
<file path=[Content_Types].xml><?xml version="1.0" encoding="utf-8"?>
<Types xmlns="http://schemas.openxmlformats.org/package/2006/content-types">
  <Default Extension="xml" ContentType="application/xml"/>
  <Default Extension="jpeg" ContentType="image/jpeg"/>
  <Default Extension="tiff" ContentType="image/tiff"/>
  <Default Extension="emf" ContentType="image/x-emf"/>
  <Default Extension="rels" ContentType="application/vnd.openxmlformats-package.relationships+xml"/>
  <Default Extension="vml" ContentType="application/vnd.openxmlformats-officedocument.vmlDrawing"/>
  <Default Extension="bin" ContentType="application/vnd.openxmlformats-officedocument.oleObject"/>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19" r:id="rId1"/>
  </p:sldMasterIdLst>
  <p:notesMasterIdLst>
    <p:notesMasterId r:id="rId97"/>
  </p:notesMasterIdLst>
  <p:sldIdLst>
    <p:sldId id="264" r:id="rId2"/>
    <p:sldId id="289" r:id="rId3"/>
    <p:sldId id="568" r:id="rId4"/>
    <p:sldId id="452" r:id="rId5"/>
    <p:sldId id="448" r:id="rId6"/>
    <p:sldId id="449" r:id="rId7"/>
    <p:sldId id="450" r:id="rId8"/>
    <p:sldId id="453" r:id="rId9"/>
    <p:sldId id="503" r:id="rId10"/>
    <p:sldId id="455" r:id="rId11"/>
    <p:sldId id="456" r:id="rId12"/>
    <p:sldId id="457" r:id="rId13"/>
    <p:sldId id="458" r:id="rId14"/>
    <p:sldId id="459" r:id="rId15"/>
    <p:sldId id="563" r:id="rId16"/>
    <p:sldId id="481" r:id="rId17"/>
    <p:sldId id="482" r:id="rId18"/>
    <p:sldId id="483" r:id="rId19"/>
    <p:sldId id="484" r:id="rId20"/>
    <p:sldId id="485" r:id="rId21"/>
    <p:sldId id="564" r:id="rId22"/>
    <p:sldId id="487" r:id="rId23"/>
    <p:sldId id="565" r:id="rId24"/>
    <p:sldId id="489" r:id="rId25"/>
    <p:sldId id="490" r:id="rId26"/>
    <p:sldId id="491" r:id="rId27"/>
    <p:sldId id="566" r:id="rId28"/>
    <p:sldId id="493" r:id="rId29"/>
    <p:sldId id="494" r:id="rId30"/>
    <p:sldId id="495" r:id="rId31"/>
    <p:sldId id="496" r:id="rId32"/>
    <p:sldId id="497" r:id="rId33"/>
    <p:sldId id="498" r:id="rId34"/>
    <p:sldId id="499" r:id="rId35"/>
    <p:sldId id="500" r:id="rId36"/>
    <p:sldId id="501" r:id="rId37"/>
    <p:sldId id="502" r:id="rId38"/>
    <p:sldId id="504" r:id="rId39"/>
    <p:sldId id="505" r:id="rId40"/>
    <p:sldId id="506" r:id="rId41"/>
    <p:sldId id="507" r:id="rId42"/>
    <p:sldId id="508" r:id="rId43"/>
    <p:sldId id="509" r:id="rId44"/>
    <p:sldId id="510" r:id="rId45"/>
    <p:sldId id="511" r:id="rId46"/>
    <p:sldId id="512" r:id="rId47"/>
    <p:sldId id="513" r:id="rId48"/>
    <p:sldId id="514" r:id="rId49"/>
    <p:sldId id="515" r:id="rId50"/>
    <p:sldId id="516" r:id="rId51"/>
    <p:sldId id="567" r:id="rId52"/>
    <p:sldId id="517" r:id="rId53"/>
    <p:sldId id="519" r:id="rId54"/>
    <p:sldId id="521" r:id="rId55"/>
    <p:sldId id="522" r:id="rId56"/>
    <p:sldId id="523" r:id="rId57"/>
    <p:sldId id="524" r:id="rId58"/>
    <p:sldId id="525" r:id="rId59"/>
    <p:sldId id="526" r:id="rId60"/>
    <p:sldId id="527" r:id="rId61"/>
    <p:sldId id="528" r:id="rId62"/>
    <p:sldId id="529" r:id="rId63"/>
    <p:sldId id="530" r:id="rId64"/>
    <p:sldId id="531" r:id="rId65"/>
    <p:sldId id="532" r:id="rId66"/>
    <p:sldId id="533" r:id="rId67"/>
    <p:sldId id="534" r:id="rId68"/>
    <p:sldId id="535" r:id="rId69"/>
    <p:sldId id="536" r:id="rId70"/>
    <p:sldId id="537" r:id="rId71"/>
    <p:sldId id="538" r:id="rId72"/>
    <p:sldId id="539" r:id="rId73"/>
    <p:sldId id="540" r:id="rId74"/>
    <p:sldId id="541" r:id="rId75"/>
    <p:sldId id="542" r:id="rId76"/>
    <p:sldId id="543" r:id="rId77"/>
    <p:sldId id="544" r:id="rId78"/>
    <p:sldId id="545" r:id="rId79"/>
    <p:sldId id="546" r:id="rId80"/>
    <p:sldId id="547" r:id="rId81"/>
    <p:sldId id="548" r:id="rId82"/>
    <p:sldId id="549" r:id="rId83"/>
    <p:sldId id="550" r:id="rId84"/>
    <p:sldId id="551" r:id="rId85"/>
    <p:sldId id="552" r:id="rId86"/>
    <p:sldId id="553" r:id="rId87"/>
    <p:sldId id="554" r:id="rId88"/>
    <p:sldId id="555" r:id="rId89"/>
    <p:sldId id="556" r:id="rId90"/>
    <p:sldId id="557" r:id="rId91"/>
    <p:sldId id="558" r:id="rId92"/>
    <p:sldId id="559" r:id="rId93"/>
    <p:sldId id="560" r:id="rId94"/>
    <p:sldId id="561" r:id="rId95"/>
    <p:sldId id="562" r:id="rId9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9F9F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3287"/>
  </p:normalViewPr>
  <p:slideViewPr>
    <p:cSldViewPr snapToGrid="0" snapToObjects="1" showGuides="1">
      <p:cViewPr>
        <p:scale>
          <a:sx n="96" d="100"/>
          <a:sy n="96" d="100"/>
        </p:scale>
        <p:origin x="528" y="8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01"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notesMaster" Target="notesMasters/notesMaster1.xml"/><Relationship Id="rId98" Type="http://schemas.openxmlformats.org/officeDocument/2006/relationships/presProps" Target="presProps.xml"/><Relationship Id="rId99" Type="http://schemas.openxmlformats.org/officeDocument/2006/relationships/viewProps" Target="viewProp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00" Type="http://schemas.openxmlformats.org/officeDocument/2006/relationships/theme" Target="theme/theme1.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35.emf"/><Relationship Id="rId2" Type="http://schemas.openxmlformats.org/officeDocument/2006/relationships/image" Target="../media/image36.emf"/><Relationship Id="rId3" Type="http://schemas.openxmlformats.org/officeDocument/2006/relationships/image" Target="../media/image22.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37.emf"/><Relationship Id="rId2" Type="http://schemas.openxmlformats.org/officeDocument/2006/relationships/image" Target="../media/image38.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39.emf"/><Relationship Id="rId2" Type="http://schemas.openxmlformats.org/officeDocument/2006/relationships/image" Target="../media/image38.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40.emf"/><Relationship Id="rId2" Type="http://schemas.openxmlformats.org/officeDocument/2006/relationships/image" Target="../media/image41.emf"/><Relationship Id="rId3" Type="http://schemas.openxmlformats.org/officeDocument/2006/relationships/image" Target="../media/image42.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44.emf"/><Relationship Id="rId2" Type="http://schemas.openxmlformats.org/officeDocument/2006/relationships/image" Target="../media/image45.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46.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47.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22.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49.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50.emf"/><Relationship Id="rId2" Type="http://schemas.openxmlformats.org/officeDocument/2006/relationships/image" Target="../media/image5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8.emf"/><Relationship Id="rId2" Type="http://schemas.openxmlformats.org/officeDocument/2006/relationships/image" Target="../media/image19.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52.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53.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54.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0.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2.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2.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6.emf"/><Relationship Id="rId2" Type="http://schemas.openxmlformats.org/officeDocument/2006/relationships/image" Target="../media/image27.emf"/><Relationship Id="rId3" Type="http://schemas.openxmlformats.org/officeDocument/2006/relationships/image" Target="../media/image28.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8.emf"/><Relationship Id="rId2" Type="http://schemas.openxmlformats.org/officeDocument/2006/relationships/image" Target="../media/image29.emf"/><Relationship Id="rId3" Type="http://schemas.openxmlformats.org/officeDocument/2006/relationships/image" Target="../media/image30.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22.e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30.emf"/><Relationship Id="rId4" Type="http://schemas.openxmlformats.org/officeDocument/2006/relationships/image" Target="../media/image33.emf"/><Relationship Id="rId1" Type="http://schemas.openxmlformats.org/officeDocument/2006/relationships/image" Target="../media/image32.emf"/><Relationship Id="rId2" Type="http://schemas.openxmlformats.org/officeDocument/2006/relationships/image" Target="../media/image29.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F4787F9-A555-6A49-8F5F-5EB8A5040242}" type="datetimeFigureOut">
              <a:rPr lang="en-US" smtClean="0"/>
              <a:t>11/12/19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DC46B3B-A6E3-A041-934C-E25839EC6C49}" type="slidenum">
              <a:rPr lang="en-US" smtClean="0"/>
              <a:t>‹#›</a:t>
            </a:fld>
            <a:endParaRPr lang="en-US"/>
          </a:p>
        </p:txBody>
      </p:sp>
    </p:spTree>
    <p:extLst>
      <p:ext uri="{BB962C8B-B14F-4D97-AF65-F5344CB8AC3E}">
        <p14:creationId xmlns:p14="http://schemas.microsoft.com/office/powerpoint/2010/main" val="13219252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4.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DC46B3B-A6E3-A041-934C-E25839EC6C49}" type="slidenum">
              <a:rPr lang="en-US" smtClean="0"/>
              <a:t>1</a:t>
            </a:fld>
            <a:endParaRPr lang="en-US"/>
          </a:p>
        </p:txBody>
      </p:sp>
    </p:spTree>
    <p:extLst>
      <p:ext uri="{BB962C8B-B14F-4D97-AF65-F5344CB8AC3E}">
        <p14:creationId xmlns:p14="http://schemas.microsoft.com/office/powerpoint/2010/main" val="18799367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FF51C37-763A-A544-96C6-A43233B4922E}" type="slidenum">
              <a:rPr lang="en-US" smtClean="0"/>
              <a:t>61</a:t>
            </a:fld>
            <a:endParaRPr lang="en-US"/>
          </a:p>
        </p:txBody>
      </p:sp>
    </p:spTree>
    <p:extLst>
      <p:ext uri="{BB962C8B-B14F-4D97-AF65-F5344CB8AC3E}">
        <p14:creationId xmlns:p14="http://schemas.microsoft.com/office/powerpoint/2010/main" val="15584196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FF51C37-763A-A544-96C6-A43233B4922E}" type="slidenum">
              <a:rPr lang="en-US" smtClean="0"/>
              <a:t>62</a:t>
            </a:fld>
            <a:endParaRPr lang="en-US"/>
          </a:p>
        </p:txBody>
      </p:sp>
    </p:spTree>
    <p:extLst>
      <p:ext uri="{BB962C8B-B14F-4D97-AF65-F5344CB8AC3E}">
        <p14:creationId xmlns:p14="http://schemas.microsoft.com/office/powerpoint/2010/main" val="7125252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FF51C37-763A-A544-96C6-A43233B4922E}" type="slidenum">
              <a:rPr lang="en-US" smtClean="0"/>
              <a:t>63</a:t>
            </a:fld>
            <a:endParaRPr lang="en-US"/>
          </a:p>
        </p:txBody>
      </p:sp>
    </p:spTree>
    <p:extLst>
      <p:ext uri="{BB962C8B-B14F-4D97-AF65-F5344CB8AC3E}">
        <p14:creationId xmlns:p14="http://schemas.microsoft.com/office/powerpoint/2010/main" val="12608648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FF51C37-763A-A544-96C6-A43233B4922E}" type="slidenum">
              <a:rPr lang="en-US" smtClean="0"/>
              <a:t>64</a:t>
            </a:fld>
            <a:endParaRPr lang="en-US"/>
          </a:p>
        </p:txBody>
      </p:sp>
    </p:spTree>
    <p:extLst>
      <p:ext uri="{BB962C8B-B14F-4D97-AF65-F5344CB8AC3E}">
        <p14:creationId xmlns:p14="http://schemas.microsoft.com/office/powerpoint/2010/main" val="11602871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FF51C37-763A-A544-96C6-A43233B4922E}" type="slidenum">
              <a:rPr lang="en-US" smtClean="0"/>
              <a:t>65</a:t>
            </a:fld>
            <a:endParaRPr lang="en-US"/>
          </a:p>
        </p:txBody>
      </p:sp>
    </p:spTree>
    <p:extLst>
      <p:ext uri="{BB962C8B-B14F-4D97-AF65-F5344CB8AC3E}">
        <p14:creationId xmlns:p14="http://schemas.microsoft.com/office/powerpoint/2010/main" val="15999799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FF51C37-763A-A544-96C6-A43233B4922E}" type="slidenum">
              <a:rPr lang="en-US" smtClean="0"/>
              <a:t>66</a:t>
            </a:fld>
            <a:endParaRPr lang="en-US"/>
          </a:p>
        </p:txBody>
      </p:sp>
    </p:spTree>
    <p:extLst>
      <p:ext uri="{BB962C8B-B14F-4D97-AF65-F5344CB8AC3E}">
        <p14:creationId xmlns:p14="http://schemas.microsoft.com/office/powerpoint/2010/main" val="10395461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FF51C37-763A-A544-96C6-A43233B4922E}" type="slidenum">
              <a:rPr lang="en-US" smtClean="0"/>
              <a:t>67</a:t>
            </a:fld>
            <a:endParaRPr lang="en-US"/>
          </a:p>
        </p:txBody>
      </p:sp>
    </p:spTree>
    <p:extLst>
      <p:ext uri="{BB962C8B-B14F-4D97-AF65-F5344CB8AC3E}">
        <p14:creationId xmlns:p14="http://schemas.microsoft.com/office/powerpoint/2010/main" val="6935934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a:t>
            </a:r>
            <a:r>
              <a:rPr lang="en-US" dirty="0" err="1" smtClean="0"/>
              <a:t>distill.pub</a:t>
            </a:r>
            <a:r>
              <a:rPr lang="en-US" dirty="0" smtClean="0"/>
              <a:t>/2017/momentum/</a:t>
            </a:r>
            <a:endParaRPr lang="en-US" dirty="0"/>
          </a:p>
        </p:txBody>
      </p:sp>
      <p:sp>
        <p:nvSpPr>
          <p:cNvPr id="4" name="Slide Number Placeholder 3"/>
          <p:cNvSpPr>
            <a:spLocks noGrp="1"/>
          </p:cNvSpPr>
          <p:nvPr>
            <p:ph type="sldNum" sz="quarter" idx="10"/>
          </p:nvPr>
        </p:nvSpPr>
        <p:spPr/>
        <p:txBody>
          <a:bodyPr/>
          <a:lstStyle/>
          <a:p>
            <a:fld id="{F64DF715-0D1B-C14C-A767-9319589B51C1}" type="slidenum">
              <a:rPr lang="en-US" smtClean="0"/>
              <a:t>68</a:t>
            </a:fld>
            <a:endParaRPr lang="en-US"/>
          </a:p>
        </p:txBody>
      </p:sp>
    </p:spTree>
    <p:extLst>
      <p:ext uri="{BB962C8B-B14F-4D97-AF65-F5344CB8AC3E}">
        <p14:creationId xmlns:p14="http://schemas.microsoft.com/office/powerpoint/2010/main" val="16505254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FF51C37-763A-A544-96C6-A43233B4922E}" type="slidenum">
              <a:rPr lang="en-US" smtClean="0"/>
              <a:t>69</a:t>
            </a:fld>
            <a:endParaRPr lang="en-US"/>
          </a:p>
        </p:txBody>
      </p:sp>
    </p:spTree>
    <p:extLst>
      <p:ext uri="{BB962C8B-B14F-4D97-AF65-F5344CB8AC3E}">
        <p14:creationId xmlns:p14="http://schemas.microsoft.com/office/powerpoint/2010/main" val="7187290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FF51C37-763A-A544-96C6-A43233B4922E}" type="slidenum">
              <a:rPr lang="en-US" smtClean="0"/>
              <a:t>70</a:t>
            </a:fld>
            <a:endParaRPr lang="en-US"/>
          </a:p>
        </p:txBody>
      </p:sp>
    </p:spTree>
    <p:extLst>
      <p:ext uri="{BB962C8B-B14F-4D97-AF65-F5344CB8AC3E}">
        <p14:creationId xmlns:p14="http://schemas.microsoft.com/office/powerpoint/2010/main" val="18571174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FF51C37-763A-A544-96C6-A43233B4922E}" type="slidenum">
              <a:rPr lang="en-US" smtClean="0"/>
              <a:t>52</a:t>
            </a:fld>
            <a:endParaRPr lang="en-US"/>
          </a:p>
        </p:txBody>
      </p:sp>
    </p:spTree>
    <p:extLst>
      <p:ext uri="{BB962C8B-B14F-4D97-AF65-F5344CB8AC3E}">
        <p14:creationId xmlns:p14="http://schemas.microsoft.com/office/powerpoint/2010/main" val="18437083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FF51C37-763A-A544-96C6-A43233B4922E}" type="slidenum">
              <a:rPr lang="en-US" smtClean="0"/>
              <a:t>71</a:t>
            </a:fld>
            <a:endParaRPr lang="en-US"/>
          </a:p>
        </p:txBody>
      </p:sp>
    </p:spTree>
    <p:extLst>
      <p:ext uri="{BB962C8B-B14F-4D97-AF65-F5344CB8AC3E}">
        <p14:creationId xmlns:p14="http://schemas.microsoft.com/office/powerpoint/2010/main" val="3311253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FF51C37-763A-A544-96C6-A43233B4922E}" type="slidenum">
              <a:rPr lang="en-US" smtClean="0"/>
              <a:t>72</a:t>
            </a:fld>
            <a:endParaRPr lang="en-US"/>
          </a:p>
        </p:txBody>
      </p:sp>
    </p:spTree>
    <p:extLst>
      <p:ext uri="{BB962C8B-B14F-4D97-AF65-F5344CB8AC3E}">
        <p14:creationId xmlns:p14="http://schemas.microsoft.com/office/powerpoint/2010/main" val="19926985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LiveSlide</a:t>
            </a:r>
            <a:r>
              <a:rPr lang="en-US" dirty="0" smtClean="0"/>
              <a:t> Site</a:t>
            </a:r>
          </a:p>
          <a:p>
            <a:r>
              <a:rPr lang="en-US" dirty="0" smtClean="0"/>
              <a:t>https://</a:t>
            </a:r>
            <a:r>
              <a:rPr lang="en-US" dirty="0" err="1" smtClean="0"/>
              <a:t>distill.pub</a:t>
            </a:r>
            <a:r>
              <a:rPr lang="en-US" dirty="0" smtClean="0"/>
              <a:t>/2017/momentum/</a:t>
            </a:r>
            <a:endParaRPr lang="en-US" dirty="0"/>
          </a:p>
        </p:txBody>
      </p:sp>
      <p:sp>
        <p:nvSpPr>
          <p:cNvPr id="4" name="Slide Number Placeholder 3"/>
          <p:cNvSpPr>
            <a:spLocks noGrp="1"/>
          </p:cNvSpPr>
          <p:nvPr>
            <p:ph type="sldNum" sz="quarter" idx="10"/>
          </p:nvPr>
        </p:nvSpPr>
        <p:spPr/>
        <p:txBody>
          <a:bodyPr/>
          <a:lstStyle/>
          <a:p>
            <a:fld id="{7FF51C37-763A-A544-96C6-A43233B4922E}" type="slidenum">
              <a:rPr lang="en-US" smtClean="0"/>
              <a:t>73</a:t>
            </a:fld>
            <a:endParaRPr lang="en-US"/>
          </a:p>
        </p:txBody>
      </p:sp>
    </p:spTree>
    <p:extLst>
      <p:ext uri="{BB962C8B-B14F-4D97-AF65-F5344CB8AC3E}">
        <p14:creationId xmlns:p14="http://schemas.microsoft.com/office/powerpoint/2010/main" val="195009990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FF51C37-763A-A544-96C6-A43233B4922E}" type="slidenum">
              <a:rPr lang="en-US" smtClean="0"/>
              <a:t>74</a:t>
            </a:fld>
            <a:endParaRPr lang="en-US"/>
          </a:p>
        </p:txBody>
      </p:sp>
    </p:spTree>
    <p:extLst>
      <p:ext uri="{BB962C8B-B14F-4D97-AF65-F5344CB8AC3E}">
        <p14:creationId xmlns:p14="http://schemas.microsoft.com/office/powerpoint/2010/main" val="108278203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FF51C37-763A-A544-96C6-A43233B4922E}" type="slidenum">
              <a:rPr lang="en-US" smtClean="0"/>
              <a:t>75</a:t>
            </a:fld>
            <a:endParaRPr lang="en-US"/>
          </a:p>
        </p:txBody>
      </p:sp>
    </p:spTree>
    <p:extLst>
      <p:ext uri="{BB962C8B-B14F-4D97-AF65-F5344CB8AC3E}">
        <p14:creationId xmlns:p14="http://schemas.microsoft.com/office/powerpoint/2010/main" val="85664252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FF51C37-763A-A544-96C6-A43233B4922E}" type="slidenum">
              <a:rPr lang="en-US" smtClean="0"/>
              <a:t>76</a:t>
            </a:fld>
            <a:endParaRPr lang="en-US"/>
          </a:p>
        </p:txBody>
      </p:sp>
    </p:spTree>
    <p:extLst>
      <p:ext uri="{BB962C8B-B14F-4D97-AF65-F5344CB8AC3E}">
        <p14:creationId xmlns:p14="http://schemas.microsoft.com/office/powerpoint/2010/main" val="77844211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FF51C37-763A-A544-96C6-A43233B4922E}" type="slidenum">
              <a:rPr lang="en-US" smtClean="0"/>
              <a:t>77</a:t>
            </a:fld>
            <a:endParaRPr lang="en-US"/>
          </a:p>
        </p:txBody>
      </p:sp>
    </p:spTree>
    <p:extLst>
      <p:ext uri="{BB962C8B-B14F-4D97-AF65-F5344CB8AC3E}">
        <p14:creationId xmlns:p14="http://schemas.microsoft.com/office/powerpoint/2010/main" val="102743584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FF51C37-763A-A544-96C6-A43233B4922E}" type="slidenum">
              <a:rPr lang="en-US" smtClean="0"/>
              <a:t>78</a:t>
            </a:fld>
            <a:endParaRPr lang="en-US"/>
          </a:p>
        </p:txBody>
      </p:sp>
    </p:spTree>
    <p:extLst>
      <p:ext uri="{BB962C8B-B14F-4D97-AF65-F5344CB8AC3E}">
        <p14:creationId xmlns:p14="http://schemas.microsoft.com/office/powerpoint/2010/main" val="206752678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FF51C37-763A-A544-96C6-A43233B4922E}" type="slidenum">
              <a:rPr lang="en-US" smtClean="0"/>
              <a:t>79</a:t>
            </a:fld>
            <a:endParaRPr lang="en-US"/>
          </a:p>
        </p:txBody>
      </p:sp>
    </p:spTree>
    <p:extLst>
      <p:ext uri="{BB962C8B-B14F-4D97-AF65-F5344CB8AC3E}">
        <p14:creationId xmlns:p14="http://schemas.microsoft.com/office/powerpoint/2010/main" val="76705841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FF51C37-763A-A544-96C6-A43233B4922E}" type="slidenum">
              <a:rPr lang="en-US" smtClean="0"/>
              <a:t>81</a:t>
            </a:fld>
            <a:endParaRPr lang="en-US"/>
          </a:p>
        </p:txBody>
      </p:sp>
    </p:spTree>
    <p:extLst>
      <p:ext uri="{BB962C8B-B14F-4D97-AF65-F5344CB8AC3E}">
        <p14:creationId xmlns:p14="http://schemas.microsoft.com/office/powerpoint/2010/main" val="16623494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FF51C37-763A-A544-96C6-A43233B4922E}" type="slidenum">
              <a:rPr lang="en-US" smtClean="0"/>
              <a:t>53</a:t>
            </a:fld>
            <a:endParaRPr lang="en-US"/>
          </a:p>
        </p:txBody>
      </p:sp>
    </p:spTree>
    <p:extLst>
      <p:ext uri="{BB962C8B-B14F-4D97-AF65-F5344CB8AC3E}">
        <p14:creationId xmlns:p14="http://schemas.microsoft.com/office/powerpoint/2010/main" val="62546734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FF51C37-763A-A544-96C6-A43233B4922E}" type="slidenum">
              <a:rPr lang="en-US" smtClean="0"/>
              <a:t>82</a:t>
            </a:fld>
            <a:endParaRPr lang="en-US"/>
          </a:p>
        </p:txBody>
      </p:sp>
    </p:spTree>
    <p:extLst>
      <p:ext uri="{BB962C8B-B14F-4D97-AF65-F5344CB8AC3E}">
        <p14:creationId xmlns:p14="http://schemas.microsoft.com/office/powerpoint/2010/main" val="41995216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FF51C37-763A-A544-96C6-A43233B4922E}" type="slidenum">
              <a:rPr lang="en-US" smtClean="0"/>
              <a:t>83</a:t>
            </a:fld>
            <a:endParaRPr lang="en-US"/>
          </a:p>
        </p:txBody>
      </p:sp>
    </p:spTree>
    <p:extLst>
      <p:ext uri="{BB962C8B-B14F-4D97-AF65-F5344CB8AC3E}">
        <p14:creationId xmlns:p14="http://schemas.microsoft.com/office/powerpoint/2010/main" val="149665024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64DF715-0D1B-C14C-A767-9319589B51C1}" type="slidenum">
              <a:rPr lang="en-US" smtClean="0"/>
              <a:t>84</a:t>
            </a:fld>
            <a:endParaRPr lang="en-US"/>
          </a:p>
        </p:txBody>
      </p:sp>
    </p:spTree>
    <p:extLst>
      <p:ext uri="{BB962C8B-B14F-4D97-AF65-F5344CB8AC3E}">
        <p14:creationId xmlns:p14="http://schemas.microsoft.com/office/powerpoint/2010/main" val="69809689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LiveSlide</a:t>
            </a:r>
            <a:r>
              <a:rPr lang="en-US" dirty="0" smtClean="0"/>
              <a:t> Site</a:t>
            </a:r>
          </a:p>
          <a:p>
            <a:r>
              <a:rPr lang="en-US" dirty="0" smtClean="0"/>
              <a:t>http://</a:t>
            </a:r>
            <a:r>
              <a:rPr lang="en-US" dirty="0" err="1" smtClean="0"/>
              <a:t>ruder.io</a:t>
            </a:r>
            <a:r>
              <a:rPr lang="en-US" dirty="0" smtClean="0"/>
              <a:t>/optimizing-gradient-descent/</a:t>
            </a:r>
            <a:r>
              <a:rPr lang="en-US" dirty="0" err="1" smtClean="0"/>
              <a:t>index.html#adam</a:t>
            </a:r>
            <a:endParaRPr lang="en-US" dirty="0"/>
          </a:p>
        </p:txBody>
      </p:sp>
      <p:sp>
        <p:nvSpPr>
          <p:cNvPr id="4" name="Slide Number Placeholder 3"/>
          <p:cNvSpPr>
            <a:spLocks noGrp="1"/>
          </p:cNvSpPr>
          <p:nvPr>
            <p:ph type="sldNum" sz="quarter" idx="10"/>
          </p:nvPr>
        </p:nvSpPr>
        <p:spPr/>
        <p:txBody>
          <a:bodyPr/>
          <a:lstStyle/>
          <a:p>
            <a:fld id="{7FF51C37-763A-A544-96C6-A43233B4922E}" type="slidenum">
              <a:rPr lang="en-US" smtClean="0"/>
              <a:t>85</a:t>
            </a:fld>
            <a:endParaRPr lang="en-US"/>
          </a:p>
        </p:txBody>
      </p:sp>
    </p:spTree>
    <p:extLst>
      <p:ext uri="{BB962C8B-B14F-4D97-AF65-F5344CB8AC3E}">
        <p14:creationId xmlns:p14="http://schemas.microsoft.com/office/powerpoint/2010/main" val="23056742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FF51C37-763A-A544-96C6-A43233B4922E}" type="slidenum">
              <a:rPr lang="en-US" smtClean="0"/>
              <a:t>86</a:t>
            </a:fld>
            <a:endParaRPr lang="en-US"/>
          </a:p>
        </p:txBody>
      </p:sp>
    </p:spTree>
    <p:extLst>
      <p:ext uri="{BB962C8B-B14F-4D97-AF65-F5344CB8AC3E}">
        <p14:creationId xmlns:p14="http://schemas.microsoft.com/office/powerpoint/2010/main" val="112038577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FF51C37-763A-A544-96C6-A43233B4922E}" type="slidenum">
              <a:rPr lang="en-US" smtClean="0"/>
              <a:t>87</a:t>
            </a:fld>
            <a:endParaRPr lang="en-US"/>
          </a:p>
        </p:txBody>
      </p:sp>
    </p:spTree>
    <p:extLst>
      <p:ext uri="{BB962C8B-B14F-4D97-AF65-F5344CB8AC3E}">
        <p14:creationId xmlns:p14="http://schemas.microsoft.com/office/powerpoint/2010/main" val="209088177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FF51C37-763A-A544-96C6-A43233B4922E}" type="slidenum">
              <a:rPr lang="en-US" smtClean="0"/>
              <a:t>88</a:t>
            </a:fld>
            <a:endParaRPr lang="en-US"/>
          </a:p>
        </p:txBody>
      </p:sp>
    </p:spTree>
    <p:extLst>
      <p:ext uri="{BB962C8B-B14F-4D97-AF65-F5344CB8AC3E}">
        <p14:creationId xmlns:p14="http://schemas.microsoft.com/office/powerpoint/2010/main" val="91527091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FF51C37-763A-A544-96C6-A43233B4922E}" type="slidenum">
              <a:rPr lang="en-US" smtClean="0"/>
              <a:t>89</a:t>
            </a:fld>
            <a:endParaRPr lang="en-US"/>
          </a:p>
        </p:txBody>
      </p:sp>
    </p:spTree>
    <p:extLst>
      <p:ext uri="{BB962C8B-B14F-4D97-AF65-F5344CB8AC3E}">
        <p14:creationId xmlns:p14="http://schemas.microsoft.com/office/powerpoint/2010/main" val="22652791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FF51C37-763A-A544-96C6-A43233B4922E}" type="slidenum">
              <a:rPr lang="en-US" smtClean="0"/>
              <a:t>90</a:t>
            </a:fld>
            <a:endParaRPr lang="en-US"/>
          </a:p>
        </p:txBody>
      </p:sp>
    </p:spTree>
    <p:extLst>
      <p:ext uri="{BB962C8B-B14F-4D97-AF65-F5344CB8AC3E}">
        <p14:creationId xmlns:p14="http://schemas.microsoft.com/office/powerpoint/2010/main" val="100193011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FF51C37-763A-A544-96C6-A43233B4922E}" type="slidenum">
              <a:rPr lang="en-US" smtClean="0"/>
              <a:t>91</a:t>
            </a:fld>
            <a:endParaRPr lang="en-US"/>
          </a:p>
        </p:txBody>
      </p:sp>
    </p:spTree>
    <p:extLst>
      <p:ext uri="{BB962C8B-B14F-4D97-AF65-F5344CB8AC3E}">
        <p14:creationId xmlns:p14="http://schemas.microsoft.com/office/powerpoint/2010/main" val="1494442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FF51C37-763A-A544-96C6-A43233B4922E}" type="slidenum">
              <a:rPr lang="en-US" smtClean="0"/>
              <a:t>54</a:t>
            </a:fld>
            <a:endParaRPr lang="en-US"/>
          </a:p>
        </p:txBody>
      </p:sp>
    </p:spTree>
    <p:extLst>
      <p:ext uri="{BB962C8B-B14F-4D97-AF65-F5344CB8AC3E}">
        <p14:creationId xmlns:p14="http://schemas.microsoft.com/office/powerpoint/2010/main" val="204957324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FF51C37-763A-A544-96C6-A43233B4922E}" type="slidenum">
              <a:rPr lang="en-US" smtClean="0"/>
              <a:t>92</a:t>
            </a:fld>
            <a:endParaRPr lang="en-US"/>
          </a:p>
        </p:txBody>
      </p:sp>
    </p:spTree>
    <p:extLst>
      <p:ext uri="{BB962C8B-B14F-4D97-AF65-F5344CB8AC3E}">
        <p14:creationId xmlns:p14="http://schemas.microsoft.com/office/powerpoint/2010/main" val="207055344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FF51C37-763A-A544-96C6-A43233B4922E}" type="slidenum">
              <a:rPr lang="en-US" smtClean="0"/>
              <a:t>93</a:t>
            </a:fld>
            <a:endParaRPr lang="en-US"/>
          </a:p>
        </p:txBody>
      </p:sp>
    </p:spTree>
    <p:extLst>
      <p:ext uri="{BB962C8B-B14F-4D97-AF65-F5344CB8AC3E}">
        <p14:creationId xmlns:p14="http://schemas.microsoft.com/office/powerpoint/2010/main" val="111465311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FF51C37-763A-A544-96C6-A43233B4922E}" type="slidenum">
              <a:rPr lang="en-US" smtClean="0"/>
              <a:t>94</a:t>
            </a:fld>
            <a:endParaRPr lang="en-US"/>
          </a:p>
        </p:txBody>
      </p:sp>
    </p:spTree>
    <p:extLst>
      <p:ext uri="{BB962C8B-B14F-4D97-AF65-F5344CB8AC3E}">
        <p14:creationId xmlns:p14="http://schemas.microsoft.com/office/powerpoint/2010/main" val="34886415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FF51C37-763A-A544-96C6-A43233B4922E}" type="slidenum">
              <a:rPr lang="en-US" smtClean="0"/>
              <a:t>95</a:t>
            </a:fld>
            <a:endParaRPr lang="en-US"/>
          </a:p>
        </p:txBody>
      </p:sp>
    </p:spTree>
    <p:extLst>
      <p:ext uri="{BB962C8B-B14F-4D97-AF65-F5344CB8AC3E}">
        <p14:creationId xmlns:p14="http://schemas.microsoft.com/office/powerpoint/2010/main" val="18887379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FF51C37-763A-A544-96C6-A43233B4922E}" type="slidenum">
              <a:rPr lang="en-US" smtClean="0"/>
              <a:t>55</a:t>
            </a:fld>
            <a:endParaRPr lang="en-US"/>
          </a:p>
        </p:txBody>
      </p:sp>
    </p:spTree>
    <p:extLst>
      <p:ext uri="{BB962C8B-B14F-4D97-AF65-F5344CB8AC3E}">
        <p14:creationId xmlns:p14="http://schemas.microsoft.com/office/powerpoint/2010/main" val="3289385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FF51C37-763A-A544-96C6-A43233B4922E}" type="slidenum">
              <a:rPr lang="en-US" smtClean="0"/>
              <a:t>56</a:t>
            </a:fld>
            <a:endParaRPr lang="en-US"/>
          </a:p>
        </p:txBody>
      </p:sp>
    </p:spTree>
    <p:extLst>
      <p:ext uri="{BB962C8B-B14F-4D97-AF65-F5344CB8AC3E}">
        <p14:creationId xmlns:p14="http://schemas.microsoft.com/office/powerpoint/2010/main" val="16049689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FF51C37-763A-A544-96C6-A43233B4922E}" type="slidenum">
              <a:rPr lang="en-US" smtClean="0"/>
              <a:t>57</a:t>
            </a:fld>
            <a:endParaRPr lang="en-US"/>
          </a:p>
        </p:txBody>
      </p:sp>
    </p:spTree>
    <p:extLst>
      <p:ext uri="{BB962C8B-B14F-4D97-AF65-F5344CB8AC3E}">
        <p14:creationId xmlns:p14="http://schemas.microsoft.com/office/powerpoint/2010/main" val="17739601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FF51C37-763A-A544-96C6-A43233B4922E}" type="slidenum">
              <a:rPr lang="en-US" smtClean="0"/>
              <a:t>58</a:t>
            </a:fld>
            <a:endParaRPr lang="en-US"/>
          </a:p>
        </p:txBody>
      </p:sp>
    </p:spTree>
    <p:extLst>
      <p:ext uri="{BB962C8B-B14F-4D97-AF65-F5344CB8AC3E}">
        <p14:creationId xmlns:p14="http://schemas.microsoft.com/office/powerpoint/2010/main" val="21237367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FF51C37-763A-A544-96C6-A43233B4922E}" type="slidenum">
              <a:rPr lang="en-US" smtClean="0"/>
              <a:t>60</a:t>
            </a:fld>
            <a:endParaRPr lang="en-US"/>
          </a:p>
        </p:txBody>
      </p:sp>
    </p:spTree>
    <p:extLst>
      <p:ext uri="{BB962C8B-B14F-4D97-AF65-F5344CB8AC3E}">
        <p14:creationId xmlns:p14="http://schemas.microsoft.com/office/powerpoint/2010/main" val="894011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p:bgPr>
        <a:solidFill>
          <a:srgbClr val="F9F9F9"/>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14400" y="1694902"/>
            <a:ext cx="10363200" cy="1470025"/>
          </a:xfrm>
          <a:prstGeom prst="rect">
            <a:avLst/>
          </a:prstGeom>
        </p:spPr>
        <p:txBody>
          <a:bodyPr/>
          <a:lstStyle>
            <a:lvl1pPr>
              <a:defRPr sz="3400" b="0" i="0" baseline="0">
                <a:solidFill>
                  <a:srgbClr val="464646"/>
                </a:solidFill>
                <a:latin typeface="Karla" charset="0"/>
                <a:ea typeface="Karla" charset="0"/>
                <a:cs typeface="Karla" charset="0"/>
              </a:defRPr>
            </a:lvl1pPr>
          </a:lstStyle>
          <a:p>
            <a:r>
              <a:rPr lang="en-US"/>
              <a:t>Lecture #: </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144000" y="6400800"/>
            <a:ext cx="2844800" cy="365125"/>
          </a:xfrm>
        </p:spPr>
        <p:txBody>
          <a:bodyPr/>
          <a:lstStyle/>
          <a:p>
            <a:fld id="{74FD6AAA-7C75-FB4B-8EA1-06B22787237D}" type="slidenum">
              <a:rPr lang="en-US" smtClean="0"/>
              <a:t>‹#›</a:t>
            </a:fld>
            <a:endParaRPr lang="en-US"/>
          </a:p>
        </p:txBody>
      </p:sp>
      <p:sp>
        <p:nvSpPr>
          <p:cNvPr id="7" name="TextBox 6"/>
          <p:cNvSpPr txBox="1"/>
          <p:nvPr/>
        </p:nvSpPr>
        <p:spPr>
          <a:xfrm>
            <a:off x="2082800" y="2958528"/>
            <a:ext cx="8026400" cy="954107"/>
          </a:xfrm>
          <a:prstGeom prst="rect">
            <a:avLst/>
          </a:prstGeom>
          <a:noFill/>
        </p:spPr>
        <p:txBody>
          <a:bodyPr wrap="square" rtlCol="0">
            <a:spAutoFit/>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3200" kern="1200" dirty="0">
                <a:solidFill>
                  <a:schemeClr val="tx1">
                    <a:lumMod val="75000"/>
                    <a:lumOff val="25000"/>
                  </a:schemeClr>
                </a:solidFill>
                <a:effectLst/>
                <a:latin typeface="Karla" charset="0"/>
                <a:ea typeface="Karla" charset="0"/>
                <a:cs typeface="Karla" charset="0"/>
              </a:rPr>
              <a:t>CS109A Introduction to Data Science</a:t>
            </a:r>
            <a:endParaRPr lang="en-US" sz="2400" b="0" i="0" dirty="0">
              <a:solidFill>
                <a:schemeClr val="tx1">
                  <a:lumMod val="75000"/>
                  <a:lumOff val="25000"/>
                </a:schemeClr>
              </a:solidFill>
              <a:latin typeface="Karla" charset="0"/>
              <a:ea typeface="Karla" charset="0"/>
              <a:cs typeface="Karla" charset="0"/>
            </a:endParaRPr>
          </a:p>
          <a:p>
            <a:pPr algn="ctr"/>
            <a:r>
              <a:rPr lang="en-US" sz="2400" b="0" i="0" dirty="0">
                <a:solidFill>
                  <a:schemeClr val="tx1">
                    <a:lumMod val="75000"/>
                    <a:lumOff val="25000"/>
                  </a:schemeClr>
                </a:solidFill>
                <a:latin typeface="Karla" charset="0"/>
                <a:ea typeface="Karla" charset="0"/>
                <a:cs typeface="Karla" charset="0"/>
              </a:rPr>
              <a:t>Pavlos Protopapas,</a:t>
            </a:r>
            <a:r>
              <a:rPr lang="en-US" sz="2400" b="0" i="0" baseline="0" dirty="0">
                <a:solidFill>
                  <a:schemeClr val="tx1">
                    <a:lumMod val="75000"/>
                    <a:lumOff val="25000"/>
                  </a:schemeClr>
                </a:solidFill>
                <a:latin typeface="Karla" charset="0"/>
                <a:ea typeface="Karla" charset="0"/>
                <a:cs typeface="Karla" charset="0"/>
              </a:rPr>
              <a:t> </a:t>
            </a:r>
            <a:r>
              <a:rPr lang="en-US" sz="2400" b="0" i="0" dirty="0">
                <a:solidFill>
                  <a:schemeClr val="tx1">
                    <a:lumMod val="75000"/>
                    <a:lumOff val="25000"/>
                  </a:schemeClr>
                </a:solidFill>
                <a:latin typeface="Karla" charset="0"/>
                <a:ea typeface="Karla" charset="0"/>
                <a:cs typeface="Karla" charset="0"/>
              </a:rPr>
              <a:t>Kevin Rader and Chris Tanner</a:t>
            </a:r>
          </a:p>
        </p:txBody>
      </p:sp>
      <p:grpSp>
        <p:nvGrpSpPr>
          <p:cNvPr id="12" name="Group 11"/>
          <p:cNvGrpSpPr>
            <a:grpSpLocks noChangeAspect="1"/>
          </p:cNvGrpSpPr>
          <p:nvPr/>
        </p:nvGrpSpPr>
        <p:grpSpPr>
          <a:xfrm>
            <a:off x="4475134" y="4428549"/>
            <a:ext cx="3154320" cy="1764795"/>
            <a:chOff x="3383860" y="4092499"/>
            <a:chExt cx="1774304" cy="1102997"/>
          </a:xfrm>
        </p:grpSpPr>
        <p:pic>
          <p:nvPicPr>
            <p:cNvPr id="13" name="Picture 12" descr="iacs.png"/>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3383860" y="4092501"/>
              <a:ext cx="874886" cy="1102995"/>
            </a:xfrm>
            <a:prstGeom prst="rect">
              <a:avLst/>
            </a:prstGeom>
          </p:spPr>
        </p:pic>
        <p:pic>
          <p:nvPicPr>
            <p:cNvPr id="14" name="Picture 13" descr="harvard.png"/>
            <p:cNvPicPr>
              <a:picLocks/>
            </p:cNvPicPr>
            <p:nvPr userDrawn="1"/>
          </p:nvPicPr>
          <p:blipFill>
            <a:blip r:embed="rId3">
              <a:extLst>
                <a:ext uri="{28A0092B-C50C-407E-A947-70E740481C1C}">
                  <a14:useLocalDpi xmlns:a14="http://schemas.microsoft.com/office/drawing/2010/main" val="0"/>
                </a:ext>
              </a:extLst>
            </a:blip>
            <a:stretch>
              <a:fillRect/>
            </a:stretch>
          </p:blipFill>
          <p:spPr>
            <a:xfrm>
              <a:off x="4283769" y="4092499"/>
              <a:ext cx="874395" cy="1102995"/>
            </a:xfrm>
            <a:prstGeom prst="rect">
              <a:avLst/>
            </a:prstGeom>
          </p:spPr>
        </p:pic>
      </p:grpSp>
    </p:spTree>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a:prstGeom prst="rect">
            <a:avLst/>
          </a:prstGeo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389717" y="612775"/>
            <a:ext cx="7315200" cy="4114800"/>
          </a:xfrm>
          <a:prstGeom prst="rect">
            <a:avLst/>
          </a:prstGeom>
        </p:spPr>
        <p:txBody>
          <a:bodyPr/>
          <a:lstStyle>
            <a:lvl1pPr marL="0" indent="0">
              <a:buNone/>
              <a:defRPr sz="3200"/>
            </a:lvl1pPr>
            <a:lvl2pPr marL="457182" indent="0">
              <a:buNone/>
              <a:defRPr sz="2800"/>
            </a:lvl2pPr>
            <a:lvl3pPr marL="914364" indent="0">
              <a:buNone/>
              <a:defRPr sz="2400"/>
            </a:lvl3pPr>
            <a:lvl4pPr marL="1371545" indent="0">
              <a:buNone/>
              <a:defRPr sz="2000"/>
            </a:lvl4pPr>
            <a:lvl5pPr marL="1828727" indent="0">
              <a:buNone/>
              <a:defRPr sz="2000"/>
            </a:lvl5pPr>
            <a:lvl6pPr marL="2285909" indent="0">
              <a:buNone/>
              <a:defRPr sz="2000"/>
            </a:lvl6pPr>
            <a:lvl7pPr marL="2743091" indent="0">
              <a:buNone/>
              <a:defRPr sz="2000"/>
            </a:lvl7pPr>
            <a:lvl8pPr marL="3200272" indent="0">
              <a:buNone/>
              <a:defRPr sz="2000"/>
            </a:lvl8pPr>
            <a:lvl9pPr marL="3657454"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2389717" y="5367338"/>
            <a:ext cx="7315200" cy="804862"/>
          </a:xfrm>
          <a:prstGeom prst="rect">
            <a:avLst/>
          </a:prstGeom>
        </p:spPr>
        <p:txBody>
          <a:bodyPr/>
          <a:lstStyle>
            <a:lvl1pPr marL="0" indent="0">
              <a:buNone/>
              <a:defRPr sz="1400"/>
            </a:lvl1pPr>
            <a:lvl2pPr marL="457182" indent="0">
              <a:buNone/>
              <a:defRPr sz="1200"/>
            </a:lvl2pPr>
            <a:lvl3pPr marL="914364" indent="0">
              <a:buNone/>
              <a:defRPr sz="1000"/>
            </a:lvl3pPr>
            <a:lvl4pPr marL="1371545" indent="0">
              <a:buNone/>
              <a:defRPr sz="900"/>
            </a:lvl4pPr>
            <a:lvl5pPr marL="1828727" indent="0">
              <a:buNone/>
              <a:defRPr sz="900"/>
            </a:lvl5pPr>
            <a:lvl6pPr marL="2285909" indent="0">
              <a:buNone/>
              <a:defRPr sz="900"/>
            </a:lvl6pPr>
            <a:lvl7pPr marL="2743091" indent="0">
              <a:buNone/>
              <a:defRPr sz="900"/>
            </a:lvl7pPr>
            <a:lvl8pPr marL="3200272" indent="0">
              <a:buNone/>
              <a:defRPr sz="900"/>
            </a:lvl8pPr>
            <a:lvl9pPr marL="3657454"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4FD6AAA-7C75-FB4B-8EA1-06B22787237D}" type="slidenum">
              <a:rPr lang="en-US" smtClean="0"/>
              <a:t>‹#›</a:t>
            </a:fld>
            <a:endParaRPr lang="en-US"/>
          </a:p>
        </p:txBody>
      </p:sp>
    </p:spTree>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596482"/>
            <a:ext cx="10972800" cy="2111143"/>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4FD6AAA-7C75-FB4B-8EA1-06B22787237D}" type="slidenum">
              <a:rPr lang="en-US" smtClean="0"/>
              <a:t>‹#›</a:t>
            </a:fld>
            <a:endParaRPr lang="en-US"/>
          </a:p>
        </p:txBody>
      </p:sp>
    </p:spTree>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1"/>
            <a:ext cx="2743200" cy="5851525"/>
          </a:xfrm>
          <a:prstGeom prst="rect">
            <a:avLst/>
          </a:prstGeo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74641"/>
            <a:ext cx="8026400" cy="5851525"/>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4FD6AAA-7C75-FB4B-8EA1-06B22787237D}" type="slidenum">
              <a:rPr lang="en-US" smtClean="0"/>
              <a:t>‹#›</a:t>
            </a:fld>
            <a:endParaRPr lang="en-US"/>
          </a:p>
        </p:txBody>
      </p:sp>
    </p:spTree>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2BAABBF-CE1E-8A4C-92D8-393D0291D808}" type="slidenum">
              <a:rPr lang="en-US" smtClean="0"/>
              <a:t>‹#›</a:t>
            </a:fld>
            <a:endParaRPr lang="en-US"/>
          </a:p>
        </p:txBody>
      </p:sp>
    </p:spTree>
    <p:extLst>
      <p:ext uri="{BB962C8B-B14F-4D97-AF65-F5344CB8AC3E}">
        <p14:creationId xmlns:p14="http://schemas.microsoft.com/office/powerpoint/2010/main" val="13677743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349292" y="216531"/>
            <a:ext cx="11493416" cy="767276"/>
          </a:xfrm>
          <a:prstGeom prst="rect">
            <a:avLst/>
          </a:prstGeom>
          <a:ln>
            <a:noFill/>
          </a:ln>
        </p:spPr>
        <p:txBody>
          <a:bodyPr/>
          <a:lstStyle>
            <a:lvl1pPr algn="l">
              <a:defRPr>
                <a:solidFill>
                  <a:srgbClr val="464646"/>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833415" y="1177758"/>
            <a:ext cx="10327008" cy="2111143"/>
          </a:xfrm>
          <a:prstGeom prst="rect">
            <a:avLst/>
          </a:prstGeom>
          <a:ln>
            <a:noFill/>
          </a:ln>
        </p:spPr>
        <p:txBody>
          <a:bodyPr/>
          <a:lstStyle>
            <a:lvl1pPr marL="0" indent="0">
              <a:buNone/>
              <a:defRPr sz="2800">
                <a:solidFill>
                  <a:srgbClr val="464646"/>
                </a:solidFill>
                <a:latin typeface="Karla"/>
                <a:cs typeface="Karla"/>
              </a:defRPr>
            </a:lvl1pPr>
            <a:lvl2pPr>
              <a:defRPr sz="2400">
                <a:solidFill>
                  <a:srgbClr val="464646"/>
                </a:solidFill>
                <a:latin typeface="Karla"/>
                <a:cs typeface="Karla"/>
              </a:defRPr>
            </a:lvl2pPr>
            <a:lvl3pPr>
              <a:defRPr sz="2000">
                <a:solidFill>
                  <a:srgbClr val="464646"/>
                </a:solidFill>
                <a:latin typeface="Karla"/>
                <a:cs typeface="Karla"/>
              </a:defRPr>
            </a:lvl3pPr>
            <a:lvl4pPr>
              <a:defRPr sz="1800">
                <a:solidFill>
                  <a:srgbClr val="464646"/>
                </a:solidFill>
                <a:latin typeface="Karla"/>
                <a:cs typeface="Karla"/>
              </a:defRPr>
            </a:lvl4pPr>
            <a:lvl5pPr>
              <a:defRPr sz="1800">
                <a:solidFill>
                  <a:srgbClr val="464646"/>
                </a:solidFill>
                <a:latin typeface="Karla"/>
                <a:cs typeface="Karla"/>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5"/>
          <p:cNvSpPr>
            <a:spLocks noGrp="1"/>
          </p:cNvSpPr>
          <p:nvPr>
            <p:ph type="sldNum" sz="quarter" idx="12"/>
          </p:nvPr>
        </p:nvSpPr>
        <p:spPr>
          <a:xfrm>
            <a:off x="9144000" y="6400800"/>
            <a:ext cx="2844800" cy="365125"/>
          </a:xfrm>
        </p:spPr>
        <p:txBody>
          <a:bodyPr/>
          <a:lstStyle>
            <a:lvl1pPr algn="r">
              <a:defRPr/>
            </a:lvl1pPr>
          </a:lstStyle>
          <a:p>
            <a:fld id="{74FD6AAA-7C75-FB4B-8EA1-06B22787237D}" type="slidenum">
              <a:rPr lang="en-US" smtClean="0"/>
              <a:t>‹#›</a:t>
            </a:fld>
            <a:endParaRPr lang="en-US"/>
          </a:p>
        </p:txBody>
      </p:sp>
      <p:grpSp>
        <p:nvGrpSpPr>
          <p:cNvPr id="9" name="Group 8"/>
          <p:cNvGrpSpPr>
            <a:grpSpLocks noChangeAspect="1"/>
          </p:cNvGrpSpPr>
          <p:nvPr/>
        </p:nvGrpSpPr>
        <p:grpSpPr>
          <a:xfrm>
            <a:off x="457200" y="6400800"/>
            <a:ext cx="487418" cy="274320"/>
            <a:chOff x="8442646" y="6356350"/>
            <a:chExt cx="482609" cy="274320"/>
          </a:xfrm>
        </p:grpSpPr>
        <p:pic>
          <p:nvPicPr>
            <p:cNvPr id="7" name="Picture 6"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8" name="Picture 7"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cxnSp>
        <p:nvCxnSpPr>
          <p:cNvPr id="10" name="Straight Connector 9"/>
          <p:cNvCxnSpPr/>
          <p:nvPr/>
        </p:nvCxnSpPr>
        <p:spPr>
          <a:xfrm>
            <a:off x="0" y="789856"/>
            <a:ext cx="12192000" cy="0"/>
          </a:xfrm>
          <a:prstGeom prst="line">
            <a:avLst/>
          </a:prstGeom>
          <a:ln w="9525" cmpd="sng">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5015746" y="6400800"/>
            <a:ext cx="2287807" cy="261610"/>
          </a:xfrm>
          <a:prstGeom prst="rect">
            <a:avLst/>
          </a:prstGeom>
          <a:noFill/>
        </p:spPr>
        <p:txBody>
          <a:bodyPr wrap="none" rtlCol="0">
            <a:spAutoFit/>
          </a:bodyPr>
          <a:lstStyle/>
          <a:p>
            <a:pPr algn="ctr"/>
            <a:r>
              <a:rPr lang="en-US" sz="1100" cap="small" baseline="0" dirty="0">
                <a:solidFill>
                  <a:schemeClr val="tx1">
                    <a:lumMod val="50000"/>
                    <a:lumOff val="50000"/>
                  </a:schemeClr>
                </a:solidFill>
                <a:latin typeface="Karla" charset="0"/>
                <a:ea typeface="Karla" charset="0"/>
                <a:cs typeface="Karla" charset="0"/>
              </a:rPr>
              <a:t>CS109A, Protopapas, Rader, Tanner</a:t>
            </a:r>
          </a:p>
        </p:txBody>
      </p:sp>
    </p:spTree>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Only Content ">
    <p:spTree>
      <p:nvGrpSpPr>
        <p:cNvPr id="1" name=""/>
        <p:cNvGrpSpPr/>
        <p:nvPr/>
      </p:nvGrpSpPr>
      <p:grpSpPr>
        <a:xfrm>
          <a:off x="0" y="0"/>
          <a:ext cx="0" cy="0"/>
          <a:chOff x="0" y="0"/>
          <a:chExt cx="0" cy="0"/>
        </a:xfrm>
      </p:grpSpPr>
      <p:sp>
        <p:nvSpPr>
          <p:cNvPr id="3" name="Content Placeholder 2"/>
          <p:cNvSpPr>
            <a:spLocks noGrp="1"/>
          </p:cNvSpPr>
          <p:nvPr>
            <p:ph idx="1"/>
          </p:nvPr>
        </p:nvSpPr>
        <p:spPr>
          <a:xfrm>
            <a:off x="872951" y="357487"/>
            <a:ext cx="10327008" cy="2111143"/>
          </a:xfrm>
          <a:prstGeom prst="rect">
            <a:avLst/>
          </a:prstGeom>
          <a:ln>
            <a:noFill/>
          </a:ln>
        </p:spPr>
        <p:txBody>
          <a:bodyPr/>
          <a:lstStyle>
            <a:lvl1pPr marL="0" indent="0">
              <a:buNone/>
              <a:defRPr sz="2800">
                <a:solidFill>
                  <a:srgbClr val="464646"/>
                </a:solidFill>
                <a:latin typeface="Karla"/>
                <a:cs typeface="Karla"/>
              </a:defRPr>
            </a:lvl1pPr>
            <a:lvl2pPr>
              <a:defRPr sz="2400">
                <a:solidFill>
                  <a:srgbClr val="464646"/>
                </a:solidFill>
                <a:latin typeface="Karla"/>
                <a:cs typeface="Karla"/>
              </a:defRPr>
            </a:lvl2pPr>
            <a:lvl3pPr>
              <a:defRPr sz="2000">
                <a:solidFill>
                  <a:srgbClr val="464646"/>
                </a:solidFill>
                <a:latin typeface="Karla"/>
                <a:cs typeface="Karla"/>
              </a:defRPr>
            </a:lvl3pPr>
            <a:lvl4pPr>
              <a:defRPr sz="1800">
                <a:solidFill>
                  <a:srgbClr val="464646"/>
                </a:solidFill>
                <a:latin typeface="Karla"/>
                <a:cs typeface="Karla"/>
              </a:defRPr>
            </a:lvl4pPr>
            <a:lvl5pPr>
              <a:defRPr sz="1800">
                <a:solidFill>
                  <a:srgbClr val="464646"/>
                </a:solidFill>
                <a:latin typeface="Karla"/>
                <a:cs typeface="Karla"/>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5"/>
          <p:cNvSpPr>
            <a:spLocks noGrp="1"/>
          </p:cNvSpPr>
          <p:nvPr>
            <p:ph type="sldNum" sz="quarter" idx="12"/>
          </p:nvPr>
        </p:nvSpPr>
        <p:spPr>
          <a:xfrm>
            <a:off x="9144000" y="6400800"/>
            <a:ext cx="2844800" cy="365125"/>
          </a:xfrm>
        </p:spPr>
        <p:txBody>
          <a:bodyPr/>
          <a:lstStyle>
            <a:lvl1pPr algn="r">
              <a:defRPr/>
            </a:lvl1pPr>
          </a:lstStyle>
          <a:p>
            <a:fld id="{74FD6AAA-7C75-FB4B-8EA1-06B22787237D}" type="slidenum">
              <a:rPr lang="en-US" smtClean="0"/>
              <a:t>‹#›</a:t>
            </a:fld>
            <a:endParaRPr lang="en-US"/>
          </a:p>
        </p:txBody>
      </p:sp>
      <p:sp>
        <p:nvSpPr>
          <p:cNvPr id="12" name="TextBox 11"/>
          <p:cNvSpPr txBox="1"/>
          <p:nvPr/>
        </p:nvSpPr>
        <p:spPr>
          <a:xfrm>
            <a:off x="5015747" y="6400800"/>
            <a:ext cx="2287806" cy="261610"/>
          </a:xfrm>
          <a:prstGeom prst="rect">
            <a:avLst/>
          </a:prstGeom>
          <a:noFill/>
        </p:spPr>
        <p:txBody>
          <a:bodyPr wrap="none" rtlCol="0">
            <a:spAutoFit/>
          </a:bodyPr>
          <a:lstStyle/>
          <a:p>
            <a:pPr algn="ctr"/>
            <a:r>
              <a:rPr lang="en-US" sz="1100" cap="small" baseline="0" dirty="0">
                <a:solidFill>
                  <a:schemeClr val="tx1">
                    <a:lumMod val="50000"/>
                    <a:lumOff val="50000"/>
                  </a:schemeClr>
                </a:solidFill>
                <a:latin typeface="Karla" charset="0"/>
                <a:ea typeface="Karla" charset="0"/>
                <a:cs typeface="Karla" charset="0"/>
              </a:rPr>
              <a:t>CS109A, Protopapas, Rader, Tanner</a:t>
            </a:r>
          </a:p>
        </p:txBody>
      </p:sp>
      <p:grpSp>
        <p:nvGrpSpPr>
          <p:cNvPr id="10" name="Group 9"/>
          <p:cNvGrpSpPr>
            <a:grpSpLocks noChangeAspect="1"/>
          </p:cNvGrpSpPr>
          <p:nvPr/>
        </p:nvGrpSpPr>
        <p:grpSpPr>
          <a:xfrm>
            <a:off x="457200" y="6400800"/>
            <a:ext cx="487418" cy="274320"/>
            <a:chOff x="8442646" y="6356350"/>
            <a:chExt cx="482609" cy="274320"/>
          </a:xfrm>
        </p:grpSpPr>
        <p:pic>
          <p:nvPicPr>
            <p:cNvPr id="11" name="Picture 10"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3" name="Picture 12"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Tree>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6"/>
          </a:xfrm>
          <a:prstGeom prst="rect">
            <a:avLst/>
          </a:prstGeo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963084" y="2906713"/>
            <a:ext cx="10363200" cy="1500187"/>
          </a:xfrm>
          <a:prstGeom prst="rect">
            <a:avLst/>
          </a:prstGeom>
        </p:spPr>
        <p:txBody>
          <a:bodyPr anchor="b"/>
          <a:lstStyle>
            <a:lvl1pPr marL="0" indent="0">
              <a:buNone/>
              <a:defRPr sz="2000">
                <a:solidFill>
                  <a:schemeClr val="tx1">
                    <a:tint val="75000"/>
                  </a:schemeClr>
                </a:solidFill>
              </a:defRPr>
            </a:lvl1pPr>
            <a:lvl2pPr marL="457182" indent="0">
              <a:buNone/>
              <a:defRPr sz="1800">
                <a:solidFill>
                  <a:schemeClr val="tx1">
                    <a:tint val="75000"/>
                  </a:schemeClr>
                </a:solidFill>
              </a:defRPr>
            </a:lvl2pPr>
            <a:lvl3pPr marL="914364" indent="0">
              <a:buNone/>
              <a:defRPr sz="1600">
                <a:solidFill>
                  <a:schemeClr val="tx1">
                    <a:tint val="75000"/>
                  </a:schemeClr>
                </a:solidFill>
              </a:defRPr>
            </a:lvl3pPr>
            <a:lvl4pPr marL="1371545" indent="0">
              <a:buNone/>
              <a:defRPr sz="1400">
                <a:solidFill>
                  <a:schemeClr val="tx1">
                    <a:tint val="75000"/>
                  </a:schemeClr>
                </a:solidFill>
              </a:defRPr>
            </a:lvl4pPr>
            <a:lvl5pPr marL="1828727" indent="0">
              <a:buNone/>
              <a:defRPr sz="1400">
                <a:solidFill>
                  <a:schemeClr val="tx1">
                    <a:tint val="75000"/>
                  </a:schemeClr>
                </a:solidFill>
              </a:defRPr>
            </a:lvl5pPr>
            <a:lvl6pPr marL="2285909" indent="0">
              <a:buNone/>
              <a:defRPr sz="1400">
                <a:solidFill>
                  <a:schemeClr val="tx1">
                    <a:tint val="75000"/>
                  </a:schemeClr>
                </a:solidFill>
              </a:defRPr>
            </a:lvl6pPr>
            <a:lvl7pPr marL="2743091" indent="0">
              <a:buNone/>
              <a:defRPr sz="1400">
                <a:solidFill>
                  <a:schemeClr val="tx1">
                    <a:tint val="75000"/>
                  </a:schemeClr>
                </a:solidFill>
              </a:defRPr>
            </a:lvl7pPr>
            <a:lvl8pPr marL="3200272" indent="0">
              <a:buNone/>
              <a:defRPr sz="1400">
                <a:solidFill>
                  <a:schemeClr val="tx1">
                    <a:tint val="75000"/>
                  </a:schemeClr>
                </a:solidFill>
              </a:defRPr>
            </a:lvl8pPr>
            <a:lvl9pPr marL="3657454"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4FD6AAA-7C75-FB4B-8EA1-06B22787237D}" type="slidenum">
              <a:rPr lang="en-US" smtClean="0"/>
              <a:t>‹#›</a:t>
            </a:fld>
            <a:endParaRPr lang="en-US"/>
          </a:p>
        </p:txBody>
      </p:sp>
    </p:spTree>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9144000" y="6400800"/>
            <a:ext cx="2844800" cy="365125"/>
          </a:xfrm>
        </p:spPr>
        <p:txBody>
          <a:bodyPr/>
          <a:lstStyle/>
          <a:p>
            <a:fld id="{74FD6AAA-7C75-FB4B-8EA1-06B22787237D}" type="slidenum">
              <a:rPr lang="en-US" smtClean="0"/>
              <a:t>‹#›</a:t>
            </a:fld>
            <a:endParaRPr lang="en-US"/>
          </a:p>
        </p:txBody>
      </p:sp>
      <p:sp>
        <p:nvSpPr>
          <p:cNvPr id="11" name="TextBox 10"/>
          <p:cNvSpPr txBox="1"/>
          <p:nvPr/>
        </p:nvSpPr>
        <p:spPr>
          <a:xfrm>
            <a:off x="10109057" y="6109785"/>
            <a:ext cx="1289135" cy="261610"/>
          </a:xfrm>
          <a:prstGeom prst="rect">
            <a:avLst/>
          </a:prstGeom>
          <a:noFill/>
        </p:spPr>
        <p:txBody>
          <a:bodyPr wrap="none" rtlCol="0">
            <a:spAutoFit/>
          </a:bodyPr>
          <a:lstStyle/>
          <a:p>
            <a:r>
              <a:rPr lang="en-US" sz="1100" cap="small" baseline="0" dirty="0">
                <a:solidFill>
                  <a:schemeClr val="tx1">
                    <a:lumMod val="50000"/>
                    <a:lumOff val="50000"/>
                  </a:schemeClr>
                </a:solidFill>
                <a:latin typeface="Karla" charset="0"/>
                <a:ea typeface="Karla" charset="0"/>
                <a:cs typeface="Karla" charset="0"/>
              </a:rPr>
              <a:t>Pavlos Protopapas</a:t>
            </a:r>
          </a:p>
        </p:txBody>
      </p:sp>
      <p:grpSp>
        <p:nvGrpSpPr>
          <p:cNvPr id="13" name="Group 12"/>
          <p:cNvGrpSpPr>
            <a:grpSpLocks noChangeAspect="1"/>
          </p:cNvGrpSpPr>
          <p:nvPr/>
        </p:nvGrpSpPr>
        <p:grpSpPr>
          <a:xfrm>
            <a:off x="457200" y="6400800"/>
            <a:ext cx="487418" cy="274320"/>
            <a:chOff x="8442646" y="6356350"/>
            <a:chExt cx="482609" cy="274320"/>
          </a:xfrm>
        </p:grpSpPr>
        <p:pic>
          <p:nvPicPr>
            <p:cNvPr id="14" name="Picture 13"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5" name="Picture 14"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Tree>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600" y="1535114"/>
            <a:ext cx="5386917" cy="639762"/>
          </a:xfrm>
          <a:prstGeom prst="rect">
            <a:avLst/>
          </a:prstGeo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0" y="2174875"/>
            <a:ext cx="5386917"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3370" y="1535114"/>
            <a:ext cx="5389033" cy="639762"/>
          </a:xfrm>
          <a:prstGeom prst="rect">
            <a:avLst/>
          </a:prstGeo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3370" y="2174875"/>
            <a:ext cx="5389033"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a:xfrm>
            <a:off x="9144000" y="6400800"/>
            <a:ext cx="2844800" cy="365125"/>
          </a:xfrm>
        </p:spPr>
        <p:txBody>
          <a:bodyPr/>
          <a:lstStyle/>
          <a:p>
            <a:fld id="{74FD6AAA-7C75-FB4B-8EA1-06B22787237D}" type="slidenum">
              <a:rPr lang="en-US" smtClean="0"/>
              <a:t>‹#›</a:t>
            </a:fld>
            <a:endParaRPr lang="en-US"/>
          </a:p>
        </p:txBody>
      </p:sp>
      <p:grpSp>
        <p:nvGrpSpPr>
          <p:cNvPr id="15" name="Group 14"/>
          <p:cNvGrpSpPr>
            <a:grpSpLocks noChangeAspect="1"/>
          </p:cNvGrpSpPr>
          <p:nvPr/>
        </p:nvGrpSpPr>
        <p:grpSpPr>
          <a:xfrm>
            <a:off x="457200" y="6400800"/>
            <a:ext cx="487418" cy="274320"/>
            <a:chOff x="8442646" y="6356350"/>
            <a:chExt cx="482609" cy="274320"/>
          </a:xfrm>
        </p:grpSpPr>
        <p:pic>
          <p:nvPicPr>
            <p:cNvPr id="16" name="Picture 15"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7" name="Picture 16"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Tree>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Section Title">
    <p:spTree>
      <p:nvGrpSpPr>
        <p:cNvPr id="1" name=""/>
        <p:cNvGrpSpPr/>
        <p:nvPr/>
      </p:nvGrpSpPr>
      <p:grpSpPr>
        <a:xfrm>
          <a:off x="0" y="0"/>
          <a:ext cx="0" cy="0"/>
          <a:chOff x="0" y="0"/>
          <a:chExt cx="0" cy="0"/>
        </a:xfrm>
      </p:grpSpPr>
      <p:sp>
        <p:nvSpPr>
          <p:cNvPr id="2" name="Title 1"/>
          <p:cNvSpPr>
            <a:spLocks noGrp="1"/>
          </p:cNvSpPr>
          <p:nvPr>
            <p:ph type="title"/>
          </p:nvPr>
        </p:nvSpPr>
        <p:spPr>
          <a:xfrm>
            <a:off x="609600" y="2739958"/>
            <a:ext cx="10972800" cy="767276"/>
          </a:xfrm>
          <a:prstGeom prst="rect">
            <a:avLst/>
          </a:prstGeom>
        </p:spPr>
        <p:txBody>
          <a:bodyPr/>
          <a:lstStyle/>
          <a:p>
            <a:r>
              <a:rPr lang="en-US" smtClean="0"/>
              <a:t>Click to edit Master title style</a:t>
            </a:r>
            <a:endParaRPr lang="en-US" dirty="0"/>
          </a:p>
        </p:txBody>
      </p:sp>
      <p:sp>
        <p:nvSpPr>
          <p:cNvPr id="5" name="Slide Number Placeholder 4"/>
          <p:cNvSpPr>
            <a:spLocks noGrp="1"/>
          </p:cNvSpPr>
          <p:nvPr>
            <p:ph type="sldNum" sz="quarter" idx="12"/>
          </p:nvPr>
        </p:nvSpPr>
        <p:spPr>
          <a:xfrm>
            <a:off x="9144000" y="6400800"/>
            <a:ext cx="2844800" cy="365125"/>
          </a:xfrm>
        </p:spPr>
        <p:txBody>
          <a:bodyPr/>
          <a:lstStyle/>
          <a:p>
            <a:fld id="{74FD6AAA-7C75-FB4B-8EA1-06B22787237D}" type="slidenum">
              <a:rPr lang="en-US" smtClean="0"/>
              <a:t>‹#›</a:t>
            </a:fld>
            <a:endParaRPr lang="en-US"/>
          </a:p>
        </p:txBody>
      </p:sp>
      <p:sp>
        <p:nvSpPr>
          <p:cNvPr id="10" name="TextBox 9"/>
          <p:cNvSpPr txBox="1"/>
          <p:nvPr/>
        </p:nvSpPr>
        <p:spPr>
          <a:xfrm>
            <a:off x="5015747" y="6400800"/>
            <a:ext cx="2287806" cy="261610"/>
          </a:xfrm>
          <a:prstGeom prst="rect">
            <a:avLst/>
          </a:prstGeom>
          <a:noFill/>
        </p:spPr>
        <p:txBody>
          <a:bodyPr wrap="none" rtlCol="0">
            <a:spAutoFit/>
          </a:bodyPr>
          <a:lstStyle/>
          <a:p>
            <a:pPr algn="ctr"/>
            <a:r>
              <a:rPr lang="en-US" sz="1100" cap="small" baseline="0" dirty="0">
                <a:solidFill>
                  <a:schemeClr val="tx1">
                    <a:lumMod val="50000"/>
                    <a:lumOff val="50000"/>
                  </a:schemeClr>
                </a:solidFill>
                <a:latin typeface="Karla" charset="0"/>
                <a:ea typeface="Karla" charset="0"/>
                <a:cs typeface="Karla" charset="0"/>
              </a:rPr>
              <a:t>CS109A, Protopapas, Rader, Tanner</a:t>
            </a:r>
          </a:p>
        </p:txBody>
      </p:sp>
      <p:grpSp>
        <p:nvGrpSpPr>
          <p:cNvPr id="11" name="Group 10"/>
          <p:cNvGrpSpPr>
            <a:grpSpLocks noChangeAspect="1"/>
          </p:cNvGrpSpPr>
          <p:nvPr/>
        </p:nvGrpSpPr>
        <p:grpSpPr>
          <a:xfrm>
            <a:off x="457200" y="6400800"/>
            <a:ext cx="487418" cy="274320"/>
            <a:chOff x="8442646" y="6356350"/>
            <a:chExt cx="482609" cy="274320"/>
          </a:xfrm>
        </p:grpSpPr>
        <p:pic>
          <p:nvPicPr>
            <p:cNvPr id="12" name="Picture 11"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3" name="Picture 12"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Tree>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9144000" y="6400800"/>
            <a:ext cx="2844800" cy="365125"/>
          </a:xfrm>
        </p:spPr>
        <p:txBody>
          <a:bodyPr/>
          <a:lstStyle/>
          <a:p>
            <a:fld id="{74FD6AAA-7C75-FB4B-8EA1-06B22787237D}" type="slidenum">
              <a:rPr lang="en-US" smtClean="0"/>
              <a:t>‹#›</a:t>
            </a:fld>
            <a:endParaRPr lang="en-US"/>
          </a:p>
        </p:txBody>
      </p:sp>
      <p:sp>
        <p:nvSpPr>
          <p:cNvPr id="8" name="TextBox 7"/>
          <p:cNvSpPr txBox="1"/>
          <p:nvPr/>
        </p:nvSpPr>
        <p:spPr>
          <a:xfrm>
            <a:off x="5015747" y="6400800"/>
            <a:ext cx="2287806" cy="261610"/>
          </a:xfrm>
          <a:prstGeom prst="rect">
            <a:avLst/>
          </a:prstGeom>
          <a:noFill/>
        </p:spPr>
        <p:txBody>
          <a:bodyPr wrap="none" rtlCol="0">
            <a:spAutoFit/>
          </a:bodyPr>
          <a:lstStyle/>
          <a:p>
            <a:pPr algn="ctr"/>
            <a:r>
              <a:rPr lang="en-US" sz="1100" cap="small" baseline="0" dirty="0">
                <a:solidFill>
                  <a:schemeClr val="tx1">
                    <a:lumMod val="50000"/>
                    <a:lumOff val="50000"/>
                  </a:schemeClr>
                </a:solidFill>
                <a:latin typeface="Karla" charset="0"/>
                <a:ea typeface="Karla" charset="0"/>
                <a:cs typeface="Karla" charset="0"/>
              </a:rPr>
              <a:t>CS109A, Protopapas, Rader, Tanner</a:t>
            </a:r>
          </a:p>
        </p:txBody>
      </p:sp>
      <p:grpSp>
        <p:nvGrpSpPr>
          <p:cNvPr id="9" name="Group 8"/>
          <p:cNvGrpSpPr>
            <a:grpSpLocks noChangeAspect="1"/>
          </p:cNvGrpSpPr>
          <p:nvPr/>
        </p:nvGrpSpPr>
        <p:grpSpPr>
          <a:xfrm>
            <a:off x="457200" y="6400800"/>
            <a:ext cx="487418" cy="274320"/>
            <a:chOff x="8442646" y="6356350"/>
            <a:chExt cx="482609" cy="274320"/>
          </a:xfrm>
        </p:grpSpPr>
        <p:pic>
          <p:nvPicPr>
            <p:cNvPr id="10" name="Picture 9"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1" name="Picture 10"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Tree>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1"/>
            <a:ext cx="4011084" cy="1162050"/>
          </a:xfrm>
          <a:prstGeom prst="rect">
            <a:avLst/>
          </a:prstGeo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4766733" y="273053"/>
            <a:ext cx="681566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603" y="1435103"/>
            <a:ext cx="4011084" cy="4691063"/>
          </a:xfrm>
          <a:prstGeom prst="rect">
            <a:avLst/>
          </a:prstGeom>
        </p:spPr>
        <p:txBody>
          <a:bodyPr/>
          <a:lstStyle>
            <a:lvl1pPr marL="0" indent="0">
              <a:buNone/>
              <a:defRPr sz="1400"/>
            </a:lvl1pPr>
            <a:lvl2pPr marL="457182" indent="0">
              <a:buNone/>
              <a:defRPr sz="1200"/>
            </a:lvl2pPr>
            <a:lvl3pPr marL="914364" indent="0">
              <a:buNone/>
              <a:defRPr sz="1000"/>
            </a:lvl3pPr>
            <a:lvl4pPr marL="1371545" indent="0">
              <a:buNone/>
              <a:defRPr sz="900"/>
            </a:lvl4pPr>
            <a:lvl5pPr marL="1828727" indent="0">
              <a:buNone/>
              <a:defRPr sz="900"/>
            </a:lvl5pPr>
            <a:lvl6pPr marL="2285909" indent="0">
              <a:buNone/>
              <a:defRPr sz="900"/>
            </a:lvl6pPr>
            <a:lvl7pPr marL="2743091" indent="0">
              <a:buNone/>
              <a:defRPr sz="900"/>
            </a:lvl7pPr>
            <a:lvl8pPr marL="3200272" indent="0">
              <a:buNone/>
              <a:defRPr sz="900"/>
            </a:lvl8pPr>
            <a:lvl9pPr marL="3657454"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4FD6AAA-7C75-FB4B-8EA1-06B22787237D}" type="slidenum">
              <a:rPr lang="en-US" smtClean="0"/>
              <a:t>‹#›</a:t>
            </a:fld>
            <a:endParaRPr lang="en-US"/>
          </a:p>
        </p:txBody>
      </p:sp>
    </p:spTree>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9F9F9"/>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4FD6AAA-7C75-FB4B-8EA1-06B22787237D}" type="slidenum">
              <a:rPr lang="en-US" smtClean="0"/>
              <a:t>‹#›</a:t>
            </a:fld>
            <a:endParaRPr lang="en-US"/>
          </a:p>
        </p:txBody>
      </p:sp>
    </p:spTree>
    <p:extLst>
      <p:ext uri="{BB962C8B-B14F-4D97-AF65-F5344CB8AC3E}">
        <p14:creationId xmlns:p14="http://schemas.microsoft.com/office/powerpoint/2010/main" val="1023672236"/>
      </p:ext>
    </p:extLst>
  </p:cSld>
  <p:clrMap bg1="lt1" tx1="dk1" bg2="lt2" tx2="dk2" accent1="accent1" accent2="accent2" accent3="accent3" accent4="accent4" accent5="accent5" accent6="accent6" hlink="hlink" folHlink="folHlink"/>
  <p:sldLayoutIdLst>
    <p:sldLayoutId id="2147483820" r:id="rId1"/>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Lst>
  <p:hf hdr="0" ftr="0" dt="0"/>
  <p:txStyles>
    <p:titleStyle>
      <a:lvl1pPr algn="ctr" defTabSz="457182" rtl="0" eaLnBrk="1" latinLnBrk="0" hangingPunct="1">
        <a:spcBef>
          <a:spcPct val="0"/>
        </a:spcBef>
        <a:buNone/>
        <a:defRPr sz="3200" kern="1200" baseline="0">
          <a:solidFill>
            <a:schemeClr val="tx1"/>
          </a:solidFill>
          <a:latin typeface="Karla"/>
          <a:ea typeface="+mj-ea"/>
          <a:cs typeface="Karla"/>
        </a:defRPr>
      </a:lvl1pPr>
    </p:titleStyle>
    <p:bodyStyle>
      <a:lvl1pPr marL="342887" indent="-342887" algn="l" defTabSz="457182" rtl="0" eaLnBrk="1" latinLnBrk="0" hangingPunct="1">
        <a:spcBef>
          <a:spcPct val="20000"/>
        </a:spcBef>
        <a:buFont typeface="Arial"/>
        <a:buChar char="•"/>
        <a:defRPr sz="3200" kern="1200">
          <a:solidFill>
            <a:schemeClr val="tx1"/>
          </a:solidFill>
          <a:latin typeface="+mn-lt"/>
          <a:ea typeface="+mn-ea"/>
          <a:cs typeface="+mn-cs"/>
        </a:defRPr>
      </a:lvl1pPr>
      <a:lvl2pPr marL="742920" indent="-285738" algn="l" defTabSz="457182" rtl="0" eaLnBrk="1" latinLnBrk="0" hangingPunct="1">
        <a:spcBef>
          <a:spcPct val="20000"/>
        </a:spcBef>
        <a:buFont typeface="Arial"/>
        <a:buChar char="–"/>
        <a:defRPr sz="2800" kern="1200">
          <a:solidFill>
            <a:schemeClr val="tx1"/>
          </a:solidFill>
          <a:latin typeface="+mn-lt"/>
          <a:ea typeface="+mn-ea"/>
          <a:cs typeface="+mn-cs"/>
        </a:defRPr>
      </a:lvl2pPr>
      <a:lvl3pPr marL="1142954" indent="-228590" algn="l" defTabSz="457182" rtl="0" eaLnBrk="1" latinLnBrk="0" hangingPunct="1">
        <a:spcBef>
          <a:spcPct val="20000"/>
        </a:spcBef>
        <a:buFont typeface="Arial"/>
        <a:buChar char="•"/>
        <a:defRPr sz="2400" kern="1200">
          <a:solidFill>
            <a:schemeClr val="tx1"/>
          </a:solidFill>
          <a:latin typeface="+mn-lt"/>
          <a:ea typeface="+mn-ea"/>
          <a:cs typeface="+mn-cs"/>
        </a:defRPr>
      </a:lvl3pPr>
      <a:lvl4pPr marL="1600136" indent="-228590" algn="l" defTabSz="457182" rtl="0" eaLnBrk="1" latinLnBrk="0" hangingPunct="1">
        <a:spcBef>
          <a:spcPct val="20000"/>
        </a:spcBef>
        <a:buFont typeface="Arial"/>
        <a:buChar char="–"/>
        <a:defRPr sz="2000" kern="1200">
          <a:solidFill>
            <a:schemeClr val="tx1"/>
          </a:solidFill>
          <a:latin typeface="+mn-lt"/>
          <a:ea typeface="+mn-ea"/>
          <a:cs typeface="+mn-cs"/>
        </a:defRPr>
      </a:lvl4pPr>
      <a:lvl5pPr marL="2057317" indent="-228590" algn="l" defTabSz="457182" rtl="0" eaLnBrk="1" latinLnBrk="0" hangingPunct="1">
        <a:spcBef>
          <a:spcPct val="20000"/>
        </a:spcBef>
        <a:buFont typeface="Arial"/>
        <a:buChar char="»"/>
        <a:defRPr sz="2000" kern="1200">
          <a:solidFill>
            <a:schemeClr val="tx1"/>
          </a:solidFill>
          <a:latin typeface="+mn-lt"/>
          <a:ea typeface="+mn-ea"/>
          <a:cs typeface="+mn-cs"/>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2" rtl="0" eaLnBrk="1" latinLnBrk="0" hangingPunct="1">
        <a:defRPr sz="1800" kern="1200">
          <a:solidFill>
            <a:schemeClr val="tx1"/>
          </a:solidFill>
          <a:latin typeface="+mn-lt"/>
          <a:ea typeface="+mn-ea"/>
          <a:cs typeface="+mn-cs"/>
        </a:defRPr>
      </a:lvl1pPr>
      <a:lvl2pPr marL="457182" algn="l" defTabSz="457182" rtl="0" eaLnBrk="1" latinLnBrk="0" hangingPunct="1">
        <a:defRPr sz="1800" kern="1200">
          <a:solidFill>
            <a:schemeClr val="tx1"/>
          </a:solidFill>
          <a:latin typeface="+mn-lt"/>
          <a:ea typeface="+mn-ea"/>
          <a:cs typeface="+mn-cs"/>
        </a:defRPr>
      </a:lvl2pPr>
      <a:lvl3pPr marL="914364" algn="l" defTabSz="457182" rtl="0" eaLnBrk="1" latinLnBrk="0" hangingPunct="1">
        <a:defRPr sz="1800" kern="1200">
          <a:solidFill>
            <a:schemeClr val="tx1"/>
          </a:solidFill>
          <a:latin typeface="+mn-lt"/>
          <a:ea typeface="+mn-ea"/>
          <a:cs typeface="+mn-cs"/>
        </a:defRPr>
      </a:lvl3pPr>
      <a:lvl4pPr marL="1371545" algn="l" defTabSz="457182" rtl="0" eaLnBrk="1" latinLnBrk="0" hangingPunct="1">
        <a:defRPr sz="1800" kern="1200">
          <a:solidFill>
            <a:schemeClr val="tx1"/>
          </a:solidFill>
          <a:latin typeface="+mn-lt"/>
          <a:ea typeface="+mn-ea"/>
          <a:cs typeface="+mn-cs"/>
        </a:defRPr>
      </a:lvl4pPr>
      <a:lvl5pPr marL="1828727" algn="l" defTabSz="457182" rtl="0" eaLnBrk="1" latinLnBrk="0" hangingPunct="1">
        <a:defRPr sz="1800" kern="1200">
          <a:solidFill>
            <a:schemeClr val="tx1"/>
          </a:solidFill>
          <a:latin typeface="+mn-lt"/>
          <a:ea typeface="+mn-ea"/>
          <a:cs typeface="+mn-cs"/>
        </a:defRPr>
      </a:lvl5pPr>
      <a:lvl6pPr marL="2285909" algn="l" defTabSz="457182" rtl="0" eaLnBrk="1" latinLnBrk="0" hangingPunct="1">
        <a:defRPr sz="1800" kern="1200">
          <a:solidFill>
            <a:schemeClr val="tx1"/>
          </a:solidFill>
          <a:latin typeface="+mn-lt"/>
          <a:ea typeface="+mn-ea"/>
          <a:cs typeface="+mn-cs"/>
        </a:defRPr>
      </a:lvl6pPr>
      <a:lvl7pPr marL="2743091" algn="l" defTabSz="457182" rtl="0" eaLnBrk="1" latinLnBrk="0" hangingPunct="1">
        <a:defRPr sz="1800" kern="1200">
          <a:solidFill>
            <a:schemeClr val="tx1"/>
          </a:solidFill>
          <a:latin typeface="+mn-lt"/>
          <a:ea typeface="+mn-ea"/>
          <a:cs typeface="+mn-cs"/>
        </a:defRPr>
      </a:lvl7pPr>
      <a:lvl8pPr marL="3200272" algn="l" defTabSz="457182" rtl="0" eaLnBrk="1" latinLnBrk="0" hangingPunct="1">
        <a:defRPr sz="1800" kern="1200">
          <a:solidFill>
            <a:schemeClr val="tx1"/>
          </a:solidFill>
          <a:latin typeface="+mn-lt"/>
          <a:ea typeface="+mn-ea"/>
          <a:cs typeface="+mn-cs"/>
        </a:defRPr>
      </a:lvl8pPr>
      <a:lvl9pPr marL="3657454" algn="l" defTabSz="457182"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7.png"/><Relationship Id="rId4" Type="http://schemas.openxmlformats.org/officeDocument/2006/relationships/image" Target="../media/image36.png"/><Relationship Id="rId1" Type="http://schemas.openxmlformats.org/officeDocument/2006/relationships/slideLayout" Target="../slideLayouts/slideLayout2.xml"/><Relationship Id="rId2" Type="http://schemas.openxmlformats.org/officeDocument/2006/relationships/image" Target="../media/image3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png"/><Relationship Id="rId3" Type="http://schemas.openxmlformats.org/officeDocument/2006/relationships/image" Target="../media/image35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211.png"/><Relationship Id="rId5" Type="http://schemas.openxmlformats.org/officeDocument/2006/relationships/image" Target="../media/image220.png"/><Relationship Id="rId6" Type="http://schemas.openxmlformats.org/officeDocument/2006/relationships/oleObject" Target="../embeddings/oleObject1.bin"/><Relationship Id="rId7" Type="http://schemas.openxmlformats.org/officeDocument/2006/relationships/image" Target="../media/image4.emf"/><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40.png"/><Relationship Id="rId4" Type="http://schemas.openxmlformats.org/officeDocument/2006/relationships/image" Target="../media/image46.png"/><Relationship Id="rId5" Type="http://schemas.openxmlformats.org/officeDocument/2006/relationships/image" Target="../media/image47.png"/><Relationship Id="rId1" Type="http://schemas.openxmlformats.org/officeDocument/2006/relationships/slideLayout" Target="../slideLayouts/slideLayout2.xml"/><Relationship Id="rId2" Type="http://schemas.openxmlformats.org/officeDocument/2006/relationships/image" Target="../media/image4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271.png"/><Relationship Id="rId3" Type="http://schemas.openxmlformats.org/officeDocument/2006/relationships/image" Target="../media/image5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340.png"/><Relationship Id="rId3" Type="http://schemas.openxmlformats.org/officeDocument/2006/relationships/image" Target="../media/image45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www.cs.bham.ac.uk/~jxb/NN/l8.pdf" TargetMode="External"/><Relationship Id="rId4" Type="http://schemas.openxmlformats.org/officeDocument/2006/relationships/image" Target="../media/image6.png"/><Relationship Id="rId1" Type="http://schemas.openxmlformats.org/officeDocument/2006/relationships/slideLayout" Target="../slideLayouts/slideLayout2.xml"/><Relationship Id="rId2" Type="http://schemas.openxmlformats.org/officeDocument/2006/relationships/hyperlink" Target="http://www.bioinfo.org.cn/~wangchao/maa/Numerical_Optimization.pdf"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png"/><Relationship Id="rId3" Type="http://schemas.openxmlformats.org/officeDocument/2006/relationships/image" Target="../media/image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1" Type="http://schemas.openxmlformats.org/officeDocument/2006/relationships/image" Target="../media/image106.png"/><Relationship Id="rId12" Type="http://schemas.openxmlformats.org/officeDocument/2006/relationships/image" Target="../media/image86.png"/><Relationship Id="rId13" Type="http://schemas.openxmlformats.org/officeDocument/2006/relationships/image" Target="../media/image87.png"/><Relationship Id="rId1" Type="http://schemas.openxmlformats.org/officeDocument/2006/relationships/slideLayout" Target="../slideLayouts/slideLayout2.xml"/><Relationship Id="rId2" Type="http://schemas.openxmlformats.org/officeDocument/2006/relationships/image" Target="../media/image65.png"/><Relationship Id="rId3" Type="http://schemas.openxmlformats.org/officeDocument/2006/relationships/image" Target="../media/image62.png"/><Relationship Id="rId4" Type="http://schemas.openxmlformats.org/officeDocument/2006/relationships/image" Target="../media/image66.png"/><Relationship Id="rId5" Type="http://schemas.openxmlformats.org/officeDocument/2006/relationships/image" Target="../media/image67.png"/><Relationship Id="rId6" Type="http://schemas.openxmlformats.org/officeDocument/2006/relationships/image" Target="../media/image680.png"/><Relationship Id="rId7" Type="http://schemas.openxmlformats.org/officeDocument/2006/relationships/image" Target="../media/image690.png"/><Relationship Id="rId8" Type="http://schemas.openxmlformats.org/officeDocument/2006/relationships/image" Target="../media/image99.png"/><Relationship Id="rId9" Type="http://schemas.openxmlformats.org/officeDocument/2006/relationships/image" Target="../media/image100.png"/><Relationship Id="rId10" Type="http://schemas.openxmlformats.org/officeDocument/2006/relationships/image" Target="../media/image105.png"/></Relationships>
</file>

<file path=ppt/slides/_rels/slide4.xml.rels><?xml version="1.0" encoding="UTF-8" standalone="yes"?>
<Relationships xmlns="http://schemas.openxmlformats.org/package/2006/relationships"><Relationship Id="rId3" Type="http://schemas.openxmlformats.org/officeDocument/2006/relationships/image" Target="../media/image180.png"/><Relationship Id="rId4" Type="http://schemas.openxmlformats.org/officeDocument/2006/relationships/image" Target="../media/image190.png"/><Relationship Id="rId5" Type="http://schemas.openxmlformats.org/officeDocument/2006/relationships/image" Target="../media/image200.png"/><Relationship Id="rId6" Type="http://schemas.openxmlformats.org/officeDocument/2006/relationships/image" Target="../media/image210.png"/><Relationship Id="rId7" Type="http://schemas.openxmlformats.org/officeDocument/2006/relationships/image" Target="../media/image281.png"/><Relationship Id="rId8" Type="http://schemas.openxmlformats.org/officeDocument/2006/relationships/image" Target="../media/image291.png"/><Relationship Id="rId9" Type="http://schemas.openxmlformats.org/officeDocument/2006/relationships/image" Target="../media/image301.png"/><Relationship Id="rId1" Type="http://schemas.openxmlformats.org/officeDocument/2006/relationships/slideLayout" Target="../slideLayouts/slideLayout2.xml"/><Relationship Id="rId2" Type="http://schemas.openxmlformats.org/officeDocument/2006/relationships/image" Target="../media/image1210.png"/></Relationships>
</file>

<file path=ppt/slides/_rels/slide40.xml.rels><?xml version="1.0" encoding="UTF-8" standalone="yes"?>
<Relationships xmlns="http://schemas.openxmlformats.org/package/2006/relationships"><Relationship Id="rId3" Type="http://schemas.openxmlformats.org/officeDocument/2006/relationships/image" Target="../media/image110.png"/><Relationship Id="rId4" Type="http://schemas.openxmlformats.org/officeDocument/2006/relationships/image" Target="../media/image111.png"/><Relationship Id="rId1" Type="http://schemas.openxmlformats.org/officeDocument/2006/relationships/slideLayout" Target="../slideLayouts/slideLayout2.xml"/><Relationship Id="rId2" Type="http://schemas.openxmlformats.org/officeDocument/2006/relationships/image" Target="../media/image109.png"/></Relationships>
</file>

<file path=ppt/slides/_rels/slide41.xml.rels><?xml version="1.0" encoding="UTF-8" standalone="yes"?>
<Relationships xmlns="http://schemas.openxmlformats.org/package/2006/relationships"><Relationship Id="rId9" Type="http://schemas.openxmlformats.org/officeDocument/2006/relationships/image" Target="../media/image107.png"/><Relationship Id="rId5" Type="http://schemas.openxmlformats.org/officeDocument/2006/relationships/image" Target="../media/image112.png"/><Relationship Id="rId6" Type="http://schemas.openxmlformats.org/officeDocument/2006/relationships/image" Target="../media/image113.png"/><Relationship Id="rId7" Type="http://schemas.openxmlformats.org/officeDocument/2006/relationships/image" Target="../media/image114.png"/><Relationship Id="rId1" Type="http://schemas.openxmlformats.org/officeDocument/2006/relationships/slideLayout" Target="../slideLayouts/slideLayout2.xml"/><Relationship Id="rId8" Type="http://schemas.openxmlformats.org/officeDocument/2006/relationships/image" Target="../media/image95.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4.png"/></Relationships>
</file>

<file path=ppt/slides/_rels/slide46.xml.rels><?xml version="1.0" encoding="UTF-8" standalone="yes"?>
<Relationships xmlns="http://schemas.openxmlformats.org/package/2006/relationships"><Relationship Id="rId9" Type="http://schemas.openxmlformats.org/officeDocument/2006/relationships/image" Target="../media/image119.png"/><Relationship Id="rId5" Type="http://schemas.openxmlformats.org/officeDocument/2006/relationships/image" Target="../media/image112.png"/><Relationship Id="rId6" Type="http://schemas.openxmlformats.org/officeDocument/2006/relationships/image" Target="../media/image113.png"/><Relationship Id="rId7" Type="http://schemas.openxmlformats.org/officeDocument/2006/relationships/image" Target="../media/image114.png"/><Relationship Id="rId1" Type="http://schemas.openxmlformats.org/officeDocument/2006/relationships/slideLayout" Target="../slideLayouts/slideLayout2.xml"/><Relationship Id="rId8" Type="http://schemas.openxmlformats.org/officeDocument/2006/relationships/image" Target="../media/image118.png"/></Relationships>
</file>

<file path=ppt/slides/_rels/slide47.xml.rels><?xml version="1.0" encoding="UTF-8" standalone="yes"?>
<Relationships xmlns="http://schemas.openxmlformats.org/package/2006/relationships"><Relationship Id="rId9" Type="http://schemas.openxmlformats.org/officeDocument/2006/relationships/image" Target="../media/image400.png"/><Relationship Id="rId20" Type="http://schemas.openxmlformats.org/officeDocument/2006/relationships/image" Target="../media/image129.png"/><Relationship Id="rId10" Type="http://schemas.openxmlformats.org/officeDocument/2006/relationships/image" Target="../media/image1200.png"/><Relationship Id="rId11" Type="http://schemas.openxmlformats.org/officeDocument/2006/relationships/image" Target="../media/image451.png"/><Relationship Id="rId12" Type="http://schemas.openxmlformats.org/officeDocument/2006/relationships/image" Target="../media/image1211.png"/><Relationship Id="rId13" Type="http://schemas.openxmlformats.org/officeDocument/2006/relationships/image" Target="../media/image122.png"/><Relationship Id="rId14" Type="http://schemas.openxmlformats.org/officeDocument/2006/relationships/image" Target="../media/image123.png"/><Relationship Id="rId15" Type="http://schemas.openxmlformats.org/officeDocument/2006/relationships/image" Target="../media/image124.png"/><Relationship Id="rId16" Type="http://schemas.openxmlformats.org/officeDocument/2006/relationships/image" Target="../media/image125.png"/><Relationship Id="rId17" Type="http://schemas.openxmlformats.org/officeDocument/2006/relationships/image" Target="../media/image126.png"/><Relationship Id="rId18" Type="http://schemas.openxmlformats.org/officeDocument/2006/relationships/image" Target="../media/image127.png"/><Relationship Id="rId19" Type="http://schemas.openxmlformats.org/officeDocument/2006/relationships/image" Target="../media/image128.png"/><Relationship Id="rId1" Type="http://schemas.openxmlformats.org/officeDocument/2006/relationships/slideLayout" Target="../slideLayouts/slideLayout8.xml"/><Relationship Id="rId2" Type="http://schemas.openxmlformats.org/officeDocument/2006/relationships/image" Target="../media/image390.png"/><Relationship Id="rId3" Type="http://schemas.openxmlformats.org/officeDocument/2006/relationships/image" Target="../media/image710.png"/><Relationship Id="rId4" Type="http://schemas.openxmlformats.org/officeDocument/2006/relationships/image" Target="../media/image120.png"/><Relationship Id="rId5" Type="http://schemas.openxmlformats.org/officeDocument/2006/relationships/image" Target="../media/image1170.png"/><Relationship Id="rId6" Type="http://schemas.openxmlformats.org/officeDocument/2006/relationships/image" Target="../media/image108.png"/><Relationship Id="rId7" Type="http://schemas.openxmlformats.org/officeDocument/2006/relationships/image" Target="../media/image1180.png"/><Relationship Id="rId8" Type="http://schemas.openxmlformats.org/officeDocument/2006/relationships/image" Target="../media/image1190.png"/></Relationships>
</file>

<file path=ppt/slides/_rels/slide48.xml.rels><?xml version="1.0" encoding="UTF-8" standalone="yes"?>
<Relationships xmlns="http://schemas.openxmlformats.org/package/2006/relationships"><Relationship Id="rId9" Type="http://schemas.openxmlformats.org/officeDocument/2006/relationships/image" Target="../media/image119.png"/><Relationship Id="rId5" Type="http://schemas.openxmlformats.org/officeDocument/2006/relationships/image" Target="../media/image112.png"/><Relationship Id="rId6" Type="http://schemas.openxmlformats.org/officeDocument/2006/relationships/image" Target="../media/image113.png"/><Relationship Id="rId7" Type="http://schemas.openxmlformats.org/officeDocument/2006/relationships/image" Target="../media/image114.png"/><Relationship Id="rId1" Type="http://schemas.openxmlformats.org/officeDocument/2006/relationships/slideLayout" Target="../slideLayouts/slideLayout2.xml"/><Relationship Id="rId8" Type="http://schemas.openxmlformats.org/officeDocument/2006/relationships/image" Target="../media/image118.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5.png"/></Relationships>
</file>

<file path=ppt/slides/_rels/slide5.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33.png"/><Relationship Id="rId5" Type="http://schemas.openxmlformats.org/officeDocument/2006/relationships/image" Target="../media/image260.png"/><Relationship Id="rId6" Type="http://schemas.openxmlformats.org/officeDocument/2006/relationships/image" Target="../media/image270.png"/><Relationship Id="rId1" Type="http://schemas.openxmlformats.org/officeDocument/2006/relationships/slideLayout" Target="../slideLayouts/slideLayout2.xml"/><Relationship Id="rId2" Type="http://schemas.openxmlformats.org/officeDocument/2006/relationships/image" Target="../media/image230.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6.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8.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9.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0.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57.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3.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290.png"/><Relationship Id="rId4" Type="http://schemas.openxmlformats.org/officeDocument/2006/relationships/image" Target="../media/image300.png"/><Relationship Id="rId5" Type="http://schemas.openxmlformats.org/officeDocument/2006/relationships/image" Target="../media/image260.png"/><Relationship Id="rId6" Type="http://schemas.openxmlformats.org/officeDocument/2006/relationships/image" Target="../media/image150.png"/><Relationship Id="rId1" Type="http://schemas.openxmlformats.org/officeDocument/2006/relationships/slideLayout" Target="../slideLayouts/slideLayout2.xml"/><Relationship Id="rId2" Type="http://schemas.openxmlformats.org/officeDocument/2006/relationships/image" Target="../media/image280.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5.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6.png"/></Relationships>
</file>

<file path=ppt/slides/_rels/slide62.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70.png"/><Relationship Id="rId5" Type="http://schemas.openxmlformats.org/officeDocument/2006/relationships/image" Target="../media/image18.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12.xml"/><Relationship Id="rId4" Type="http://schemas.openxmlformats.org/officeDocument/2006/relationships/oleObject" Target="../embeddings/oleObject2.bin"/><Relationship Id="rId5" Type="http://schemas.openxmlformats.org/officeDocument/2006/relationships/image" Target="../media/image18.emf"/><Relationship Id="rId6" Type="http://schemas.openxmlformats.org/officeDocument/2006/relationships/oleObject" Target="../embeddings/oleObject3.bin"/><Relationship Id="rId7" Type="http://schemas.openxmlformats.org/officeDocument/2006/relationships/image" Target="../media/image19.emf"/><Relationship Id="rId1" Type="http://schemas.openxmlformats.org/officeDocument/2006/relationships/vmlDrawing" Target="../drawings/vmlDrawing2.vml"/><Relationship Id="rId2"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13.xml"/><Relationship Id="rId4" Type="http://schemas.openxmlformats.org/officeDocument/2006/relationships/oleObject" Target="../embeddings/oleObject4.bin"/><Relationship Id="rId5" Type="http://schemas.openxmlformats.org/officeDocument/2006/relationships/image" Target="../media/image20.emf"/><Relationship Id="rId1" Type="http://schemas.openxmlformats.org/officeDocument/2006/relationships/vmlDrawing" Target="../drawings/vmlDrawing3.vml"/><Relationship Id="rId2"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3.png"/><Relationship Id="rId5" Type="http://schemas.openxmlformats.org/officeDocument/2006/relationships/image" Target="../media/image24.pn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16.xml"/><Relationship Id="rId4" Type="http://schemas.openxmlformats.org/officeDocument/2006/relationships/image" Target="../media/image25.png"/><Relationship Id="rId5" Type="http://schemas.openxmlformats.org/officeDocument/2006/relationships/oleObject" Target="../embeddings/oleObject5.bin"/><Relationship Id="rId6" Type="http://schemas.openxmlformats.org/officeDocument/2006/relationships/image" Target="../media/image22.emf"/><Relationship Id="rId1" Type="http://schemas.openxmlformats.org/officeDocument/2006/relationships/vmlDrawing" Target="../drawings/vmlDrawing4.vml"/><Relationship Id="rId2"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17.xml"/><Relationship Id="rId4" Type="http://schemas.openxmlformats.org/officeDocument/2006/relationships/oleObject" Target="../embeddings/oleObject6.bin"/><Relationship Id="rId5" Type="http://schemas.openxmlformats.org/officeDocument/2006/relationships/image" Target="../media/image22.emf"/><Relationship Id="rId1" Type="http://schemas.openxmlformats.org/officeDocument/2006/relationships/vmlDrawing" Target="../drawings/vmlDrawing5.vml"/><Relationship Id="rId2"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18.xml"/><Relationship Id="rId4" Type="http://schemas.openxmlformats.org/officeDocument/2006/relationships/oleObject" Target="../embeddings/oleObject7.bin"/><Relationship Id="rId5" Type="http://schemas.openxmlformats.org/officeDocument/2006/relationships/image" Target="../media/image26.emf"/><Relationship Id="rId6" Type="http://schemas.openxmlformats.org/officeDocument/2006/relationships/oleObject" Target="../embeddings/oleObject8.bin"/><Relationship Id="rId7" Type="http://schemas.openxmlformats.org/officeDocument/2006/relationships/image" Target="../media/image27.emf"/><Relationship Id="rId8" Type="http://schemas.openxmlformats.org/officeDocument/2006/relationships/oleObject" Target="../embeddings/oleObject9.bin"/><Relationship Id="rId9" Type="http://schemas.openxmlformats.org/officeDocument/2006/relationships/image" Target="../media/image28.emf"/><Relationship Id="rId1" Type="http://schemas.openxmlformats.org/officeDocument/2006/relationships/vmlDrawing" Target="../drawings/vmlDrawing6.vml"/><Relationship Id="rId2"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1.png"/></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19.xml"/><Relationship Id="rId4" Type="http://schemas.openxmlformats.org/officeDocument/2006/relationships/oleObject" Target="../embeddings/oleObject10.bin"/><Relationship Id="rId5" Type="http://schemas.openxmlformats.org/officeDocument/2006/relationships/image" Target="../media/image28.emf"/><Relationship Id="rId6" Type="http://schemas.openxmlformats.org/officeDocument/2006/relationships/oleObject" Target="../embeddings/oleObject11.bin"/><Relationship Id="rId7" Type="http://schemas.openxmlformats.org/officeDocument/2006/relationships/image" Target="../media/image29.emf"/><Relationship Id="rId8" Type="http://schemas.openxmlformats.org/officeDocument/2006/relationships/oleObject" Target="../embeddings/oleObject12.bin"/><Relationship Id="rId9" Type="http://schemas.openxmlformats.org/officeDocument/2006/relationships/image" Target="../media/image30.emf"/><Relationship Id="rId1" Type="http://schemas.openxmlformats.org/officeDocument/2006/relationships/vmlDrawing" Target="../drawings/vmlDrawing7.vml"/><Relationship Id="rId2"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20.xml"/><Relationship Id="rId4" Type="http://schemas.openxmlformats.org/officeDocument/2006/relationships/image" Target="../media/image31.png"/><Relationship Id="rId5" Type="http://schemas.openxmlformats.org/officeDocument/2006/relationships/oleObject" Target="../embeddings/oleObject13.bin"/><Relationship Id="rId6" Type="http://schemas.openxmlformats.org/officeDocument/2006/relationships/image" Target="../media/image22.emf"/><Relationship Id="rId1" Type="http://schemas.openxmlformats.org/officeDocument/2006/relationships/vmlDrawing" Target="../drawings/vmlDrawing8.vml"/><Relationship Id="rId2"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notesSlide" Target="../notesSlides/notesSlide21.xml"/><Relationship Id="rId4" Type="http://schemas.openxmlformats.org/officeDocument/2006/relationships/oleObject" Target="../embeddings/oleObject14.bin"/><Relationship Id="rId5" Type="http://schemas.openxmlformats.org/officeDocument/2006/relationships/image" Target="../media/image32.emf"/><Relationship Id="rId6" Type="http://schemas.openxmlformats.org/officeDocument/2006/relationships/oleObject" Target="../embeddings/oleObject15.bin"/><Relationship Id="rId7" Type="http://schemas.openxmlformats.org/officeDocument/2006/relationships/image" Target="../media/image29.emf"/><Relationship Id="rId8" Type="http://schemas.openxmlformats.org/officeDocument/2006/relationships/oleObject" Target="../embeddings/oleObject16.bin"/><Relationship Id="rId9" Type="http://schemas.openxmlformats.org/officeDocument/2006/relationships/image" Target="../media/image30.emf"/><Relationship Id="rId10" Type="http://schemas.openxmlformats.org/officeDocument/2006/relationships/oleObject" Target="../embeddings/oleObject17.bin"/><Relationship Id="rId11" Type="http://schemas.openxmlformats.org/officeDocument/2006/relationships/image" Target="../media/image33.emf"/><Relationship Id="rId1" Type="http://schemas.openxmlformats.org/officeDocument/2006/relationships/vmlDrawing" Target="../drawings/vmlDrawing9.vml"/><Relationship Id="rId2"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 Id="rId3" Type="http://schemas.openxmlformats.org/officeDocument/2006/relationships/image" Target="../media/image34.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24.xml"/><Relationship Id="rId4" Type="http://schemas.openxmlformats.org/officeDocument/2006/relationships/oleObject" Target="../embeddings/oleObject18.bin"/><Relationship Id="rId5" Type="http://schemas.openxmlformats.org/officeDocument/2006/relationships/image" Target="../media/image35.emf"/><Relationship Id="rId6" Type="http://schemas.openxmlformats.org/officeDocument/2006/relationships/oleObject" Target="../embeddings/oleObject19.bin"/><Relationship Id="rId7" Type="http://schemas.openxmlformats.org/officeDocument/2006/relationships/image" Target="../media/image36.emf"/><Relationship Id="rId8" Type="http://schemas.openxmlformats.org/officeDocument/2006/relationships/oleObject" Target="../embeddings/oleObject20.bin"/><Relationship Id="rId9" Type="http://schemas.openxmlformats.org/officeDocument/2006/relationships/image" Target="../media/image22.emf"/><Relationship Id="rId1" Type="http://schemas.openxmlformats.org/officeDocument/2006/relationships/vmlDrawing" Target="../drawings/vmlDrawing10.vml"/><Relationship Id="rId2"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notesSlide" Target="../notesSlides/notesSlide25.xml"/><Relationship Id="rId4" Type="http://schemas.openxmlformats.org/officeDocument/2006/relationships/oleObject" Target="../embeddings/oleObject21.bin"/><Relationship Id="rId5" Type="http://schemas.openxmlformats.org/officeDocument/2006/relationships/image" Target="../media/image37.emf"/><Relationship Id="rId6" Type="http://schemas.openxmlformats.org/officeDocument/2006/relationships/oleObject" Target="../embeddings/oleObject22.bin"/><Relationship Id="rId7" Type="http://schemas.openxmlformats.org/officeDocument/2006/relationships/image" Target="../media/image38.emf"/><Relationship Id="rId1" Type="http://schemas.openxmlformats.org/officeDocument/2006/relationships/vmlDrawing" Target="../drawings/vmlDrawing11.vml"/><Relationship Id="rId2"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notesSlide" Target="../notesSlides/notesSlide26.xml"/><Relationship Id="rId4" Type="http://schemas.openxmlformats.org/officeDocument/2006/relationships/oleObject" Target="../embeddings/oleObject23.bin"/><Relationship Id="rId5" Type="http://schemas.openxmlformats.org/officeDocument/2006/relationships/image" Target="../media/image39.emf"/><Relationship Id="rId6" Type="http://schemas.openxmlformats.org/officeDocument/2006/relationships/oleObject" Target="../embeddings/oleObject24.bin"/><Relationship Id="rId7" Type="http://schemas.openxmlformats.org/officeDocument/2006/relationships/image" Target="../media/image38.emf"/><Relationship Id="rId1" Type="http://schemas.openxmlformats.org/officeDocument/2006/relationships/vmlDrawing" Target="../drawings/vmlDrawing12.vml"/><Relationship Id="rId2"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notesSlide" Target="../notesSlides/notesSlide27.xml"/><Relationship Id="rId4" Type="http://schemas.openxmlformats.org/officeDocument/2006/relationships/oleObject" Target="../embeddings/oleObject25.bin"/><Relationship Id="rId5" Type="http://schemas.openxmlformats.org/officeDocument/2006/relationships/image" Target="../media/image40.emf"/><Relationship Id="rId6" Type="http://schemas.openxmlformats.org/officeDocument/2006/relationships/oleObject" Target="../embeddings/oleObject26.bin"/><Relationship Id="rId7" Type="http://schemas.openxmlformats.org/officeDocument/2006/relationships/image" Target="../media/image41.emf"/><Relationship Id="rId8" Type="http://schemas.openxmlformats.org/officeDocument/2006/relationships/oleObject" Target="../embeddings/oleObject27.bin"/><Relationship Id="rId9" Type="http://schemas.openxmlformats.org/officeDocument/2006/relationships/image" Target="../media/image42.emf"/><Relationship Id="rId1" Type="http://schemas.openxmlformats.org/officeDocument/2006/relationships/vmlDrawing" Target="../drawings/vmlDrawing13.vml"/><Relationship Id="rId2"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8.xml.rels><?xml version="1.0" encoding="UTF-8" standalone="yes"?>
<Relationships xmlns="http://schemas.openxmlformats.org/package/2006/relationships"><Relationship Id="rId3" Type="http://schemas.openxmlformats.org/officeDocument/2006/relationships/image" Target="../media/image320.png"/><Relationship Id="rId4" Type="http://schemas.openxmlformats.org/officeDocument/2006/relationships/image" Target="../media/image330.png"/><Relationship Id="rId5" Type="http://schemas.openxmlformats.org/officeDocument/2006/relationships/image" Target="../media/image35.png"/><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43.tiff"/></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82.xml.rels><?xml version="1.0" encoding="UTF-8" standalone="yes"?>
<Relationships xmlns="http://schemas.openxmlformats.org/package/2006/relationships"><Relationship Id="rId3" Type="http://schemas.openxmlformats.org/officeDocument/2006/relationships/notesSlide" Target="../notesSlides/notesSlide30.xml"/><Relationship Id="rId4" Type="http://schemas.openxmlformats.org/officeDocument/2006/relationships/oleObject" Target="../embeddings/oleObject28.bin"/><Relationship Id="rId5" Type="http://schemas.openxmlformats.org/officeDocument/2006/relationships/image" Target="../media/image44.emf"/><Relationship Id="rId6" Type="http://schemas.openxmlformats.org/officeDocument/2006/relationships/oleObject" Target="../embeddings/oleObject29.bin"/><Relationship Id="rId7" Type="http://schemas.openxmlformats.org/officeDocument/2006/relationships/image" Target="../media/image45.emf"/><Relationship Id="rId1" Type="http://schemas.openxmlformats.org/officeDocument/2006/relationships/vmlDrawing" Target="../drawings/vmlDrawing14.vml"/><Relationship Id="rId2"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notesSlide" Target="../notesSlides/notesSlide31.xml"/><Relationship Id="rId4" Type="http://schemas.openxmlformats.org/officeDocument/2006/relationships/oleObject" Target="../embeddings/oleObject30.bin"/><Relationship Id="rId5" Type="http://schemas.openxmlformats.org/officeDocument/2006/relationships/image" Target="../media/image46.emf"/><Relationship Id="rId1" Type="http://schemas.openxmlformats.org/officeDocument/2006/relationships/vmlDrawing" Target="../drawings/vmlDrawing15.vml"/><Relationship Id="rId2"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3.xml"/><Relationship Id="rId3" Type="http://schemas.openxmlformats.org/officeDocument/2006/relationships/image" Target="../media/image34.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87.xml.rels><?xml version="1.0" encoding="UTF-8" standalone="yes"?>
<Relationships xmlns="http://schemas.openxmlformats.org/package/2006/relationships"><Relationship Id="rId3" Type="http://schemas.openxmlformats.org/officeDocument/2006/relationships/notesSlide" Target="../notesSlides/notesSlide35.xml"/><Relationship Id="rId4" Type="http://schemas.openxmlformats.org/officeDocument/2006/relationships/oleObject" Target="../embeddings/oleObject31.bin"/><Relationship Id="rId5" Type="http://schemas.openxmlformats.org/officeDocument/2006/relationships/image" Target="../media/image47.emf"/><Relationship Id="rId1" Type="http://schemas.openxmlformats.org/officeDocument/2006/relationships/vmlDrawing" Target="../drawings/vmlDrawing16.vml"/><Relationship Id="rId2"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notesSlide" Target="../notesSlides/notesSlide36.xml"/><Relationship Id="rId4" Type="http://schemas.openxmlformats.org/officeDocument/2006/relationships/oleObject" Target="../embeddings/oleObject32.bin"/><Relationship Id="rId5" Type="http://schemas.openxmlformats.org/officeDocument/2006/relationships/image" Target="../media/image22.emf"/><Relationship Id="rId1" Type="http://schemas.openxmlformats.org/officeDocument/2006/relationships/vmlDrawing" Target="../drawings/vmlDrawing17.vml"/><Relationship Id="rId2"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4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90.xml.rels><?xml version="1.0" encoding="UTF-8" standalone="yes"?>
<Relationships xmlns="http://schemas.openxmlformats.org/package/2006/relationships"><Relationship Id="rId3" Type="http://schemas.openxmlformats.org/officeDocument/2006/relationships/notesSlide" Target="../notesSlides/notesSlide38.xml"/><Relationship Id="rId4" Type="http://schemas.openxmlformats.org/officeDocument/2006/relationships/oleObject" Target="../embeddings/oleObject33.bin"/><Relationship Id="rId5" Type="http://schemas.openxmlformats.org/officeDocument/2006/relationships/image" Target="../media/image49.emf"/><Relationship Id="rId1" Type="http://schemas.openxmlformats.org/officeDocument/2006/relationships/vmlDrawing" Target="../drawings/vmlDrawing18.vml"/><Relationship Id="rId2"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notesSlide" Target="../notesSlides/notesSlide39.xml"/><Relationship Id="rId4" Type="http://schemas.openxmlformats.org/officeDocument/2006/relationships/oleObject" Target="../embeddings/oleObject34.bin"/><Relationship Id="rId5" Type="http://schemas.openxmlformats.org/officeDocument/2006/relationships/image" Target="../media/image50.emf"/><Relationship Id="rId6" Type="http://schemas.openxmlformats.org/officeDocument/2006/relationships/oleObject" Target="../embeddings/oleObject35.bin"/><Relationship Id="rId7" Type="http://schemas.openxmlformats.org/officeDocument/2006/relationships/image" Target="../media/image51.emf"/><Relationship Id="rId1" Type="http://schemas.openxmlformats.org/officeDocument/2006/relationships/vmlDrawing" Target="../drawings/vmlDrawing19.vml"/><Relationship Id="rId2"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notesSlide" Target="../notesSlides/notesSlide40.xml"/><Relationship Id="rId4" Type="http://schemas.openxmlformats.org/officeDocument/2006/relationships/oleObject" Target="../embeddings/oleObject36.bin"/><Relationship Id="rId5" Type="http://schemas.openxmlformats.org/officeDocument/2006/relationships/image" Target="../media/image52.emf"/><Relationship Id="rId1" Type="http://schemas.openxmlformats.org/officeDocument/2006/relationships/vmlDrawing" Target="../drawings/vmlDrawing20.vml"/><Relationship Id="rId2"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notesSlide" Target="../notesSlides/notesSlide41.xml"/><Relationship Id="rId4" Type="http://schemas.openxmlformats.org/officeDocument/2006/relationships/image" Target="../media/image48.png"/><Relationship Id="rId5" Type="http://schemas.openxmlformats.org/officeDocument/2006/relationships/oleObject" Target="../embeddings/oleObject37.bin"/><Relationship Id="rId6" Type="http://schemas.openxmlformats.org/officeDocument/2006/relationships/image" Target="../media/image53.emf"/><Relationship Id="rId1" Type="http://schemas.openxmlformats.org/officeDocument/2006/relationships/vmlDrawing" Target="../drawings/vmlDrawing21.vml"/><Relationship Id="rId2"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notesSlide" Target="../notesSlides/notesSlide42.xml"/><Relationship Id="rId4" Type="http://schemas.openxmlformats.org/officeDocument/2006/relationships/image" Target="../media/image48.png"/><Relationship Id="rId5" Type="http://schemas.openxmlformats.org/officeDocument/2006/relationships/oleObject" Target="../embeddings/oleObject38.bin"/><Relationship Id="rId6" Type="http://schemas.openxmlformats.org/officeDocument/2006/relationships/image" Target="../media/image54.emf"/><Relationship Id="rId1" Type="http://schemas.openxmlformats.org/officeDocument/2006/relationships/vmlDrawing" Target="../drawings/vmlDrawing22.vml"/><Relationship Id="rId2"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Lecture </a:t>
            </a:r>
            <a:r>
              <a:rPr lang="en-US" dirty="0" smtClean="0"/>
              <a:t>20:  Back </a:t>
            </a:r>
            <a:r>
              <a:rPr lang="en-US" dirty="0" smtClean="0"/>
              <a:t>Propagation</a:t>
            </a:r>
            <a:endParaRPr lang="en-US" dirty="0"/>
          </a:p>
        </p:txBody>
      </p:sp>
      <p:sp>
        <p:nvSpPr>
          <p:cNvPr id="3" name="Slide Number Placeholder 2"/>
          <p:cNvSpPr>
            <a:spLocks noGrp="1"/>
          </p:cNvSpPr>
          <p:nvPr>
            <p:ph type="sldNum" sz="quarter" idx="12"/>
          </p:nvPr>
        </p:nvSpPr>
        <p:spPr/>
        <p:txBody>
          <a:bodyPr/>
          <a:lstStyle/>
          <a:p>
            <a:fld id="{74FD6AAA-7C75-FB4B-8EA1-06B22787237D}" type="slidenum">
              <a:rPr lang="en-US" smtClean="0"/>
              <a:t>1</a:t>
            </a:fld>
            <a:endParaRPr lang="en-US"/>
          </a:p>
        </p:txBody>
      </p:sp>
      <p:sp>
        <p:nvSpPr>
          <p:cNvPr id="4" name="Rectangle 3"/>
          <p:cNvSpPr/>
          <p:nvPr/>
        </p:nvSpPr>
        <p:spPr>
          <a:xfrm>
            <a:off x="5977217" y="3244334"/>
            <a:ext cx="237566" cy="369332"/>
          </a:xfrm>
          <a:prstGeom prst="rect">
            <a:avLst/>
          </a:prstGeom>
        </p:spPr>
        <p:txBody>
          <a:bodyPr wrap="none">
            <a:spAutoFit/>
          </a:bodyPr>
          <a:lstStyle/>
          <a:p>
            <a:r>
              <a:rPr lang="sk-SK" b="0" dirty="0" smtClean="0">
                <a:effectLst/>
              </a:rPr>
              <a:t> </a:t>
            </a:r>
            <a:endParaRPr lang="en-US" dirty="0"/>
          </a:p>
        </p:txBody>
      </p:sp>
    </p:spTree>
    <p:extLst>
      <p:ext uri="{BB962C8B-B14F-4D97-AF65-F5344CB8AC3E}">
        <p14:creationId xmlns:p14="http://schemas.microsoft.com/office/powerpoint/2010/main" val="179712347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Gradient </a:t>
            </a:r>
            <a:r>
              <a:rPr lang="en-US" dirty="0" smtClean="0"/>
              <a:t>Descent (cont.)</a:t>
            </a:r>
            <a:endParaRPr lang="en-US" dirty="0"/>
          </a:p>
        </p:txBody>
      </p:sp>
      <p:sp>
        <p:nvSpPr>
          <p:cNvPr id="3" name="Content Placeholder 2"/>
          <p:cNvSpPr>
            <a:spLocks noGrp="1"/>
          </p:cNvSpPr>
          <p:nvPr>
            <p:ph idx="1"/>
          </p:nvPr>
        </p:nvSpPr>
        <p:spPr>
          <a:xfrm>
            <a:off x="833415" y="1177758"/>
            <a:ext cx="11494052" cy="2111143"/>
          </a:xfrm>
        </p:spPr>
        <p:txBody>
          <a:bodyPr/>
          <a:lstStyle/>
          <a:p>
            <a:r>
              <a:rPr lang="en-US" sz="2400" dirty="0" smtClean="0"/>
              <a:t>If the step is proportional to the slope then you avoid overshooting the minimum. </a:t>
            </a:r>
            <a:r>
              <a:rPr lang="en-US" sz="2400" dirty="0" smtClean="0"/>
              <a:t>How? </a:t>
            </a:r>
            <a:endParaRPr lang="en-US" sz="2400" dirty="0" smtClean="0"/>
          </a:p>
          <a:p>
            <a:r>
              <a:rPr lang="en-US" sz="2400" dirty="0" smtClean="0"/>
              <a:t> </a:t>
            </a:r>
            <a:endParaRPr lang="en-US" sz="2400" dirty="0" smtClean="0"/>
          </a:p>
        </p:txBody>
      </p:sp>
      <p:sp>
        <p:nvSpPr>
          <p:cNvPr id="4" name="Slide Number Placeholder 3"/>
          <p:cNvSpPr>
            <a:spLocks noGrp="1"/>
          </p:cNvSpPr>
          <p:nvPr>
            <p:ph type="sldNum" sz="quarter" idx="12"/>
          </p:nvPr>
        </p:nvSpPr>
        <p:spPr/>
        <p:txBody>
          <a:bodyPr/>
          <a:lstStyle/>
          <a:p>
            <a:fld id="{74FD6AAA-7C75-FB4B-8EA1-06B22787237D}" type="slidenum">
              <a:rPr lang="en-US" smtClean="0"/>
              <a:t>10</a:t>
            </a:fld>
            <a:endParaRPr lang="en-US"/>
          </a:p>
        </p:txBody>
      </p:sp>
      <p:sp>
        <p:nvSpPr>
          <p:cNvPr id="5" name="Freeform 4"/>
          <p:cNvSpPr/>
          <p:nvPr/>
        </p:nvSpPr>
        <p:spPr>
          <a:xfrm>
            <a:off x="3273287" y="2914600"/>
            <a:ext cx="4386470" cy="1339348"/>
          </a:xfrm>
          <a:custGeom>
            <a:avLst/>
            <a:gdLst>
              <a:gd name="connsiteX0" fmla="*/ 0 w 4386470"/>
              <a:gd name="connsiteY0" fmla="*/ 159904 h 1339348"/>
              <a:gd name="connsiteX1" fmla="*/ 66261 w 4386470"/>
              <a:gd name="connsiteY1" fmla="*/ 239417 h 1339348"/>
              <a:gd name="connsiteX2" fmla="*/ 106017 w 4386470"/>
              <a:gd name="connsiteY2" fmla="*/ 252670 h 1339348"/>
              <a:gd name="connsiteX3" fmla="*/ 132522 w 4386470"/>
              <a:gd name="connsiteY3" fmla="*/ 279174 h 1339348"/>
              <a:gd name="connsiteX4" fmla="*/ 198783 w 4386470"/>
              <a:gd name="connsiteY4" fmla="*/ 332183 h 1339348"/>
              <a:gd name="connsiteX5" fmla="*/ 225287 w 4386470"/>
              <a:gd name="connsiteY5" fmla="*/ 371939 h 1339348"/>
              <a:gd name="connsiteX6" fmla="*/ 291548 w 4386470"/>
              <a:gd name="connsiteY6" fmla="*/ 438200 h 1339348"/>
              <a:gd name="connsiteX7" fmla="*/ 357809 w 4386470"/>
              <a:gd name="connsiteY7" fmla="*/ 504461 h 1339348"/>
              <a:gd name="connsiteX8" fmla="*/ 410817 w 4386470"/>
              <a:gd name="connsiteY8" fmla="*/ 583974 h 1339348"/>
              <a:gd name="connsiteX9" fmla="*/ 463826 w 4386470"/>
              <a:gd name="connsiteY9" fmla="*/ 636983 h 1339348"/>
              <a:gd name="connsiteX10" fmla="*/ 516835 w 4386470"/>
              <a:gd name="connsiteY10" fmla="*/ 716496 h 1339348"/>
              <a:gd name="connsiteX11" fmla="*/ 543339 w 4386470"/>
              <a:gd name="connsiteY11" fmla="*/ 756252 h 1339348"/>
              <a:gd name="connsiteX12" fmla="*/ 622852 w 4386470"/>
              <a:gd name="connsiteY12" fmla="*/ 822513 h 1339348"/>
              <a:gd name="connsiteX13" fmla="*/ 702365 w 4386470"/>
              <a:gd name="connsiteY13" fmla="*/ 862270 h 1339348"/>
              <a:gd name="connsiteX14" fmla="*/ 742122 w 4386470"/>
              <a:gd name="connsiteY14" fmla="*/ 888774 h 1339348"/>
              <a:gd name="connsiteX15" fmla="*/ 795130 w 4386470"/>
              <a:gd name="connsiteY15" fmla="*/ 915278 h 1339348"/>
              <a:gd name="connsiteX16" fmla="*/ 901148 w 4386470"/>
              <a:gd name="connsiteY16" fmla="*/ 994791 h 1339348"/>
              <a:gd name="connsiteX17" fmla="*/ 993913 w 4386470"/>
              <a:gd name="connsiteY17" fmla="*/ 1061052 h 1339348"/>
              <a:gd name="connsiteX18" fmla="*/ 1086678 w 4386470"/>
              <a:gd name="connsiteY18" fmla="*/ 1100809 h 1339348"/>
              <a:gd name="connsiteX19" fmla="*/ 1179443 w 4386470"/>
              <a:gd name="connsiteY19" fmla="*/ 1140565 h 1339348"/>
              <a:gd name="connsiteX20" fmla="*/ 1258956 w 4386470"/>
              <a:gd name="connsiteY20" fmla="*/ 1180322 h 1339348"/>
              <a:gd name="connsiteX21" fmla="*/ 1298713 w 4386470"/>
              <a:gd name="connsiteY21" fmla="*/ 1206826 h 1339348"/>
              <a:gd name="connsiteX22" fmla="*/ 1378226 w 4386470"/>
              <a:gd name="connsiteY22" fmla="*/ 1233330 h 1339348"/>
              <a:gd name="connsiteX23" fmla="*/ 1417983 w 4386470"/>
              <a:gd name="connsiteY23" fmla="*/ 1246583 h 1339348"/>
              <a:gd name="connsiteX24" fmla="*/ 1470991 w 4386470"/>
              <a:gd name="connsiteY24" fmla="*/ 1259835 h 1339348"/>
              <a:gd name="connsiteX25" fmla="*/ 1550504 w 4386470"/>
              <a:gd name="connsiteY25" fmla="*/ 1286339 h 1339348"/>
              <a:gd name="connsiteX26" fmla="*/ 1669774 w 4386470"/>
              <a:gd name="connsiteY26" fmla="*/ 1312843 h 1339348"/>
              <a:gd name="connsiteX27" fmla="*/ 2001078 w 4386470"/>
              <a:gd name="connsiteY27" fmla="*/ 1339348 h 1339348"/>
              <a:gd name="connsiteX28" fmla="*/ 2266122 w 4386470"/>
              <a:gd name="connsiteY28" fmla="*/ 1326096 h 1339348"/>
              <a:gd name="connsiteX29" fmla="*/ 2345635 w 4386470"/>
              <a:gd name="connsiteY29" fmla="*/ 1299591 h 1339348"/>
              <a:gd name="connsiteX30" fmla="*/ 2398643 w 4386470"/>
              <a:gd name="connsiteY30" fmla="*/ 1286339 h 1339348"/>
              <a:gd name="connsiteX31" fmla="*/ 2504661 w 4386470"/>
              <a:gd name="connsiteY31" fmla="*/ 1246583 h 1339348"/>
              <a:gd name="connsiteX32" fmla="*/ 2597426 w 4386470"/>
              <a:gd name="connsiteY32" fmla="*/ 1206826 h 1339348"/>
              <a:gd name="connsiteX33" fmla="*/ 2690191 w 4386470"/>
              <a:gd name="connsiteY33" fmla="*/ 1140565 h 1339348"/>
              <a:gd name="connsiteX34" fmla="*/ 2835965 w 4386470"/>
              <a:gd name="connsiteY34" fmla="*/ 1061052 h 1339348"/>
              <a:gd name="connsiteX35" fmla="*/ 2941983 w 4386470"/>
              <a:gd name="connsiteY35" fmla="*/ 981539 h 1339348"/>
              <a:gd name="connsiteX36" fmla="*/ 3008243 w 4386470"/>
              <a:gd name="connsiteY36" fmla="*/ 941783 h 1339348"/>
              <a:gd name="connsiteX37" fmla="*/ 3034748 w 4386470"/>
              <a:gd name="connsiteY37" fmla="*/ 915278 h 1339348"/>
              <a:gd name="connsiteX38" fmla="*/ 3074504 w 4386470"/>
              <a:gd name="connsiteY38" fmla="*/ 902026 h 1339348"/>
              <a:gd name="connsiteX39" fmla="*/ 3167270 w 4386470"/>
              <a:gd name="connsiteY39" fmla="*/ 835765 h 1339348"/>
              <a:gd name="connsiteX40" fmla="*/ 3207026 w 4386470"/>
              <a:gd name="connsiteY40" fmla="*/ 822513 h 1339348"/>
              <a:gd name="connsiteX41" fmla="*/ 3286539 w 4386470"/>
              <a:gd name="connsiteY41" fmla="*/ 782757 h 1339348"/>
              <a:gd name="connsiteX42" fmla="*/ 3445565 w 4386470"/>
              <a:gd name="connsiteY42" fmla="*/ 689991 h 1339348"/>
              <a:gd name="connsiteX43" fmla="*/ 3498574 w 4386470"/>
              <a:gd name="connsiteY43" fmla="*/ 650235 h 1339348"/>
              <a:gd name="connsiteX44" fmla="*/ 3617843 w 4386470"/>
              <a:gd name="connsiteY44" fmla="*/ 570722 h 1339348"/>
              <a:gd name="connsiteX45" fmla="*/ 3684104 w 4386470"/>
              <a:gd name="connsiteY45" fmla="*/ 517713 h 1339348"/>
              <a:gd name="connsiteX46" fmla="*/ 3763617 w 4386470"/>
              <a:gd name="connsiteY46" fmla="*/ 438200 h 1339348"/>
              <a:gd name="connsiteX47" fmla="*/ 3803374 w 4386470"/>
              <a:gd name="connsiteY47" fmla="*/ 411696 h 1339348"/>
              <a:gd name="connsiteX48" fmla="*/ 3829878 w 4386470"/>
              <a:gd name="connsiteY48" fmla="*/ 385191 h 1339348"/>
              <a:gd name="connsiteX49" fmla="*/ 3922643 w 4386470"/>
              <a:gd name="connsiteY49" fmla="*/ 332183 h 1339348"/>
              <a:gd name="connsiteX50" fmla="*/ 3962400 w 4386470"/>
              <a:gd name="connsiteY50" fmla="*/ 292426 h 1339348"/>
              <a:gd name="connsiteX51" fmla="*/ 4055165 w 4386470"/>
              <a:gd name="connsiteY51" fmla="*/ 239417 h 1339348"/>
              <a:gd name="connsiteX52" fmla="*/ 4094922 w 4386470"/>
              <a:gd name="connsiteY52" fmla="*/ 199661 h 1339348"/>
              <a:gd name="connsiteX53" fmla="*/ 4187687 w 4386470"/>
              <a:gd name="connsiteY53" fmla="*/ 146652 h 1339348"/>
              <a:gd name="connsiteX54" fmla="*/ 4267200 w 4386470"/>
              <a:gd name="connsiteY54" fmla="*/ 80391 h 1339348"/>
              <a:gd name="connsiteX55" fmla="*/ 4306956 w 4386470"/>
              <a:gd name="connsiteY55" fmla="*/ 53887 h 1339348"/>
              <a:gd name="connsiteX56" fmla="*/ 4373217 w 4386470"/>
              <a:gd name="connsiteY56" fmla="*/ 878 h 1339348"/>
              <a:gd name="connsiteX57" fmla="*/ 4386470 w 4386470"/>
              <a:gd name="connsiteY57" fmla="*/ 878 h 1339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4386470" h="1339348">
                <a:moveTo>
                  <a:pt x="0" y="159904"/>
                </a:moveTo>
                <a:cubicBezTo>
                  <a:pt x="6642" y="168760"/>
                  <a:pt x="47111" y="227927"/>
                  <a:pt x="66261" y="239417"/>
                </a:cubicBezTo>
                <a:cubicBezTo>
                  <a:pt x="78239" y="246604"/>
                  <a:pt x="92765" y="248252"/>
                  <a:pt x="106017" y="252670"/>
                </a:cubicBezTo>
                <a:cubicBezTo>
                  <a:pt x="114852" y="261505"/>
                  <a:pt x="122766" y="271369"/>
                  <a:pt x="132522" y="279174"/>
                </a:cubicBezTo>
                <a:cubicBezTo>
                  <a:pt x="170788" y="309786"/>
                  <a:pt x="170341" y="296630"/>
                  <a:pt x="198783" y="332183"/>
                </a:cubicBezTo>
                <a:cubicBezTo>
                  <a:pt x="208732" y="344620"/>
                  <a:pt x="214799" y="359953"/>
                  <a:pt x="225287" y="371939"/>
                </a:cubicBezTo>
                <a:cubicBezTo>
                  <a:pt x="245856" y="395446"/>
                  <a:pt x="274222" y="412210"/>
                  <a:pt x="291548" y="438200"/>
                </a:cubicBezTo>
                <a:cubicBezTo>
                  <a:pt x="326887" y="491209"/>
                  <a:pt x="304800" y="469122"/>
                  <a:pt x="357809" y="504461"/>
                </a:cubicBezTo>
                <a:cubicBezTo>
                  <a:pt x="375478" y="530965"/>
                  <a:pt x="388293" y="561450"/>
                  <a:pt x="410817" y="583974"/>
                </a:cubicBezTo>
                <a:cubicBezTo>
                  <a:pt x="428487" y="601644"/>
                  <a:pt x="449965" y="616191"/>
                  <a:pt x="463826" y="636983"/>
                </a:cubicBezTo>
                <a:lnTo>
                  <a:pt x="516835" y="716496"/>
                </a:lnTo>
                <a:cubicBezTo>
                  <a:pt x="525670" y="729748"/>
                  <a:pt x="530087" y="747417"/>
                  <a:pt x="543339" y="756252"/>
                </a:cubicBezTo>
                <a:cubicBezTo>
                  <a:pt x="642056" y="822064"/>
                  <a:pt x="520806" y="737476"/>
                  <a:pt x="622852" y="822513"/>
                </a:cubicBezTo>
                <a:cubicBezTo>
                  <a:pt x="679816" y="869983"/>
                  <a:pt x="642601" y="832388"/>
                  <a:pt x="702365" y="862270"/>
                </a:cubicBezTo>
                <a:cubicBezTo>
                  <a:pt x="716611" y="869393"/>
                  <a:pt x="728293" y="880872"/>
                  <a:pt x="742122" y="888774"/>
                </a:cubicBezTo>
                <a:cubicBezTo>
                  <a:pt x="759274" y="898575"/>
                  <a:pt x="779536" y="903150"/>
                  <a:pt x="795130" y="915278"/>
                </a:cubicBezTo>
                <a:cubicBezTo>
                  <a:pt x="909337" y="1004106"/>
                  <a:pt x="814733" y="965987"/>
                  <a:pt x="901148" y="994791"/>
                </a:cubicBezTo>
                <a:cubicBezTo>
                  <a:pt x="923913" y="1011866"/>
                  <a:pt x="966775" y="1045545"/>
                  <a:pt x="993913" y="1061052"/>
                </a:cubicBezTo>
                <a:cubicBezTo>
                  <a:pt x="1081820" y="1111284"/>
                  <a:pt x="1012339" y="1068950"/>
                  <a:pt x="1086678" y="1100809"/>
                </a:cubicBezTo>
                <a:cubicBezTo>
                  <a:pt x="1201308" y="1149935"/>
                  <a:pt x="1086208" y="1109487"/>
                  <a:pt x="1179443" y="1140565"/>
                </a:cubicBezTo>
                <a:cubicBezTo>
                  <a:pt x="1293374" y="1216520"/>
                  <a:pt x="1149231" y="1125460"/>
                  <a:pt x="1258956" y="1180322"/>
                </a:cubicBezTo>
                <a:cubicBezTo>
                  <a:pt x="1273202" y="1187445"/>
                  <a:pt x="1284159" y="1200357"/>
                  <a:pt x="1298713" y="1206826"/>
                </a:cubicBezTo>
                <a:cubicBezTo>
                  <a:pt x="1324243" y="1218173"/>
                  <a:pt x="1351722" y="1224495"/>
                  <a:pt x="1378226" y="1233330"/>
                </a:cubicBezTo>
                <a:cubicBezTo>
                  <a:pt x="1391478" y="1237748"/>
                  <a:pt x="1404431" y="1243195"/>
                  <a:pt x="1417983" y="1246583"/>
                </a:cubicBezTo>
                <a:cubicBezTo>
                  <a:pt x="1435652" y="1251000"/>
                  <a:pt x="1453546" y="1254602"/>
                  <a:pt x="1470991" y="1259835"/>
                </a:cubicBezTo>
                <a:cubicBezTo>
                  <a:pt x="1497751" y="1267863"/>
                  <a:pt x="1523400" y="1279563"/>
                  <a:pt x="1550504" y="1286339"/>
                </a:cubicBezTo>
                <a:cubicBezTo>
                  <a:pt x="1592717" y="1296892"/>
                  <a:pt x="1626029" y="1306113"/>
                  <a:pt x="1669774" y="1312843"/>
                </a:cubicBezTo>
                <a:cubicBezTo>
                  <a:pt x="1795603" y="1332202"/>
                  <a:pt x="1856059" y="1330818"/>
                  <a:pt x="2001078" y="1339348"/>
                </a:cubicBezTo>
                <a:cubicBezTo>
                  <a:pt x="2089426" y="1334931"/>
                  <a:pt x="2178247" y="1336236"/>
                  <a:pt x="2266122" y="1326096"/>
                </a:cubicBezTo>
                <a:cubicBezTo>
                  <a:pt x="2293876" y="1322894"/>
                  <a:pt x="2318531" y="1306367"/>
                  <a:pt x="2345635" y="1299591"/>
                </a:cubicBezTo>
                <a:cubicBezTo>
                  <a:pt x="2363304" y="1295174"/>
                  <a:pt x="2381131" y="1291342"/>
                  <a:pt x="2398643" y="1286339"/>
                </a:cubicBezTo>
                <a:cubicBezTo>
                  <a:pt x="2425406" y="1278693"/>
                  <a:pt x="2485989" y="1255919"/>
                  <a:pt x="2504661" y="1246583"/>
                </a:cubicBezTo>
                <a:cubicBezTo>
                  <a:pt x="2596181" y="1200822"/>
                  <a:pt x="2487100" y="1234407"/>
                  <a:pt x="2597426" y="1206826"/>
                </a:cubicBezTo>
                <a:cubicBezTo>
                  <a:pt x="2615391" y="1193353"/>
                  <a:pt x="2666517" y="1153478"/>
                  <a:pt x="2690191" y="1140565"/>
                </a:cubicBezTo>
                <a:cubicBezTo>
                  <a:pt x="2780490" y="1091311"/>
                  <a:pt x="2775414" y="1105090"/>
                  <a:pt x="2835965" y="1061052"/>
                </a:cubicBezTo>
                <a:cubicBezTo>
                  <a:pt x="2871690" y="1035070"/>
                  <a:pt x="2904104" y="1004266"/>
                  <a:pt x="2941983" y="981539"/>
                </a:cubicBezTo>
                <a:cubicBezTo>
                  <a:pt x="2964070" y="968287"/>
                  <a:pt x="2987283" y="956754"/>
                  <a:pt x="3008243" y="941783"/>
                </a:cubicBezTo>
                <a:cubicBezTo>
                  <a:pt x="3018410" y="934521"/>
                  <a:pt x="3024034" y="921706"/>
                  <a:pt x="3034748" y="915278"/>
                </a:cubicBezTo>
                <a:cubicBezTo>
                  <a:pt x="3046726" y="908091"/>
                  <a:pt x="3062010" y="908273"/>
                  <a:pt x="3074504" y="902026"/>
                </a:cubicBezTo>
                <a:cubicBezTo>
                  <a:pt x="3115536" y="881510"/>
                  <a:pt x="3125237" y="859784"/>
                  <a:pt x="3167270" y="835765"/>
                </a:cubicBezTo>
                <a:cubicBezTo>
                  <a:pt x="3179398" y="828834"/>
                  <a:pt x="3194532" y="828760"/>
                  <a:pt x="3207026" y="822513"/>
                </a:cubicBezTo>
                <a:cubicBezTo>
                  <a:pt x="3309784" y="771134"/>
                  <a:pt x="3186612" y="816066"/>
                  <a:pt x="3286539" y="782757"/>
                </a:cubicBezTo>
                <a:cubicBezTo>
                  <a:pt x="3417432" y="695494"/>
                  <a:pt x="3360479" y="718353"/>
                  <a:pt x="3445565" y="689991"/>
                </a:cubicBezTo>
                <a:cubicBezTo>
                  <a:pt x="3463235" y="676739"/>
                  <a:pt x="3480414" y="662807"/>
                  <a:pt x="3498574" y="650235"/>
                </a:cubicBezTo>
                <a:cubicBezTo>
                  <a:pt x="3537859" y="623038"/>
                  <a:pt x="3580532" y="600571"/>
                  <a:pt x="3617843" y="570722"/>
                </a:cubicBezTo>
                <a:cubicBezTo>
                  <a:pt x="3639930" y="553052"/>
                  <a:pt x="3663175" y="536740"/>
                  <a:pt x="3684104" y="517713"/>
                </a:cubicBezTo>
                <a:cubicBezTo>
                  <a:pt x="3711839" y="492499"/>
                  <a:pt x="3732429" y="458991"/>
                  <a:pt x="3763617" y="438200"/>
                </a:cubicBezTo>
                <a:cubicBezTo>
                  <a:pt x="3776869" y="429365"/>
                  <a:pt x="3790937" y="421646"/>
                  <a:pt x="3803374" y="411696"/>
                </a:cubicBezTo>
                <a:cubicBezTo>
                  <a:pt x="3813130" y="403891"/>
                  <a:pt x="3820122" y="392996"/>
                  <a:pt x="3829878" y="385191"/>
                </a:cubicBezTo>
                <a:cubicBezTo>
                  <a:pt x="3934205" y="301729"/>
                  <a:pt x="3795689" y="422864"/>
                  <a:pt x="3922643" y="332183"/>
                </a:cubicBezTo>
                <a:cubicBezTo>
                  <a:pt x="3937894" y="321290"/>
                  <a:pt x="3948002" y="304424"/>
                  <a:pt x="3962400" y="292426"/>
                </a:cubicBezTo>
                <a:cubicBezTo>
                  <a:pt x="4037512" y="229833"/>
                  <a:pt x="3964444" y="304217"/>
                  <a:pt x="4055165" y="239417"/>
                </a:cubicBezTo>
                <a:cubicBezTo>
                  <a:pt x="4070416" y="228524"/>
                  <a:pt x="4080524" y="211659"/>
                  <a:pt x="4094922" y="199661"/>
                </a:cubicBezTo>
                <a:cubicBezTo>
                  <a:pt x="4138693" y="163186"/>
                  <a:pt x="4135842" y="179055"/>
                  <a:pt x="4187687" y="146652"/>
                </a:cubicBezTo>
                <a:cubicBezTo>
                  <a:pt x="4290796" y="82209"/>
                  <a:pt x="4202392" y="132238"/>
                  <a:pt x="4267200" y="80391"/>
                </a:cubicBezTo>
                <a:cubicBezTo>
                  <a:pt x="4279637" y="70441"/>
                  <a:pt x="4294519" y="63836"/>
                  <a:pt x="4306956" y="53887"/>
                </a:cubicBezTo>
                <a:cubicBezTo>
                  <a:pt x="4348040" y="21021"/>
                  <a:pt x="4318838" y="28068"/>
                  <a:pt x="4373217" y="878"/>
                </a:cubicBezTo>
                <a:cubicBezTo>
                  <a:pt x="4377168" y="-1098"/>
                  <a:pt x="4382052" y="878"/>
                  <a:pt x="4386470" y="878"/>
                </a:cubicBezTo>
              </a:path>
            </a:pathLst>
          </a:cu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9500102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Minimization of the Loss Function	</a:t>
            </a:r>
            <a:endParaRPr lang="en-US" dirty="0"/>
          </a:p>
        </p:txBody>
      </p:sp>
      <p:sp>
        <p:nvSpPr>
          <p:cNvPr id="3" name="Content Placeholder 2"/>
          <p:cNvSpPr>
            <a:spLocks noGrp="1"/>
          </p:cNvSpPr>
          <p:nvPr>
            <p:ph idx="1"/>
          </p:nvPr>
        </p:nvSpPr>
        <p:spPr>
          <a:xfrm>
            <a:off x="833415" y="1177758"/>
            <a:ext cx="11494052" cy="2111143"/>
          </a:xfrm>
        </p:spPr>
        <p:txBody>
          <a:bodyPr/>
          <a:lstStyle/>
          <a:p>
            <a:pPr>
              <a:spcAft>
                <a:spcPts val="1200"/>
              </a:spcAft>
            </a:pPr>
            <a:endParaRPr lang="en-US" sz="2400" dirty="0" smtClean="0"/>
          </a:p>
          <a:p>
            <a:pPr>
              <a:spcAft>
                <a:spcPts val="1200"/>
              </a:spcAft>
            </a:pPr>
            <a:r>
              <a:rPr lang="en-US" sz="2400" b="1" dirty="0" smtClean="0"/>
              <a:t>Question</a:t>
            </a:r>
            <a:r>
              <a:rPr lang="en-US" sz="2400" dirty="0" smtClean="0"/>
              <a:t>: What is the mathematical function that describes the slope? </a:t>
            </a:r>
            <a:endParaRPr lang="en-US" sz="2400" dirty="0" smtClean="0"/>
          </a:p>
          <a:p>
            <a:pPr>
              <a:spcAft>
                <a:spcPts val="1200"/>
              </a:spcAft>
            </a:pPr>
            <a:r>
              <a:rPr lang="en-US" sz="2400" b="1" dirty="0" smtClean="0">
                <a:solidFill>
                  <a:srgbClr val="C00000"/>
                </a:solidFill>
              </a:rPr>
              <a:t>Derivative</a:t>
            </a:r>
            <a:endParaRPr lang="en-US" sz="2400" dirty="0"/>
          </a:p>
          <a:p>
            <a:pPr>
              <a:spcAft>
                <a:spcPts val="1200"/>
              </a:spcAft>
            </a:pPr>
            <a:r>
              <a:rPr lang="en-US" sz="2400" b="1" dirty="0" smtClean="0"/>
              <a:t>Question</a:t>
            </a:r>
            <a:r>
              <a:rPr lang="en-US" sz="2400" dirty="0" smtClean="0"/>
              <a:t>: How do we generalize this to more than one predictor?</a:t>
            </a:r>
          </a:p>
          <a:p>
            <a:pPr>
              <a:spcAft>
                <a:spcPts val="1200"/>
              </a:spcAft>
            </a:pPr>
            <a:r>
              <a:rPr lang="en-US" sz="2400" b="1" dirty="0" smtClean="0">
                <a:solidFill>
                  <a:srgbClr val="C00000"/>
                </a:solidFill>
              </a:rPr>
              <a:t>Take the derivative with respect to each coefficient and do the same sequentially</a:t>
            </a:r>
          </a:p>
          <a:p>
            <a:pPr>
              <a:spcAft>
                <a:spcPts val="1200"/>
              </a:spcAft>
            </a:pPr>
            <a:r>
              <a:rPr lang="en-US" sz="2400" b="1" dirty="0" smtClean="0"/>
              <a:t>Question: </a:t>
            </a:r>
            <a:r>
              <a:rPr lang="en-US" sz="2400" b="1" dirty="0"/>
              <a:t> </a:t>
            </a:r>
            <a:r>
              <a:rPr lang="en-US" sz="2400" dirty="0" smtClean="0"/>
              <a:t>What do you think it is a good approach for telling the model how to change (what is the step size) to become better? </a:t>
            </a:r>
          </a:p>
        </p:txBody>
      </p:sp>
      <p:sp>
        <p:nvSpPr>
          <p:cNvPr id="4" name="Slide Number Placeholder 3"/>
          <p:cNvSpPr>
            <a:spLocks noGrp="1"/>
          </p:cNvSpPr>
          <p:nvPr>
            <p:ph type="sldNum" sz="quarter" idx="12"/>
          </p:nvPr>
        </p:nvSpPr>
        <p:spPr/>
        <p:txBody>
          <a:bodyPr/>
          <a:lstStyle/>
          <a:p>
            <a:fld id="{74FD6AAA-7C75-FB4B-8EA1-06B22787237D}" type="slidenum">
              <a:rPr lang="en-US" smtClean="0"/>
              <a:t>11</a:t>
            </a:fld>
            <a:endParaRPr lang="en-US"/>
          </a:p>
        </p:txBody>
      </p:sp>
    </p:spTree>
    <p:extLst>
      <p:ext uri="{BB962C8B-B14F-4D97-AF65-F5344CB8AC3E}">
        <p14:creationId xmlns:p14="http://schemas.microsoft.com/office/powerpoint/2010/main" val="1037774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Let’s play the Pavlos game</a:t>
            </a:r>
            <a:endParaRPr lang="en-US" dirty="0"/>
          </a:p>
        </p:txBody>
      </p:sp>
      <p:sp>
        <p:nvSpPr>
          <p:cNvPr id="3" name="Content Placeholder 2"/>
          <p:cNvSpPr>
            <a:spLocks noGrp="1"/>
          </p:cNvSpPr>
          <p:nvPr>
            <p:ph idx="1"/>
          </p:nvPr>
        </p:nvSpPr>
        <p:spPr>
          <a:xfrm>
            <a:off x="833415" y="1177758"/>
            <a:ext cx="10596585" cy="1379175"/>
          </a:xfrm>
        </p:spPr>
        <p:txBody>
          <a:bodyPr/>
          <a:lstStyle/>
          <a:p>
            <a:r>
              <a:rPr lang="en-US" sz="2400" dirty="0" smtClean="0"/>
              <a:t>We know that we want to go in the opposite direction of the derivative and we know we want to be making a step proportionally to the derivative. </a:t>
            </a:r>
          </a:p>
          <a:p>
            <a:endParaRPr lang="en-US" sz="2400" dirty="0"/>
          </a:p>
          <a:p>
            <a:r>
              <a:rPr lang="en-US" sz="2400" dirty="0" smtClean="0"/>
              <a:t>Making a step means:</a:t>
            </a:r>
          </a:p>
          <a:p>
            <a:endParaRPr lang="en-US" sz="2400" dirty="0"/>
          </a:p>
          <a:p>
            <a:endParaRPr lang="en-US" sz="2400" dirty="0" smtClean="0"/>
          </a:p>
          <a:p>
            <a:endParaRPr lang="en-US" sz="2400" dirty="0" smtClean="0"/>
          </a:p>
        </p:txBody>
      </p:sp>
      <p:sp>
        <p:nvSpPr>
          <p:cNvPr id="4" name="Slide Number Placeholder 3"/>
          <p:cNvSpPr>
            <a:spLocks noGrp="1"/>
          </p:cNvSpPr>
          <p:nvPr>
            <p:ph type="sldNum" sz="quarter" idx="12"/>
          </p:nvPr>
        </p:nvSpPr>
        <p:spPr/>
        <p:txBody>
          <a:bodyPr/>
          <a:lstStyle/>
          <a:p>
            <a:fld id="{74FD6AAA-7C75-FB4B-8EA1-06B22787237D}" type="slidenum">
              <a:rPr lang="en-US" smtClean="0"/>
              <a:t>12</a:t>
            </a:fld>
            <a:endParaRPr lang="en-US"/>
          </a:p>
        </p:txBody>
      </p:sp>
      <mc:AlternateContent xmlns:mc="http://schemas.openxmlformats.org/markup-compatibility/2006" xmlns:a14="http://schemas.microsoft.com/office/drawing/2010/main">
        <mc:Choice Requires="a14">
          <p:sp>
            <p:nvSpPr>
              <p:cNvPr id="5" name="TextBox 4"/>
              <p:cNvSpPr txBox="1"/>
              <p:nvPr/>
            </p:nvSpPr>
            <p:spPr>
              <a:xfrm>
                <a:off x="5078789" y="2899124"/>
                <a:ext cx="2766335" cy="37587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latin typeface="Cambria Math" charset="0"/>
                            </a:rPr>
                          </m:ctrlPr>
                        </m:sSupPr>
                        <m:e>
                          <m:sSup>
                            <m:sSupPr>
                              <m:ctrlPr>
                                <a:rPr lang="en-US" sz="2400" b="0" i="1" smtClean="0">
                                  <a:latin typeface="Cambria Math" charset="0"/>
                                </a:rPr>
                              </m:ctrlPr>
                            </m:sSupPr>
                            <m:e>
                              <m:r>
                                <a:rPr lang="en-US" sz="2400" b="0" i="1" smtClean="0">
                                  <a:latin typeface="Cambria Math" charset="0"/>
                                </a:rPr>
                                <m:t>𝑤</m:t>
                              </m:r>
                            </m:e>
                            <m:sup>
                              <m:r>
                                <a:rPr lang="en-US" sz="2400" b="0" i="1" smtClean="0">
                                  <a:latin typeface="Cambria Math" charset="0"/>
                                </a:rPr>
                                <m:t>𝑛𝑒𝑤</m:t>
                              </m:r>
                            </m:sup>
                          </m:sSup>
                          <m:r>
                            <a:rPr lang="en-US" sz="2400" b="0" i="1" smtClean="0">
                              <a:latin typeface="Cambria Math" charset="0"/>
                            </a:rPr>
                            <m:t>=</m:t>
                          </m:r>
                          <m:r>
                            <a:rPr lang="en-US" sz="2400" b="0" i="1" smtClean="0">
                              <a:latin typeface="Cambria Math" charset="0"/>
                            </a:rPr>
                            <m:t>𝑤</m:t>
                          </m:r>
                        </m:e>
                        <m:sup>
                          <m:r>
                            <a:rPr lang="en-US" sz="2400" b="0" i="1" smtClean="0">
                              <a:latin typeface="Cambria Math" charset="0"/>
                            </a:rPr>
                            <m:t>𝑜𝑙𝑑</m:t>
                          </m:r>
                        </m:sup>
                      </m:sSup>
                      <m:r>
                        <a:rPr lang="en-US" sz="2400" b="0" i="1" smtClean="0">
                          <a:latin typeface="Cambria Math" charset="0"/>
                        </a:rPr>
                        <m:t>+</m:t>
                      </m:r>
                      <m:r>
                        <a:rPr lang="en-US" sz="2400" b="0" i="1" smtClean="0">
                          <a:latin typeface="Cambria Math" charset="0"/>
                        </a:rPr>
                        <m:t>𝑠𝑡𝑒𝑝</m:t>
                      </m:r>
                    </m:oMath>
                  </m:oMathPara>
                </a14:m>
                <a:endParaRPr lang="en-US" dirty="0"/>
              </a:p>
            </p:txBody>
          </p:sp>
        </mc:Choice>
        <mc:Fallback xmlns="">
          <p:sp>
            <p:nvSpPr>
              <p:cNvPr id="5" name="TextBox 4"/>
              <p:cNvSpPr txBox="1">
                <a:spLocks noRot="1" noChangeAspect="1" noMove="1" noResize="1" noEditPoints="1" noAdjustHandles="1" noChangeArrowheads="1" noChangeShapeType="1" noTextEdit="1"/>
              </p:cNvSpPr>
              <p:nvPr/>
            </p:nvSpPr>
            <p:spPr>
              <a:xfrm>
                <a:off x="5078789" y="2899124"/>
                <a:ext cx="2766335" cy="375872"/>
              </a:xfrm>
              <a:prstGeom prst="rect">
                <a:avLst/>
              </a:prstGeom>
              <a:blipFill rotWithShape="0">
                <a:blip r:embed="rId2"/>
                <a:stretch>
                  <a:fillRect l="-881" t="-3279" r="-2643" b="-27869"/>
                </a:stretch>
              </a:blipFill>
            </p:spPr>
            <p:txBody>
              <a:bodyPr/>
              <a:lstStyle/>
              <a:p>
                <a:r>
                  <a:rPr lang="en-US">
                    <a:noFill/>
                  </a:rPr>
                  <a:t> </a:t>
                </a:r>
              </a:p>
            </p:txBody>
          </p:sp>
        </mc:Fallback>
      </mc:AlternateContent>
      <p:grpSp>
        <p:nvGrpSpPr>
          <p:cNvPr id="8" name="Group 7"/>
          <p:cNvGrpSpPr/>
          <p:nvPr/>
        </p:nvGrpSpPr>
        <p:grpSpPr>
          <a:xfrm>
            <a:off x="833415" y="3649313"/>
            <a:ext cx="10596585" cy="1379175"/>
            <a:chOff x="833415" y="3649313"/>
            <a:chExt cx="10596585" cy="1379175"/>
          </a:xfrm>
        </p:grpSpPr>
        <p:sp>
          <p:nvSpPr>
            <p:cNvPr id="6" name="Content Placeholder 2"/>
            <p:cNvSpPr txBox="1">
              <a:spLocks/>
            </p:cNvSpPr>
            <p:nvPr/>
          </p:nvSpPr>
          <p:spPr>
            <a:xfrm>
              <a:off x="833415" y="3649313"/>
              <a:ext cx="10596585" cy="1379175"/>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smtClean="0"/>
                <a:t>Opposite direction of the derivative means:   </a:t>
              </a:r>
            </a:p>
            <a:p>
              <a:endParaRPr lang="en-US" sz="2400" dirty="0" smtClean="0"/>
            </a:p>
            <a:p>
              <a:endParaRPr lang="en-US" sz="2400" dirty="0" smtClean="0"/>
            </a:p>
            <a:p>
              <a:endParaRPr lang="en-US" sz="2400" dirty="0" smtClean="0"/>
            </a:p>
          </p:txBody>
        </p:sp>
        <mc:AlternateContent xmlns:mc="http://schemas.openxmlformats.org/markup-compatibility/2006" xmlns:a14="http://schemas.microsoft.com/office/drawing/2010/main">
          <mc:Choice Requires="a14">
            <p:sp>
              <p:nvSpPr>
                <p:cNvPr id="7" name="TextBox 6"/>
                <p:cNvSpPr txBox="1"/>
                <p:nvPr/>
              </p:nvSpPr>
              <p:spPr>
                <a:xfrm>
                  <a:off x="4848189" y="4139556"/>
                  <a:ext cx="2804101" cy="7012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latin typeface="Cambria Math" charset="0"/>
                              </a:rPr>
                            </m:ctrlPr>
                          </m:sSupPr>
                          <m:e>
                            <m:sSup>
                              <m:sSupPr>
                                <m:ctrlPr>
                                  <a:rPr lang="en-US" sz="2400" b="0" i="1" smtClean="0">
                                    <a:latin typeface="Cambria Math" charset="0"/>
                                  </a:rPr>
                                </m:ctrlPr>
                              </m:sSupPr>
                              <m:e>
                                <m:r>
                                  <a:rPr lang="en-US" sz="2400" b="0" i="1" smtClean="0">
                                    <a:latin typeface="Cambria Math" charset="0"/>
                                  </a:rPr>
                                  <m:t>𝑤</m:t>
                                </m:r>
                              </m:e>
                              <m:sup>
                                <m:r>
                                  <a:rPr lang="en-US" sz="2400" b="0" i="1" smtClean="0">
                                    <a:latin typeface="Cambria Math" charset="0"/>
                                  </a:rPr>
                                  <m:t>𝑛𝑒𝑤</m:t>
                                </m:r>
                              </m:sup>
                            </m:sSup>
                            <m:r>
                              <a:rPr lang="en-US" sz="2400" b="0" i="1" smtClean="0">
                                <a:latin typeface="Cambria Math" charset="0"/>
                              </a:rPr>
                              <m:t>=</m:t>
                            </m:r>
                            <m:r>
                              <a:rPr lang="en-US" sz="2400" b="0" i="1" smtClean="0">
                                <a:latin typeface="Cambria Math" charset="0"/>
                              </a:rPr>
                              <m:t>𝑤</m:t>
                            </m:r>
                          </m:e>
                          <m:sup>
                            <m:r>
                              <a:rPr lang="en-US" sz="2400" b="0" i="1" smtClean="0">
                                <a:latin typeface="Cambria Math" charset="0"/>
                              </a:rPr>
                              <m:t>𝑜𝑙𝑑</m:t>
                            </m:r>
                          </m:sup>
                        </m:sSup>
                        <m:r>
                          <a:rPr lang="en-US" sz="2400" b="0" i="1" smtClean="0">
                            <a:latin typeface="Cambria Math" charset="0"/>
                          </a:rPr>
                          <m:t>−</m:t>
                        </m:r>
                        <m:r>
                          <a:rPr lang="en-US" sz="2400" b="0" i="1" smtClean="0">
                            <a:latin typeface="Cambria Math" charset="0"/>
                          </a:rPr>
                          <m:t>𝜆</m:t>
                        </m:r>
                        <m:f>
                          <m:fPr>
                            <m:ctrlPr>
                              <a:rPr lang="mr-IN" sz="2400" b="0" i="1" smtClean="0">
                                <a:latin typeface="Cambria Math" charset="0"/>
                              </a:rPr>
                            </m:ctrlPr>
                          </m:fPr>
                          <m:num>
                            <m:r>
                              <a:rPr lang="en-US" sz="2400" b="0" i="1" smtClean="0">
                                <a:latin typeface="Cambria Math" charset="0"/>
                              </a:rPr>
                              <m:t>𝑑</m:t>
                            </m:r>
                            <m:r>
                              <a:rPr lang="en-US" sz="2400" b="0" i="1" smtClean="0">
                                <a:latin typeface="Cambria Math" charset="0"/>
                                <a:ea typeface="Cambria Math" charset="0"/>
                                <a:cs typeface="Cambria Math" charset="0"/>
                              </a:rPr>
                              <m:t>ℒ</m:t>
                            </m:r>
                          </m:num>
                          <m:den>
                            <m:r>
                              <a:rPr lang="en-US" sz="2400" b="0" i="1" smtClean="0">
                                <a:latin typeface="Cambria Math" charset="0"/>
                              </a:rPr>
                              <m:t>𝑑𝑤</m:t>
                            </m:r>
                          </m:den>
                        </m:f>
                      </m:oMath>
                    </m:oMathPara>
                  </a14:m>
                  <a:endParaRPr 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4848189" y="4139556"/>
                  <a:ext cx="2804101" cy="701218"/>
                </a:xfrm>
                <a:prstGeom prst="rect">
                  <a:avLst/>
                </a:prstGeom>
                <a:blipFill rotWithShape="0">
                  <a:blip r:embed="rId3"/>
                  <a:stretch>
                    <a:fillRect/>
                  </a:stretch>
                </a:blipFill>
              </p:spPr>
              <p:txBody>
                <a:bodyPr/>
                <a:lstStyle/>
                <a:p>
                  <a:r>
                    <a:rPr lang="en-US">
                      <a:noFill/>
                    </a:rPr>
                    <a:t> </a:t>
                  </a:r>
                </a:p>
              </p:txBody>
            </p:sp>
          </mc:Fallback>
        </mc:AlternateContent>
      </p:grpSp>
      <p:sp>
        <p:nvSpPr>
          <p:cNvPr id="38" name="Content Placeholder 2"/>
          <p:cNvSpPr txBox="1">
            <a:spLocks/>
          </p:cNvSpPr>
          <p:nvPr/>
        </p:nvSpPr>
        <p:spPr>
          <a:xfrm>
            <a:off x="951946" y="5133502"/>
            <a:ext cx="10596585" cy="1379175"/>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smtClean="0"/>
              <a:t>Change to more conventional notation:</a:t>
            </a:r>
          </a:p>
        </p:txBody>
      </p:sp>
      <mc:AlternateContent xmlns:mc="http://schemas.openxmlformats.org/markup-compatibility/2006" xmlns:a14="http://schemas.microsoft.com/office/drawing/2010/main">
        <mc:Choice Requires="a14">
          <p:sp>
            <p:nvSpPr>
              <p:cNvPr id="39" name="TextBox 38"/>
              <p:cNvSpPr txBox="1"/>
              <p:nvPr/>
            </p:nvSpPr>
            <p:spPr>
              <a:xfrm>
                <a:off x="4839691" y="5713065"/>
                <a:ext cx="2821093" cy="7012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latin typeface="Cambria Math" charset="0"/>
                            </a:rPr>
                          </m:ctrlPr>
                        </m:sSupPr>
                        <m:e>
                          <m:sSup>
                            <m:sSupPr>
                              <m:ctrlPr>
                                <a:rPr lang="en-US" sz="2400" b="0" i="1" smtClean="0">
                                  <a:latin typeface="Cambria Math" charset="0"/>
                                </a:rPr>
                              </m:ctrlPr>
                            </m:sSupPr>
                            <m:e>
                              <m:r>
                                <a:rPr lang="en-US" sz="2400" b="0" i="1" smtClean="0">
                                  <a:latin typeface="Cambria Math" charset="0"/>
                                </a:rPr>
                                <m:t>𝑤</m:t>
                              </m:r>
                            </m:e>
                            <m:sup>
                              <m:r>
                                <a:rPr lang="en-US" sz="2400" b="0" i="1" smtClean="0">
                                  <a:latin typeface="Cambria Math" charset="0"/>
                                </a:rPr>
                                <m:t>(</m:t>
                              </m:r>
                              <m:r>
                                <a:rPr lang="en-US" sz="2400" b="0" i="1" smtClean="0">
                                  <a:latin typeface="Cambria Math" charset="0"/>
                                </a:rPr>
                                <m:t>𝑖</m:t>
                              </m:r>
                              <m:r>
                                <a:rPr lang="en-US" sz="2400" b="0" i="1" smtClean="0">
                                  <a:latin typeface="Cambria Math" charset="0"/>
                                </a:rPr>
                                <m:t>+1)</m:t>
                              </m:r>
                            </m:sup>
                          </m:sSup>
                          <m:r>
                            <a:rPr lang="en-US" sz="2400" b="0" i="1" smtClean="0">
                              <a:latin typeface="Cambria Math" charset="0"/>
                            </a:rPr>
                            <m:t>=</m:t>
                          </m:r>
                          <m:r>
                            <a:rPr lang="en-US" sz="2400" b="0" i="1" smtClean="0">
                              <a:latin typeface="Cambria Math" charset="0"/>
                            </a:rPr>
                            <m:t>𝑤</m:t>
                          </m:r>
                        </m:e>
                        <m:sup>
                          <m:r>
                            <a:rPr lang="en-US" sz="2400" b="0" i="1" smtClean="0">
                              <a:latin typeface="Cambria Math" charset="0"/>
                            </a:rPr>
                            <m:t>(</m:t>
                          </m:r>
                          <m:r>
                            <a:rPr lang="en-US" sz="2400" b="0" i="1" smtClean="0">
                              <a:latin typeface="Cambria Math" charset="0"/>
                            </a:rPr>
                            <m:t>𝑖</m:t>
                          </m:r>
                          <m:r>
                            <a:rPr lang="en-US" sz="2400" b="0" i="1" smtClean="0">
                              <a:latin typeface="Cambria Math" charset="0"/>
                            </a:rPr>
                            <m:t>)</m:t>
                          </m:r>
                        </m:sup>
                      </m:sSup>
                      <m:r>
                        <a:rPr lang="en-US" sz="2400" b="0" i="1" smtClean="0">
                          <a:latin typeface="Cambria Math" charset="0"/>
                        </a:rPr>
                        <m:t>−</m:t>
                      </m:r>
                      <m:r>
                        <a:rPr lang="en-US" sz="2400" b="0" i="1" smtClean="0">
                          <a:latin typeface="Cambria Math" charset="0"/>
                        </a:rPr>
                        <m:t>𝜆</m:t>
                      </m:r>
                      <m:f>
                        <m:fPr>
                          <m:ctrlPr>
                            <a:rPr lang="mr-IN" sz="2400" b="0" i="1" smtClean="0">
                              <a:latin typeface="Cambria Math" charset="0"/>
                            </a:rPr>
                          </m:ctrlPr>
                        </m:fPr>
                        <m:num>
                          <m:r>
                            <a:rPr lang="en-US" sz="2400" b="0" i="1" smtClean="0">
                              <a:latin typeface="Cambria Math" charset="0"/>
                            </a:rPr>
                            <m:t>𝑑</m:t>
                          </m:r>
                          <m:r>
                            <a:rPr lang="en-US" sz="2400" b="0" i="1" smtClean="0">
                              <a:latin typeface="Cambria Math" charset="0"/>
                              <a:ea typeface="Cambria Math" charset="0"/>
                              <a:cs typeface="Cambria Math" charset="0"/>
                            </a:rPr>
                            <m:t>ℒ</m:t>
                          </m:r>
                        </m:num>
                        <m:den>
                          <m:r>
                            <a:rPr lang="en-US" sz="2400" b="0" i="1" smtClean="0">
                              <a:latin typeface="Cambria Math" charset="0"/>
                            </a:rPr>
                            <m:t>𝑑𝑤</m:t>
                          </m:r>
                        </m:den>
                      </m:f>
                    </m:oMath>
                  </m:oMathPara>
                </a14:m>
                <a:endParaRPr lang="en-US" dirty="0"/>
              </a:p>
            </p:txBody>
          </p:sp>
        </mc:Choice>
        <mc:Fallback xmlns="">
          <p:sp>
            <p:nvSpPr>
              <p:cNvPr id="39" name="TextBox 38"/>
              <p:cNvSpPr txBox="1">
                <a:spLocks noRot="1" noChangeAspect="1" noMove="1" noResize="1" noEditPoints="1" noAdjustHandles="1" noChangeArrowheads="1" noChangeShapeType="1" noTextEdit="1"/>
              </p:cNvSpPr>
              <p:nvPr/>
            </p:nvSpPr>
            <p:spPr>
              <a:xfrm>
                <a:off x="4839691" y="5713065"/>
                <a:ext cx="2821093" cy="701218"/>
              </a:xfrm>
              <a:prstGeom prst="rect">
                <a:avLst/>
              </a:prstGeom>
              <a:blipFill rotWithShape="0">
                <a:blip r:embed="rId4"/>
                <a:stretch>
                  <a:fillRect/>
                </a:stretch>
              </a:blipFill>
            </p:spPr>
            <p:txBody>
              <a:bodyPr/>
              <a:lstStyle/>
              <a:p>
                <a:r>
                  <a:rPr lang="en-US">
                    <a:noFill/>
                  </a:rPr>
                  <a:t> </a:t>
                </a:r>
              </a:p>
            </p:txBody>
          </p:sp>
        </mc:Fallback>
      </mc:AlternateContent>
      <p:sp>
        <p:nvSpPr>
          <p:cNvPr id="40" name="Oval Callout 39"/>
          <p:cNvSpPr/>
          <p:nvPr/>
        </p:nvSpPr>
        <p:spPr>
          <a:xfrm>
            <a:off x="8163858" y="4079956"/>
            <a:ext cx="1828800" cy="1403105"/>
          </a:xfrm>
          <a:prstGeom prst="wedgeEllipseCallout">
            <a:avLst>
              <a:gd name="adj1" fmla="val -111921"/>
              <a:gd name="adj2" fmla="val 84827"/>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Learning Rate</a:t>
            </a:r>
            <a:endParaRPr lang="en-US" dirty="0">
              <a:solidFill>
                <a:schemeClr val="tx1">
                  <a:lumMod val="75000"/>
                  <a:lumOff val="25000"/>
                </a:schemeClr>
              </a:solidFill>
            </a:endParaRPr>
          </a:p>
        </p:txBody>
      </p:sp>
      <p:sp>
        <p:nvSpPr>
          <p:cNvPr id="12" name="Oval Callout 11"/>
          <p:cNvSpPr/>
          <p:nvPr/>
        </p:nvSpPr>
        <p:spPr>
          <a:xfrm>
            <a:off x="8737600" y="2239615"/>
            <a:ext cx="1828800" cy="1403105"/>
          </a:xfrm>
          <a:prstGeom prst="wedgeEllipseCallout">
            <a:avLst>
              <a:gd name="adj1" fmla="val -111921"/>
              <a:gd name="adj2" fmla="val 84827"/>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Step size is proportional to derivative</a:t>
            </a:r>
            <a:endParaRPr lang="en-US" dirty="0">
              <a:solidFill>
                <a:schemeClr val="tx1">
                  <a:lumMod val="75000"/>
                  <a:lumOff val="25000"/>
                </a:schemeClr>
              </a:solidFill>
            </a:endParaRPr>
          </a:p>
        </p:txBody>
      </p:sp>
    </p:spTree>
    <p:extLst>
      <p:ext uri="{BB962C8B-B14F-4D97-AF65-F5344CB8AC3E}">
        <p14:creationId xmlns:p14="http://schemas.microsoft.com/office/powerpoint/2010/main" val="543513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P spid="38" grpId="0"/>
      <p:bldP spid="39" grpId="0"/>
      <p:bldP spid="40" grpId="0" animBg="1"/>
      <p:bldP spid="1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 dirty="0" smtClean="0"/>
              <a:t>Gradient</a:t>
            </a:r>
            <a:r>
              <a:rPr lang="en-US" dirty="0" smtClean="0"/>
              <a:t> Descent </a:t>
            </a:r>
            <a:endParaRPr lang="en-US" dirty="0"/>
          </a:p>
        </p:txBody>
      </p:sp>
      <mc:AlternateContent xmlns:mc="http://schemas.openxmlformats.org/markup-compatibility/2006" xmlns:a14="http://schemas.microsoft.com/office/drawing/2010/main">
        <mc:Choice Requires="a14">
          <p:sp>
            <p:nvSpPr>
              <p:cNvPr id="10" name="Google Shape;479;p43"/>
              <p:cNvSpPr txBox="1">
                <a:spLocks noGrp="1"/>
              </p:cNvSpPr>
              <p:nvPr>
                <p:ph idx="1"/>
              </p:nvPr>
            </p:nvSpPr>
            <p:spPr>
              <a:xfrm>
                <a:off x="584528" y="1381799"/>
                <a:ext cx="5622771" cy="4082654"/>
              </a:xfrm>
              <a:prstGeom prst="rect">
                <a:avLst/>
              </a:prstGeom>
            </p:spPr>
            <p:txBody>
              <a:bodyPr spcFirstLastPara="1" wrap="square" lIns="91425" tIns="91425" rIns="91425" bIns="91425" anchor="t" anchorCtr="0">
                <a:noAutofit/>
              </a:bodyPr>
              <a:lstStyle/>
              <a:p>
                <a:pPr marL="457200" marR="0" lvl="0" indent="-342900" algn="l" rtl="0">
                  <a:lnSpc>
                    <a:spcPct val="115000"/>
                  </a:lnSpc>
                  <a:spcBef>
                    <a:spcPts val="0"/>
                  </a:spcBef>
                  <a:spcAft>
                    <a:spcPts val="0"/>
                  </a:spcAft>
                  <a:buClr>
                    <a:schemeClr val="dk2"/>
                  </a:buClr>
                  <a:buSzPts val="1800"/>
                  <a:buFont typeface="Arial" charset="0"/>
                  <a:buChar char="•"/>
                </a:pPr>
                <a:r>
                  <a:rPr lang="en-US" sz="2400" dirty="0" smtClean="0"/>
                  <a:t>Algorithm for optimization of first order to finding a minimum of a function. </a:t>
                </a:r>
              </a:p>
              <a:p>
                <a:pPr marL="457200" lvl="0" indent="-342900" rtl="0">
                  <a:spcBef>
                    <a:spcPts val="1000"/>
                  </a:spcBef>
                  <a:spcAft>
                    <a:spcPts val="0"/>
                  </a:spcAft>
                  <a:buSzPts val="1800"/>
                  <a:buFont typeface="Arial" charset="0"/>
                  <a:buChar char="•"/>
                </a:pPr>
                <a:r>
                  <a:rPr lang="en-US" sz="2400" dirty="0" smtClean="0"/>
                  <a:t>It is an iterative method.</a:t>
                </a:r>
              </a:p>
              <a:p>
                <a:pPr marL="457200" lvl="0" indent="-342900" rtl="0">
                  <a:spcBef>
                    <a:spcPts val="1000"/>
                  </a:spcBef>
                  <a:spcAft>
                    <a:spcPts val="0"/>
                  </a:spcAft>
                  <a:buSzPts val="1800"/>
                  <a:buFont typeface="Arial" charset="0"/>
                  <a:buChar char="•"/>
                </a:pPr>
                <a:r>
                  <a:rPr lang="en-US" sz="2400" i="1" dirty="0" smtClean="0"/>
                  <a:t>L</a:t>
                </a:r>
                <a:r>
                  <a:rPr lang="en-US" sz="2400" dirty="0" smtClean="0"/>
                  <a:t> is decreasing much faster in the direction of the negative derivative. </a:t>
                </a:r>
              </a:p>
              <a:p>
                <a:pPr marL="457200" lvl="0" indent="-342900" rtl="0">
                  <a:spcBef>
                    <a:spcPts val="1000"/>
                  </a:spcBef>
                  <a:spcAft>
                    <a:spcPts val="0"/>
                  </a:spcAft>
                  <a:buSzPts val="1800"/>
                  <a:buFont typeface="Arial" charset="0"/>
                  <a:buChar char="•"/>
                </a:pPr>
                <a:r>
                  <a:rPr lang="en-US" sz="2400" dirty="0" smtClean="0"/>
                  <a:t>The learning rate is controlled by the magnitude of </a:t>
                </a:r>
                <a14:m>
                  <m:oMath xmlns:m="http://schemas.openxmlformats.org/officeDocument/2006/math">
                    <m:r>
                      <a:rPr lang="en-US" sz="2400" b="0" i="1" smtClean="0">
                        <a:latin typeface="Cambria Math" charset="0"/>
                      </a:rPr>
                      <m:t>𝜆</m:t>
                    </m:r>
                  </m:oMath>
                </a14:m>
                <a:r>
                  <a:rPr lang="en-US" sz="2400" dirty="0" smtClean="0"/>
                  <a:t>.</a:t>
                </a:r>
                <a:endParaRPr lang="en-US" sz="2400" dirty="0"/>
              </a:p>
              <a:p>
                <a:pPr marL="0" lvl="0" indent="0" rtl="0">
                  <a:spcBef>
                    <a:spcPts val="1000"/>
                  </a:spcBef>
                  <a:spcAft>
                    <a:spcPts val="0"/>
                  </a:spcAft>
                  <a:buNone/>
                </a:pPr>
                <a:endParaRPr lang="en-US" sz="2400" dirty="0"/>
              </a:p>
              <a:p>
                <a:pPr marL="0" lvl="0" indent="0" rtl="0">
                  <a:spcBef>
                    <a:spcPts val="1000"/>
                  </a:spcBef>
                  <a:spcAft>
                    <a:spcPts val="0"/>
                  </a:spcAft>
                  <a:buNone/>
                </a:pPr>
                <a:endParaRPr lang="en-US" sz="2400" b="1" dirty="0"/>
              </a:p>
              <a:p>
                <a:pPr marL="0" marR="0" lvl="0" indent="0" algn="l" rtl="0">
                  <a:lnSpc>
                    <a:spcPct val="115000"/>
                  </a:lnSpc>
                  <a:spcBef>
                    <a:spcPts val="1600"/>
                  </a:spcBef>
                  <a:spcAft>
                    <a:spcPts val="1600"/>
                  </a:spcAft>
                  <a:buNone/>
                </a:pPr>
                <a:endParaRPr sz="2400" dirty="0"/>
              </a:p>
            </p:txBody>
          </p:sp>
        </mc:Choice>
        <mc:Fallback xmlns="">
          <p:sp>
            <p:nvSpPr>
              <p:cNvPr id="10" name="Google Shape;479;p43"/>
              <p:cNvSpPr txBox="1">
                <a:spLocks noGrp="1" noRot="1" noChangeAspect="1" noMove="1" noResize="1" noEditPoints="1" noAdjustHandles="1" noChangeArrowheads="1" noChangeShapeType="1" noTextEdit="1"/>
              </p:cNvSpPr>
              <p:nvPr>
                <p:ph idx="1"/>
              </p:nvPr>
            </p:nvSpPr>
            <p:spPr>
              <a:xfrm>
                <a:off x="584528" y="1381799"/>
                <a:ext cx="5622771" cy="4082654"/>
              </a:xfrm>
              <a:prstGeom prst="rect">
                <a:avLst/>
              </a:prstGeom>
              <a:blipFill rotWithShape="0">
                <a:blip r:embed="rId2"/>
                <a:stretch>
                  <a:fillRect r="-173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74FD6AAA-7C75-FB4B-8EA1-06B22787237D}" type="slidenum">
              <a:rPr lang="en-US" smtClean="0"/>
              <a:t>13</a:t>
            </a:fld>
            <a:endParaRPr lang="en-US"/>
          </a:p>
        </p:txBody>
      </p:sp>
      <p:sp>
        <p:nvSpPr>
          <p:cNvPr id="7" name="Google Shape;473;p43"/>
          <p:cNvSpPr/>
          <p:nvPr/>
        </p:nvSpPr>
        <p:spPr>
          <a:xfrm>
            <a:off x="7575175" y="3337478"/>
            <a:ext cx="2813250" cy="1495125"/>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olid"/>
            <a:round/>
            <a:headEnd type="none" w="med" len="med"/>
            <a:tailEnd type="none" w="med" len="med"/>
          </a:ln>
        </p:spPr>
      </p:sp>
      <p:cxnSp>
        <p:nvCxnSpPr>
          <p:cNvPr id="8" name="Google Shape;474;p43"/>
          <p:cNvCxnSpPr/>
          <p:nvPr/>
        </p:nvCxnSpPr>
        <p:spPr>
          <a:xfrm flipH="1">
            <a:off x="9613725" y="3699353"/>
            <a:ext cx="366900" cy="635400"/>
          </a:xfrm>
          <a:prstGeom prst="straightConnector1">
            <a:avLst/>
          </a:prstGeom>
          <a:noFill/>
          <a:ln w="19050" cap="flat" cmpd="sng">
            <a:solidFill>
              <a:srgbClr val="CC0000"/>
            </a:solidFill>
            <a:prstDash val="dash"/>
            <a:round/>
            <a:headEnd type="none" w="med" len="med"/>
            <a:tailEnd type="none" w="med" len="med"/>
          </a:ln>
        </p:spPr>
      </p:cxnSp>
      <p:cxnSp>
        <p:nvCxnSpPr>
          <p:cNvPr id="9" name="Google Shape;475;p43"/>
          <p:cNvCxnSpPr/>
          <p:nvPr/>
        </p:nvCxnSpPr>
        <p:spPr>
          <a:xfrm flipH="1">
            <a:off x="8288575" y="3677753"/>
            <a:ext cx="366900" cy="635400"/>
          </a:xfrm>
          <a:prstGeom prst="straightConnector1">
            <a:avLst/>
          </a:prstGeom>
          <a:noFill/>
          <a:ln w="19050" cap="flat" cmpd="sng">
            <a:solidFill>
              <a:srgbClr val="CC0000"/>
            </a:solidFill>
            <a:prstDash val="dash"/>
            <a:round/>
            <a:headEnd type="none" w="med" len="med"/>
            <a:tailEnd type="none" w="med" len="med"/>
          </a:ln>
        </p:spPr>
      </p:cxnSp>
      <p:cxnSp>
        <p:nvCxnSpPr>
          <p:cNvPr id="11" name="Google Shape;476;p43"/>
          <p:cNvCxnSpPr/>
          <p:nvPr/>
        </p:nvCxnSpPr>
        <p:spPr>
          <a:xfrm>
            <a:off x="9042875" y="4134853"/>
            <a:ext cx="366900" cy="635400"/>
          </a:xfrm>
          <a:prstGeom prst="straightConnector1">
            <a:avLst/>
          </a:prstGeom>
          <a:noFill/>
          <a:ln w="19050" cap="flat" cmpd="sng">
            <a:solidFill>
              <a:srgbClr val="CC0000"/>
            </a:solidFill>
            <a:prstDash val="dash"/>
            <a:round/>
            <a:headEnd type="none" w="med" len="med"/>
            <a:tailEnd type="none" w="med" len="med"/>
          </a:ln>
        </p:spPr>
      </p:cxnSp>
      <p:cxnSp>
        <p:nvCxnSpPr>
          <p:cNvPr id="12" name="Google Shape;477;p43"/>
          <p:cNvCxnSpPr/>
          <p:nvPr/>
        </p:nvCxnSpPr>
        <p:spPr>
          <a:xfrm>
            <a:off x="7527650" y="3283603"/>
            <a:ext cx="366900" cy="635400"/>
          </a:xfrm>
          <a:prstGeom prst="straightConnector1">
            <a:avLst/>
          </a:prstGeom>
          <a:noFill/>
          <a:ln w="19050" cap="flat" cmpd="sng">
            <a:solidFill>
              <a:srgbClr val="CC0000"/>
            </a:solidFill>
            <a:prstDash val="dash"/>
            <a:round/>
            <a:headEnd type="none" w="med" len="med"/>
            <a:tailEnd type="none" w="med" len="med"/>
          </a:ln>
        </p:spPr>
      </p:cxnSp>
      <p:cxnSp>
        <p:nvCxnSpPr>
          <p:cNvPr id="13" name="Google Shape;480;p43"/>
          <p:cNvCxnSpPr/>
          <p:nvPr/>
        </p:nvCxnSpPr>
        <p:spPr>
          <a:xfrm>
            <a:off x="7377500" y="2916253"/>
            <a:ext cx="0" cy="2548200"/>
          </a:xfrm>
          <a:prstGeom prst="straightConnector1">
            <a:avLst/>
          </a:prstGeom>
          <a:noFill/>
          <a:ln w="28575" cap="flat" cmpd="sng">
            <a:solidFill>
              <a:schemeClr val="dk2"/>
            </a:solidFill>
            <a:prstDash val="dash"/>
            <a:round/>
            <a:headEnd type="none" w="med" len="med"/>
            <a:tailEnd type="none" w="med" len="med"/>
          </a:ln>
        </p:spPr>
      </p:cxnSp>
      <p:cxnSp>
        <p:nvCxnSpPr>
          <p:cNvPr id="14" name="Google Shape;481;p43"/>
          <p:cNvCxnSpPr/>
          <p:nvPr/>
        </p:nvCxnSpPr>
        <p:spPr>
          <a:xfrm>
            <a:off x="6874450" y="5231078"/>
            <a:ext cx="3485400" cy="0"/>
          </a:xfrm>
          <a:prstGeom prst="straightConnector1">
            <a:avLst/>
          </a:prstGeom>
          <a:noFill/>
          <a:ln w="28575" cap="flat" cmpd="sng">
            <a:solidFill>
              <a:schemeClr val="dk2"/>
            </a:solidFill>
            <a:prstDash val="dash"/>
            <a:round/>
            <a:headEnd type="none" w="med" len="med"/>
            <a:tailEnd type="none" w="med" len="med"/>
          </a:ln>
        </p:spPr>
      </p:cxnSp>
      <p:sp>
        <p:nvSpPr>
          <p:cNvPr id="15" name="Google Shape;483;p43"/>
          <p:cNvSpPr txBox="1"/>
          <p:nvPr/>
        </p:nvSpPr>
        <p:spPr>
          <a:xfrm>
            <a:off x="6964500" y="2877828"/>
            <a:ext cx="413100" cy="4323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sz="1800" b="1"/>
              <a:t>L</a:t>
            </a:r>
            <a:endParaRPr sz="1800" b="1"/>
          </a:p>
        </p:txBody>
      </p:sp>
      <p:sp>
        <p:nvSpPr>
          <p:cNvPr id="16" name="Google Shape;482;p43"/>
          <p:cNvSpPr txBox="1"/>
          <p:nvPr/>
        </p:nvSpPr>
        <p:spPr>
          <a:xfrm>
            <a:off x="10153300" y="5248303"/>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1800" dirty="0" smtClean="0"/>
              <a:t>w</a:t>
            </a:r>
            <a:endParaRPr sz="1800" dirty="0"/>
          </a:p>
        </p:txBody>
      </p:sp>
      <p:sp>
        <p:nvSpPr>
          <p:cNvPr id="17" name="Google Shape;484;p43"/>
          <p:cNvSpPr/>
          <p:nvPr/>
        </p:nvSpPr>
        <p:spPr>
          <a:xfrm>
            <a:off x="7619900" y="3510103"/>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18" name="Google Shape;485;p43"/>
          <p:cNvCxnSpPr/>
          <p:nvPr/>
        </p:nvCxnSpPr>
        <p:spPr>
          <a:xfrm>
            <a:off x="7802300" y="3601303"/>
            <a:ext cx="334500" cy="0"/>
          </a:xfrm>
          <a:prstGeom prst="straightConnector1">
            <a:avLst/>
          </a:prstGeom>
          <a:noFill/>
          <a:ln w="19050" cap="flat" cmpd="sng">
            <a:solidFill>
              <a:srgbClr val="CC0000"/>
            </a:solidFill>
            <a:prstDash val="solid"/>
            <a:round/>
            <a:headEnd type="none" w="med" len="med"/>
            <a:tailEnd type="triangle" w="med" len="med"/>
          </a:ln>
        </p:spPr>
      </p:cxnSp>
      <p:sp>
        <p:nvSpPr>
          <p:cNvPr id="19" name="Google Shape;486;p43"/>
          <p:cNvSpPr/>
          <p:nvPr/>
        </p:nvSpPr>
        <p:spPr>
          <a:xfrm>
            <a:off x="9705971" y="3919072"/>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20" name="Google Shape;487;p43"/>
          <p:cNvCxnSpPr/>
          <p:nvPr/>
        </p:nvCxnSpPr>
        <p:spPr>
          <a:xfrm rot="10800000">
            <a:off x="9428771" y="4010272"/>
            <a:ext cx="277200" cy="0"/>
          </a:xfrm>
          <a:prstGeom prst="straightConnector1">
            <a:avLst/>
          </a:prstGeom>
          <a:noFill/>
          <a:ln w="19050" cap="flat" cmpd="sng">
            <a:solidFill>
              <a:srgbClr val="CC0000"/>
            </a:solidFill>
            <a:prstDash val="solid"/>
            <a:round/>
            <a:headEnd type="none" w="med" len="med"/>
            <a:tailEnd type="triangle" w="med" len="med"/>
          </a:ln>
        </p:spPr>
      </p:cxnSp>
      <p:sp>
        <p:nvSpPr>
          <p:cNvPr id="21" name="Google Shape;488;p43"/>
          <p:cNvSpPr/>
          <p:nvPr/>
        </p:nvSpPr>
        <p:spPr>
          <a:xfrm rot="4578386">
            <a:off x="8363975" y="3904201"/>
            <a:ext cx="182487" cy="182487"/>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22" name="Google Shape;489;p43"/>
          <p:cNvCxnSpPr/>
          <p:nvPr/>
        </p:nvCxnSpPr>
        <p:spPr>
          <a:xfrm rot="10800000">
            <a:off x="8131669" y="4017045"/>
            <a:ext cx="234900" cy="0"/>
          </a:xfrm>
          <a:prstGeom prst="straightConnector1">
            <a:avLst/>
          </a:prstGeom>
          <a:noFill/>
          <a:ln w="19050" cap="flat" cmpd="sng">
            <a:solidFill>
              <a:srgbClr val="CC0000"/>
            </a:solidFill>
            <a:prstDash val="solid"/>
            <a:round/>
            <a:headEnd type="none" w="med" len="med"/>
            <a:tailEnd type="triangle" w="med" len="med"/>
          </a:ln>
        </p:spPr>
      </p:cxnSp>
      <p:sp>
        <p:nvSpPr>
          <p:cNvPr id="23" name="Google Shape;490;p43"/>
          <p:cNvSpPr/>
          <p:nvPr/>
        </p:nvSpPr>
        <p:spPr>
          <a:xfrm>
            <a:off x="9141744" y="4356762"/>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24" name="Google Shape;491;p43"/>
          <p:cNvCxnSpPr/>
          <p:nvPr/>
        </p:nvCxnSpPr>
        <p:spPr>
          <a:xfrm>
            <a:off x="9324144" y="4447962"/>
            <a:ext cx="223800" cy="0"/>
          </a:xfrm>
          <a:prstGeom prst="straightConnector1">
            <a:avLst/>
          </a:prstGeom>
          <a:noFill/>
          <a:ln w="19050" cap="flat" cmpd="sng">
            <a:solidFill>
              <a:srgbClr val="CC0000"/>
            </a:solidFill>
            <a:prstDash val="solid"/>
            <a:round/>
            <a:headEnd type="none" w="med" len="med"/>
            <a:tailEnd type="triangle" w="med" len="med"/>
          </a:ln>
        </p:spPr>
      </p:cxnSp>
      <p:sp>
        <p:nvSpPr>
          <p:cNvPr id="25" name="Google Shape;492;p43"/>
          <p:cNvSpPr/>
          <p:nvPr/>
        </p:nvSpPr>
        <p:spPr>
          <a:xfrm>
            <a:off x="8780472" y="3130224"/>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26" name="Google Shape;493;p43"/>
          <p:cNvCxnSpPr/>
          <p:nvPr/>
        </p:nvCxnSpPr>
        <p:spPr>
          <a:xfrm>
            <a:off x="8962872" y="3221424"/>
            <a:ext cx="287100" cy="0"/>
          </a:xfrm>
          <a:prstGeom prst="straightConnector1">
            <a:avLst/>
          </a:prstGeom>
          <a:noFill/>
          <a:ln w="19050" cap="flat" cmpd="sng">
            <a:solidFill>
              <a:srgbClr val="CC0000"/>
            </a:solidFill>
            <a:prstDash val="solid"/>
            <a:round/>
            <a:headEnd type="none" w="med" len="med"/>
            <a:tailEnd type="triangle" w="med" len="med"/>
          </a:ln>
        </p:spPr>
      </p:cxnSp>
      <p:cxnSp>
        <p:nvCxnSpPr>
          <p:cNvPr id="27" name="Google Shape;494;p43"/>
          <p:cNvCxnSpPr/>
          <p:nvPr/>
        </p:nvCxnSpPr>
        <p:spPr>
          <a:xfrm rot="10800000">
            <a:off x="8474772" y="3221424"/>
            <a:ext cx="305700" cy="0"/>
          </a:xfrm>
          <a:prstGeom prst="straightConnector1">
            <a:avLst/>
          </a:prstGeom>
          <a:noFill/>
          <a:ln w="19050" cap="flat" cmpd="sng">
            <a:solidFill>
              <a:srgbClr val="CC0000"/>
            </a:solidFill>
            <a:prstDash val="solid"/>
            <a:round/>
            <a:headEnd type="none" w="med" len="med"/>
            <a:tailEnd type="triangle" w="med" len="med"/>
          </a:ln>
        </p:spPr>
      </p:cxnSp>
      <p:sp>
        <p:nvSpPr>
          <p:cNvPr id="28" name="Google Shape;495;p43"/>
          <p:cNvSpPr txBox="1"/>
          <p:nvPr/>
        </p:nvSpPr>
        <p:spPr>
          <a:xfrm>
            <a:off x="8415025" y="2814003"/>
            <a:ext cx="238200" cy="2382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sz="2000"/>
              <a:t>-</a:t>
            </a:r>
            <a:endParaRPr sz="2000"/>
          </a:p>
        </p:txBody>
      </p:sp>
      <p:sp>
        <p:nvSpPr>
          <p:cNvPr id="29" name="Google Shape;496;p43"/>
          <p:cNvSpPr txBox="1"/>
          <p:nvPr/>
        </p:nvSpPr>
        <p:spPr>
          <a:xfrm>
            <a:off x="9024625" y="2814003"/>
            <a:ext cx="238200" cy="2382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2000"/>
              <a:t>+</a:t>
            </a:r>
            <a:endParaRPr sz="2000"/>
          </a:p>
        </p:txBody>
      </p:sp>
      <p:cxnSp>
        <p:nvCxnSpPr>
          <p:cNvPr id="30" name="Google Shape;497;p43"/>
          <p:cNvCxnSpPr/>
          <p:nvPr/>
        </p:nvCxnSpPr>
        <p:spPr>
          <a:xfrm>
            <a:off x="7711100" y="3692503"/>
            <a:ext cx="0" cy="1520100"/>
          </a:xfrm>
          <a:prstGeom prst="straightConnector1">
            <a:avLst/>
          </a:prstGeom>
          <a:noFill/>
          <a:ln w="19050" cap="flat" cmpd="sng">
            <a:solidFill>
              <a:srgbClr val="CC0000"/>
            </a:solidFill>
            <a:prstDash val="dash"/>
            <a:round/>
            <a:headEnd type="none" w="med" len="med"/>
            <a:tailEnd type="none" w="med" len="med"/>
          </a:ln>
        </p:spPr>
      </p:cxnSp>
      <p:cxnSp>
        <p:nvCxnSpPr>
          <p:cNvPr id="31" name="Google Shape;498;p43"/>
          <p:cNvCxnSpPr/>
          <p:nvPr/>
        </p:nvCxnSpPr>
        <p:spPr>
          <a:xfrm>
            <a:off x="8476819" y="4084095"/>
            <a:ext cx="0" cy="1168200"/>
          </a:xfrm>
          <a:prstGeom prst="straightConnector1">
            <a:avLst/>
          </a:prstGeom>
          <a:noFill/>
          <a:ln w="19050" cap="flat" cmpd="sng">
            <a:solidFill>
              <a:srgbClr val="CC0000"/>
            </a:solidFill>
            <a:prstDash val="dash"/>
            <a:round/>
            <a:headEnd type="none" w="med" len="med"/>
            <a:tailEnd type="none" w="med" len="med"/>
          </a:ln>
        </p:spPr>
      </p:cxnSp>
      <p:cxnSp>
        <p:nvCxnSpPr>
          <p:cNvPr id="32" name="Google Shape;499;p43"/>
          <p:cNvCxnSpPr/>
          <p:nvPr/>
        </p:nvCxnSpPr>
        <p:spPr>
          <a:xfrm>
            <a:off x="9797171" y="4101472"/>
            <a:ext cx="0" cy="1101300"/>
          </a:xfrm>
          <a:prstGeom prst="straightConnector1">
            <a:avLst/>
          </a:prstGeom>
          <a:noFill/>
          <a:ln w="19050" cap="flat" cmpd="sng">
            <a:solidFill>
              <a:srgbClr val="CC0000"/>
            </a:solidFill>
            <a:prstDash val="dash"/>
            <a:round/>
            <a:headEnd type="none" w="med" len="med"/>
            <a:tailEnd type="none" w="med" len="med"/>
          </a:ln>
        </p:spPr>
      </p:cxnSp>
      <p:cxnSp>
        <p:nvCxnSpPr>
          <p:cNvPr id="33" name="Google Shape;500;p43"/>
          <p:cNvCxnSpPr/>
          <p:nvPr/>
        </p:nvCxnSpPr>
        <p:spPr>
          <a:xfrm>
            <a:off x="9232944" y="4539162"/>
            <a:ext cx="0" cy="668400"/>
          </a:xfrm>
          <a:prstGeom prst="straightConnector1">
            <a:avLst/>
          </a:prstGeom>
          <a:noFill/>
          <a:ln w="19050" cap="flat" cmpd="sng">
            <a:solidFill>
              <a:srgbClr val="CC0000"/>
            </a:solidFill>
            <a:prstDash val="dash"/>
            <a:round/>
            <a:headEnd type="none" w="med" len="med"/>
            <a:tailEnd type="none" w="med" len="med"/>
          </a:ln>
        </p:spPr>
      </p:cxnSp>
      <mc:AlternateContent xmlns:mc="http://schemas.openxmlformats.org/markup-compatibility/2006" xmlns:a14="http://schemas.microsoft.com/office/drawing/2010/main">
        <mc:Choice Requires="a14">
          <p:sp>
            <p:nvSpPr>
              <p:cNvPr id="35" name="TextBox 34"/>
              <p:cNvSpPr txBox="1"/>
              <p:nvPr/>
            </p:nvSpPr>
            <p:spPr>
              <a:xfrm>
                <a:off x="7067278" y="1382564"/>
                <a:ext cx="2821093" cy="7012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latin typeface="Cambria Math" charset="0"/>
                            </a:rPr>
                          </m:ctrlPr>
                        </m:sSupPr>
                        <m:e>
                          <m:sSup>
                            <m:sSupPr>
                              <m:ctrlPr>
                                <a:rPr lang="en-US" sz="2400" b="0" i="1" smtClean="0">
                                  <a:latin typeface="Cambria Math" charset="0"/>
                                </a:rPr>
                              </m:ctrlPr>
                            </m:sSupPr>
                            <m:e>
                              <m:r>
                                <a:rPr lang="en-US" sz="2400" b="0" i="1" smtClean="0">
                                  <a:latin typeface="Cambria Math" charset="0"/>
                                </a:rPr>
                                <m:t>𝑤</m:t>
                              </m:r>
                            </m:e>
                            <m:sup>
                              <m:r>
                                <a:rPr lang="en-US" sz="2400" b="0" i="1" smtClean="0">
                                  <a:latin typeface="Cambria Math" charset="0"/>
                                </a:rPr>
                                <m:t>(</m:t>
                              </m:r>
                              <m:r>
                                <a:rPr lang="en-US" sz="2400" b="0" i="1" smtClean="0">
                                  <a:latin typeface="Cambria Math" charset="0"/>
                                </a:rPr>
                                <m:t>𝑖</m:t>
                              </m:r>
                              <m:r>
                                <a:rPr lang="en-US" sz="2400" b="0" i="1" smtClean="0">
                                  <a:latin typeface="Cambria Math" charset="0"/>
                                </a:rPr>
                                <m:t>+1)</m:t>
                              </m:r>
                            </m:sup>
                          </m:sSup>
                          <m:r>
                            <a:rPr lang="en-US" sz="2400" b="0" i="1" smtClean="0">
                              <a:latin typeface="Cambria Math" charset="0"/>
                            </a:rPr>
                            <m:t>=</m:t>
                          </m:r>
                          <m:r>
                            <a:rPr lang="en-US" sz="2400" b="0" i="1" smtClean="0">
                              <a:latin typeface="Cambria Math" charset="0"/>
                            </a:rPr>
                            <m:t>𝑤</m:t>
                          </m:r>
                        </m:e>
                        <m:sup>
                          <m:r>
                            <a:rPr lang="en-US" sz="2400" b="0" i="1" smtClean="0">
                              <a:latin typeface="Cambria Math" charset="0"/>
                            </a:rPr>
                            <m:t>(</m:t>
                          </m:r>
                          <m:r>
                            <a:rPr lang="en-US" sz="2400" b="0" i="1" smtClean="0">
                              <a:latin typeface="Cambria Math" charset="0"/>
                            </a:rPr>
                            <m:t>𝑖</m:t>
                          </m:r>
                          <m:r>
                            <a:rPr lang="en-US" sz="2400" b="0" i="1" smtClean="0">
                              <a:latin typeface="Cambria Math" charset="0"/>
                            </a:rPr>
                            <m:t>)</m:t>
                          </m:r>
                        </m:sup>
                      </m:sSup>
                      <m:r>
                        <a:rPr lang="en-US" sz="2400" b="0" i="1" smtClean="0">
                          <a:latin typeface="Cambria Math" charset="0"/>
                        </a:rPr>
                        <m:t>−</m:t>
                      </m:r>
                      <m:r>
                        <a:rPr lang="en-US" sz="2400" b="0" i="1" smtClean="0">
                          <a:latin typeface="Cambria Math" charset="0"/>
                        </a:rPr>
                        <m:t>𝜆</m:t>
                      </m:r>
                      <m:f>
                        <m:fPr>
                          <m:ctrlPr>
                            <a:rPr lang="mr-IN" sz="2400" b="0" i="1" smtClean="0">
                              <a:latin typeface="Cambria Math" charset="0"/>
                            </a:rPr>
                          </m:ctrlPr>
                        </m:fPr>
                        <m:num>
                          <m:r>
                            <a:rPr lang="en-US" sz="2400" b="0" i="1" smtClean="0">
                              <a:latin typeface="Cambria Math" charset="0"/>
                            </a:rPr>
                            <m:t>𝑑</m:t>
                          </m:r>
                          <m:r>
                            <a:rPr lang="en-US" sz="2400" b="0" i="1" smtClean="0">
                              <a:latin typeface="Cambria Math" charset="0"/>
                              <a:ea typeface="Cambria Math" charset="0"/>
                              <a:cs typeface="Cambria Math" charset="0"/>
                            </a:rPr>
                            <m:t>ℒ</m:t>
                          </m:r>
                        </m:num>
                        <m:den>
                          <m:r>
                            <a:rPr lang="en-US" sz="2400" b="0" i="1" smtClean="0">
                              <a:latin typeface="Cambria Math" charset="0"/>
                            </a:rPr>
                            <m:t>𝑑𝑤</m:t>
                          </m:r>
                        </m:den>
                      </m:f>
                    </m:oMath>
                  </m:oMathPara>
                </a14:m>
                <a:endParaRPr lang="en-US" dirty="0"/>
              </a:p>
            </p:txBody>
          </p:sp>
        </mc:Choice>
        <mc:Fallback xmlns="">
          <p:sp>
            <p:nvSpPr>
              <p:cNvPr id="35" name="TextBox 34"/>
              <p:cNvSpPr txBox="1">
                <a:spLocks noRot="1" noChangeAspect="1" noMove="1" noResize="1" noEditPoints="1" noAdjustHandles="1" noChangeArrowheads="1" noChangeShapeType="1" noTextEdit="1"/>
              </p:cNvSpPr>
              <p:nvPr/>
            </p:nvSpPr>
            <p:spPr>
              <a:xfrm>
                <a:off x="7067278" y="1382564"/>
                <a:ext cx="2821093" cy="701218"/>
              </a:xfrm>
              <a:prstGeom prst="rect">
                <a:avLst/>
              </a:prstGeom>
              <a:blipFill rotWithShape="0">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162663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P spid="3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Considerations </a:t>
            </a:r>
            <a:endParaRPr lang="en-US" dirty="0"/>
          </a:p>
        </p:txBody>
      </p:sp>
      <p:sp>
        <p:nvSpPr>
          <p:cNvPr id="3" name="Content Placeholder 2"/>
          <p:cNvSpPr>
            <a:spLocks noGrp="1"/>
          </p:cNvSpPr>
          <p:nvPr>
            <p:ph idx="1"/>
          </p:nvPr>
        </p:nvSpPr>
        <p:spPr>
          <a:xfrm>
            <a:off x="731815" y="1581160"/>
            <a:ext cx="10327008" cy="2111143"/>
          </a:xfrm>
        </p:spPr>
        <p:txBody>
          <a:bodyPr/>
          <a:lstStyle/>
          <a:p>
            <a:pPr marL="342900" indent="-342900">
              <a:spcAft>
                <a:spcPts val="2400"/>
              </a:spcAft>
              <a:buFont typeface="Arial" charset="0"/>
              <a:buChar char="•"/>
            </a:pPr>
            <a:r>
              <a:rPr lang="en-US" dirty="0" smtClean="0">
                <a:latin typeface="Karla" charset="0"/>
                <a:ea typeface="Karla" charset="0"/>
                <a:cs typeface="Karla" charset="0"/>
              </a:rPr>
              <a:t>We still need to calculate the derivatives.</a:t>
            </a:r>
          </a:p>
          <a:p>
            <a:pPr marL="342900" indent="-342900">
              <a:spcAft>
                <a:spcPts val="2400"/>
              </a:spcAft>
              <a:buFont typeface="Arial" charset="0"/>
              <a:buChar char="•"/>
            </a:pPr>
            <a:r>
              <a:rPr lang="en-US" dirty="0">
                <a:latin typeface="Karla" charset="0"/>
                <a:ea typeface="Karla" charset="0"/>
                <a:cs typeface="Karla" charset="0"/>
              </a:rPr>
              <a:t>We need to know what is the learning </a:t>
            </a:r>
            <a:r>
              <a:rPr lang="en-US" dirty="0" smtClean="0">
                <a:latin typeface="Karla" charset="0"/>
                <a:ea typeface="Karla" charset="0"/>
                <a:cs typeface="Karla" charset="0"/>
              </a:rPr>
              <a:t>rate or how to set it. </a:t>
            </a:r>
          </a:p>
          <a:p>
            <a:pPr marL="342900" indent="-342900">
              <a:spcAft>
                <a:spcPts val="2400"/>
              </a:spcAft>
              <a:buFont typeface="Arial" charset="0"/>
              <a:buChar char="•"/>
            </a:pPr>
            <a:r>
              <a:rPr lang="en-US" dirty="0">
                <a:latin typeface="Karla" charset="0"/>
                <a:ea typeface="Karla" charset="0"/>
                <a:cs typeface="Karla" charset="0"/>
              </a:rPr>
              <a:t>Local vs global </a:t>
            </a:r>
            <a:r>
              <a:rPr lang="en-US" dirty="0" smtClean="0">
                <a:latin typeface="Karla" charset="0"/>
                <a:ea typeface="Karla" charset="0"/>
                <a:cs typeface="Karla" charset="0"/>
              </a:rPr>
              <a:t>minima.</a:t>
            </a:r>
            <a:endParaRPr lang="en-US" dirty="0">
              <a:latin typeface="Karla" charset="0"/>
              <a:ea typeface="Karla" charset="0"/>
              <a:cs typeface="Karla" charset="0"/>
            </a:endParaRPr>
          </a:p>
          <a:p>
            <a:pPr marL="342900" indent="-342900">
              <a:spcAft>
                <a:spcPts val="2400"/>
              </a:spcAft>
              <a:buFont typeface="Arial" charset="0"/>
              <a:buChar char="•"/>
            </a:pPr>
            <a:r>
              <a:rPr lang="en-US" dirty="0" smtClean="0">
                <a:latin typeface="Karla" charset="0"/>
                <a:ea typeface="Karla" charset="0"/>
                <a:cs typeface="Karla" charset="0"/>
              </a:rPr>
              <a:t>The full likelihood function includes summing up all individual ‘</a:t>
            </a:r>
            <a:r>
              <a:rPr lang="en-US" i="1" dirty="0" smtClean="0">
                <a:latin typeface="Karla" charset="0"/>
                <a:ea typeface="Karla" charset="0"/>
                <a:cs typeface="Karla" charset="0"/>
              </a:rPr>
              <a:t>errors’. </a:t>
            </a:r>
            <a:r>
              <a:rPr lang="en-US" dirty="0" smtClean="0">
                <a:latin typeface="Karla" charset="0"/>
                <a:ea typeface="Karla" charset="0"/>
                <a:cs typeface="Karla" charset="0"/>
              </a:rPr>
              <a:t>Unless you are a statistician, sometimes this includes hundreds of thousands of examples. </a:t>
            </a:r>
            <a:endParaRPr lang="en-US" i="1" dirty="0" smtClean="0">
              <a:latin typeface="Karla" charset="0"/>
              <a:ea typeface="Karla" charset="0"/>
              <a:cs typeface="Karla" charset="0"/>
            </a:endParaRPr>
          </a:p>
        </p:txBody>
      </p:sp>
      <p:sp>
        <p:nvSpPr>
          <p:cNvPr id="4" name="Slide Number Placeholder 3"/>
          <p:cNvSpPr>
            <a:spLocks noGrp="1"/>
          </p:cNvSpPr>
          <p:nvPr>
            <p:ph type="sldNum" sz="quarter" idx="12"/>
          </p:nvPr>
        </p:nvSpPr>
        <p:spPr/>
        <p:txBody>
          <a:bodyPr/>
          <a:lstStyle/>
          <a:p>
            <a:fld id="{74FD6AAA-7C75-FB4B-8EA1-06B22787237D}" type="slidenum">
              <a:rPr lang="en-US" smtClean="0"/>
              <a:t>14</a:t>
            </a:fld>
            <a:endParaRPr lang="en-US"/>
          </a:p>
        </p:txBody>
      </p:sp>
    </p:spTree>
    <p:extLst>
      <p:ext uri="{BB962C8B-B14F-4D97-AF65-F5344CB8AC3E}">
        <p14:creationId xmlns:p14="http://schemas.microsoft.com/office/powerpoint/2010/main" val="622125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Considerations </a:t>
            </a:r>
            <a:endParaRPr lang="en-US" dirty="0"/>
          </a:p>
        </p:txBody>
      </p:sp>
      <p:sp>
        <p:nvSpPr>
          <p:cNvPr id="3" name="Content Placeholder 2"/>
          <p:cNvSpPr>
            <a:spLocks noGrp="1"/>
          </p:cNvSpPr>
          <p:nvPr>
            <p:ph idx="1"/>
          </p:nvPr>
        </p:nvSpPr>
        <p:spPr>
          <a:xfrm>
            <a:off x="731815" y="1581160"/>
            <a:ext cx="10327008" cy="2111143"/>
          </a:xfrm>
        </p:spPr>
        <p:txBody>
          <a:bodyPr/>
          <a:lstStyle/>
          <a:p>
            <a:pPr marL="342900" indent="-342900">
              <a:spcAft>
                <a:spcPts val="2400"/>
              </a:spcAft>
              <a:buFont typeface="Arial" charset="0"/>
              <a:buChar char="•"/>
            </a:pPr>
            <a:r>
              <a:rPr lang="en-US" b="1" dirty="0" smtClean="0">
                <a:latin typeface="Karla" charset="0"/>
                <a:ea typeface="Karla" charset="0"/>
                <a:cs typeface="Karla" charset="0"/>
              </a:rPr>
              <a:t>We still need to calculate the derivatives.</a:t>
            </a:r>
          </a:p>
          <a:p>
            <a:pPr marL="342900" indent="-342900">
              <a:spcAft>
                <a:spcPts val="2400"/>
              </a:spcAft>
              <a:buFont typeface="Arial" charset="0"/>
              <a:buChar char="•"/>
            </a:pPr>
            <a:r>
              <a:rPr lang="en-US" dirty="0">
                <a:latin typeface="Karla" charset="0"/>
                <a:ea typeface="Karla" charset="0"/>
                <a:cs typeface="Karla" charset="0"/>
              </a:rPr>
              <a:t>We need to know what is the learning </a:t>
            </a:r>
            <a:r>
              <a:rPr lang="en-US" dirty="0" smtClean="0">
                <a:latin typeface="Karla" charset="0"/>
                <a:ea typeface="Karla" charset="0"/>
                <a:cs typeface="Karla" charset="0"/>
              </a:rPr>
              <a:t>rate or how to set it. </a:t>
            </a:r>
          </a:p>
          <a:p>
            <a:pPr marL="342900" indent="-342900">
              <a:spcAft>
                <a:spcPts val="2400"/>
              </a:spcAft>
              <a:buFont typeface="Arial" charset="0"/>
              <a:buChar char="•"/>
            </a:pPr>
            <a:r>
              <a:rPr lang="en-US" dirty="0">
                <a:latin typeface="Karla" charset="0"/>
                <a:ea typeface="Karla" charset="0"/>
                <a:cs typeface="Karla" charset="0"/>
              </a:rPr>
              <a:t>Local vs global </a:t>
            </a:r>
            <a:r>
              <a:rPr lang="en-US" dirty="0" smtClean="0">
                <a:latin typeface="Karla" charset="0"/>
                <a:ea typeface="Karla" charset="0"/>
                <a:cs typeface="Karla" charset="0"/>
              </a:rPr>
              <a:t>minima.</a:t>
            </a:r>
            <a:endParaRPr lang="en-US" dirty="0">
              <a:latin typeface="Karla" charset="0"/>
              <a:ea typeface="Karla" charset="0"/>
              <a:cs typeface="Karla" charset="0"/>
            </a:endParaRPr>
          </a:p>
          <a:p>
            <a:pPr marL="342900" indent="-342900">
              <a:spcAft>
                <a:spcPts val="2400"/>
              </a:spcAft>
              <a:buFont typeface="Arial" charset="0"/>
              <a:buChar char="•"/>
            </a:pPr>
            <a:r>
              <a:rPr lang="en-US" dirty="0" smtClean="0">
                <a:latin typeface="Karla" charset="0"/>
                <a:ea typeface="Karla" charset="0"/>
                <a:cs typeface="Karla" charset="0"/>
              </a:rPr>
              <a:t>The full likelihood function includes summing up all individual ‘</a:t>
            </a:r>
            <a:r>
              <a:rPr lang="en-US" i="1" dirty="0" smtClean="0">
                <a:latin typeface="Karla" charset="0"/>
                <a:ea typeface="Karla" charset="0"/>
                <a:cs typeface="Karla" charset="0"/>
              </a:rPr>
              <a:t>errors’. </a:t>
            </a:r>
            <a:r>
              <a:rPr lang="en-US" dirty="0" smtClean="0">
                <a:latin typeface="Karla" charset="0"/>
                <a:ea typeface="Karla" charset="0"/>
                <a:cs typeface="Karla" charset="0"/>
              </a:rPr>
              <a:t>Unless you are a statistician, sometimes this includes hundreds of thousands of examples. </a:t>
            </a:r>
            <a:endParaRPr lang="en-US" i="1" dirty="0" smtClean="0">
              <a:latin typeface="Karla" charset="0"/>
              <a:ea typeface="Karla" charset="0"/>
              <a:cs typeface="Karla" charset="0"/>
            </a:endParaRPr>
          </a:p>
        </p:txBody>
      </p:sp>
      <p:sp>
        <p:nvSpPr>
          <p:cNvPr id="4" name="Slide Number Placeholder 3"/>
          <p:cNvSpPr>
            <a:spLocks noGrp="1"/>
          </p:cNvSpPr>
          <p:nvPr>
            <p:ph type="sldNum" sz="quarter" idx="12"/>
          </p:nvPr>
        </p:nvSpPr>
        <p:spPr/>
        <p:txBody>
          <a:bodyPr/>
          <a:lstStyle/>
          <a:p>
            <a:fld id="{74FD6AAA-7C75-FB4B-8EA1-06B22787237D}" type="slidenum">
              <a:rPr lang="en-US" smtClean="0"/>
              <a:t>15</a:t>
            </a:fld>
            <a:endParaRPr lang="en-US"/>
          </a:p>
        </p:txBody>
      </p:sp>
    </p:spTree>
    <p:extLst>
      <p:ext uri="{BB962C8B-B14F-4D97-AF65-F5344CB8AC3E}">
        <p14:creationId xmlns:p14="http://schemas.microsoft.com/office/powerpoint/2010/main" val="15209625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t>
            </a:r>
            <a:r>
              <a:rPr lang="en-US" dirty="0" smtClean="0"/>
              <a:t>alculate </a:t>
            </a:r>
            <a:r>
              <a:rPr lang="en-US" dirty="0"/>
              <a:t>the </a:t>
            </a:r>
            <a:r>
              <a:rPr lang="en-US" dirty="0" smtClean="0"/>
              <a:t>Derivatives</a:t>
            </a:r>
            <a:endParaRPr lang="en-US" dirty="0"/>
          </a:p>
        </p:txBody>
      </p:sp>
      <p:sp>
        <p:nvSpPr>
          <p:cNvPr id="9" name="Slide Number Placeholder 8"/>
          <p:cNvSpPr>
            <a:spLocks noGrp="1"/>
          </p:cNvSpPr>
          <p:nvPr>
            <p:ph type="sldNum" sz="quarter" idx="12"/>
          </p:nvPr>
        </p:nvSpPr>
        <p:spPr/>
        <p:txBody>
          <a:bodyPr/>
          <a:lstStyle/>
          <a:p>
            <a:fld id="{74FD6AAA-7C75-FB4B-8EA1-06B22787237D}" type="slidenum">
              <a:rPr lang="en-US" smtClean="0"/>
              <a:t>16</a:t>
            </a:fld>
            <a:endParaRPr lang="en-US"/>
          </a:p>
        </p:txBody>
      </p:sp>
      <p:sp>
        <p:nvSpPr>
          <p:cNvPr id="4" name="TextBox 3"/>
          <p:cNvSpPr txBox="1"/>
          <p:nvPr/>
        </p:nvSpPr>
        <p:spPr>
          <a:xfrm>
            <a:off x="990600" y="1219200"/>
            <a:ext cx="9177512" cy="3108543"/>
          </a:xfrm>
          <a:prstGeom prst="rect">
            <a:avLst/>
          </a:prstGeom>
          <a:noFill/>
        </p:spPr>
        <p:txBody>
          <a:bodyPr wrap="none" rtlCol="0">
            <a:spAutoFit/>
          </a:bodyPr>
          <a:lstStyle/>
          <a:p>
            <a:r>
              <a:rPr lang="en-US" sz="2800" b="1" dirty="0" smtClean="0">
                <a:solidFill>
                  <a:schemeClr val="accent1">
                    <a:lumMod val="50000"/>
                  </a:schemeClr>
                </a:solidFill>
                <a:latin typeface="Karla" charset="0"/>
                <a:ea typeface="Karla" charset="0"/>
                <a:cs typeface="Karla" charset="0"/>
              </a:rPr>
              <a:t>Example: </a:t>
            </a:r>
            <a:r>
              <a:rPr lang="en-US" sz="2800" dirty="0" smtClean="0">
                <a:solidFill>
                  <a:schemeClr val="tx1">
                    <a:lumMod val="75000"/>
                    <a:lumOff val="25000"/>
                  </a:schemeClr>
                </a:solidFill>
                <a:latin typeface="Karla" charset="0"/>
                <a:ea typeface="Karla" charset="0"/>
                <a:cs typeface="Karla" charset="0"/>
              </a:rPr>
              <a:t>Logistic </a:t>
            </a:r>
            <a:r>
              <a:rPr lang="en-US" sz="2800" dirty="0">
                <a:solidFill>
                  <a:schemeClr val="tx1">
                    <a:lumMod val="75000"/>
                    <a:lumOff val="25000"/>
                  </a:schemeClr>
                </a:solidFill>
                <a:latin typeface="Karla" charset="0"/>
                <a:ea typeface="Karla" charset="0"/>
                <a:cs typeface="Karla" charset="0"/>
              </a:rPr>
              <a:t>Regression </a:t>
            </a:r>
            <a:r>
              <a:rPr lang="en-US" sz="2800" dirty="0" smtClean="0">
                <a:solidFill>
                  <a:schemeClr val="tx1">
                    <a:lumMod val="75000"/>
                    <a:lumOff val="25000"/>
                  </a:schemeClr>
                </a:solidFill>
                <a:latin typeface="Karla" charset="0"/>
                <a:ea typeface="Karla" charset="0"/>
                <a:cs typeface="Karla" charset="0"/>
              </a:rPr>
              <a:t>Derivatives</a:t>
            </a:r>
          </a:p>
          <a:p>
            <a:endParaRPr lang="en-US" sz="2800" dirty="0">
              <a:solidFill>
                <a:schemeClr val="tx1">
                  <a:lumMod val="75000"/>
                  <a:lumOff val="25000"/>
                </a:schemeClr>
              </a:solidFill>
              <a:latin typeface="Karla" charset="0"/>
              <a:ea typeface="Karla" charset="0"/>
              <a:cs typeface="Karla" charset="0"/>
            </a:endParaRPr>
          </a:p>
          <a:p>
            <a:pPr lvl="1"/>
            <a:r>
              <a:rPr lang="en-US" sz="2800" dirty="0" smtClean="0">
                <a:solidFill>
                  <a:schemeClr val="tx1">
                    <a:lumMod val="75000"/>
                    <a:lumOff val="25000"/>
                  </a:schemeClr>
                </a:solidFill>
                <a:latin typeface="Karla" charset="0"/>
                <a:ea typeface="Karla" charset="0"/>
                <a:cs typeface="Karla" charset="0"/>
              </a:rPr>
              <a:t>Can </a:t>
            </a:r>
            <a:r>
              <a:rPr lang="en-US" sz="2800" dirty="0" smtClean="0">
                <a:solidFill>
                  <a:schemeClr val="tx1">
                    <a:lumMod val="75000"/>
                    <a:lumOff val="25000"/>
                  </a:schemeClr>
                </a:solidFill>
                <a:latin typeface="Karla" charset="0"/>
                <a:ea typeface="Karla" charset="0"/>
                <a:cs typeface="Karla" charset="0"/>
              </a:rPr>
              <a:t>we do it?</a:t>
            </a:r>
          </a:p>
          <a:p>
            <a:pPr lvl="1"/>
            <a:endParaRPr lang="en-US" sz="2800" dirty="0">
              <a:solidFill>
                <a:schemeClr val="tx1">
                  <a:lumMod val="75000"/>
                  <a:lumOff val="25000"/>
                </a:schemeClr>
              </a:solidFill>
              <a:latin typeface="Karla" charset="0"/>
              <a:ea typeface="Karla" charset="0"/>
              <a:cs typeface="Karla" charset="0"/>
            </a:endParaRPr>
          </a:p>
          <a:p>
            <a:pPr lvl="1"/>
            <a:r>
              <a:rPr lang="en-US" sz="2800" dirty="0" smtClean="0">
                <a:solidFill>
                  <a:schemeClr val="tx1">
                    <a:lumMod val="75000"/>
                    <a:lumOff val="25000"/>
                  </a:schemeClr>
                </a:solidFill>
                <a:latin typeface="Karla" charset="0"/>
                <a:ea typeface="Karla" charset="0"/>
                <a:cs typeface="Karla" charset="0"/>
              </a:rPr>
              <a:t>Wolfram Alpha can do it for us! </a:t>
            </a:r>
          </a:p>
          <a:p>
            <a:pPr lvl="1"/>
            <a:endParaRPr lang="en-US" sz="2800" dirty="0">
              <a:solidFill>
                <a:schemeClr val="tx1">
                  <a:lumMod val="75000"/>
                  <a:lumOff val="25000"/>
                </a:schemeClr>
              </a:solidFill>
              <a:latin typeface="Karla" charset="0"/>
              <a:ea typeface="Karla" charset="0"/>
              <a:cs typeface="Karla" charset="0"/>
            </a:endParaRPr>
          </a:p>
          <a:p>
            <a:pPr lvl="1"/>
            <a:r>
              <a:rPr lang="en-US" sz="2800" dirty="0" smtClean="0">
                <a:solidFill>
                  <a:schemeClr val="tx1">
                    <a:lumMod val="75000"/>
                    <a:lumOff val="25000"/>
                  </a:schemeClr>
                </a:solidFill>
                <a:latin typeface="Karla" charset="0"/>
                <a:ea typeface="Karla" charset="0"/>
                <a:cs typeface="Karla" charset="0"/>
              </a:rPr>
              <a:t>We need a formalism to deal with these derivatives. </a:t>
            </a:r>
            <a:endParaRPr lang="en-US" sz="2800" dirty="0">
              <a:solidFill>
                <a:schemeClr val="tx1">
                  <a:lumMod val="75000"/>
                  <a:lumOff val="25000"/>
                </a:schemeClr>
              </a:solidFill>
              <a:latin typeface="Karla" charset="0"/>
              <a:ea typeface="Karla" charset="0"/>
              <a:cs typeface="Karla" charset="0"/>
            </a:endParaRPr>
          </a:p>
        </p:txBody>
      </p:sp>
    </p:spTree>
    <p:extLst>
      <p:ext uri="{BB962C8B-B14F-4D97-AF65-F5344CB8AC3E}">
        <p14:creationId xmlns:p14="http://schemas.microsoft.com/office/powerpoint/2010/main" val="553974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par>
                                <p:cTn id="11" presetID="1" presetClass="entr" presetSubtype="0" fill="hold" nodeType="withEffect">
                                  <p:stCondLst>
                                    <p:cond delay="1000"/>
                                  </p:stCondLst>
                                  <p:childTnLst>
                                    <p:set>
                                      <p:cBhvr>
                                        <p:cTn id="1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Chain Rule</a:t>
            </a:r>
            <a:endParaRPr lang="en-US" dirty="0"/>
          </a:p>
        </p:txBody>
      </p:sp>
      <mc:AlternateContent xmlns:mc="http://schemas.openxmlformats.org/markup-compatibility/2006">
        <mc:Choice xmlns:a14="http://schemas.microsoft.com/office/drawing/2010/main" Requires="a14">
          <p:sp>
            <p:nvSpPr>
              <p:cNvPr id="4" name="Content Placeholder 3"/>
              <p:cNvSpPr>
                <a:spLocks noGrp="1"/>
              </p:cNvSpPr>
              <p:nvPr>
                <p:ph idx="1"/>
              </p:nvPr>
            </p:nvSpPr>
            <p:spPr>
              <a:xfrm>
                <a:off x="845290" y="1416544"/>
                <a:ext cx="10327008" cy="573621"/>
              </a:xfrm>
            </p:spPr>
            <p:txBody>
              <a:bodyPr/>
              <a:lstStyle/>
              <a:p>
                <a:r>
                  <a:rPr lang="en-US" sz="2400" dirty="0" smtClean="0">
                    <a:latin typeface="Karla" charset="0"/>
                    <a:ea typeface="Karla" charset="0"/>
                    <a:cs typeface="Karla" charset="0"/>
                  </a:rPr>
                  <a:t>Chain rule </a:t>
                </a:r>
                <a:r>
                  <a:rPr lang="en-US" sz="2400" dirty="0">
                    <a:latin typeface="Karla" charset="0"/>
                    <a:ea typeface="Karla" charset="0"/>
                    <a:cs typeface="Karla" charset="0"/>
                  </a:rPr>
                  <a:t>for </a:t>
                </a:r>
                <a:r>
                  <a:rPr lang="en-US" sz="2400" dirty="0" smtClean="0">
                    <a:latin typeface="Karla" charset="0"/>
                    <a:ea typeface="Karla" charset="0"/>
                    <a:cs typeface="Karla" charset="0"/>
                  </a:rPr>
                  <a:t>computing gradients: </a:t>
                </a:r>
              </a:p>
              <a:p>
                <a:pPr marL="342900" indent="-342900">
                  <a:buFont typeface="Arial" charset="0"/>
                  <a:buChar char="•"/>
                </a:pPr>
                <a:endParaRPr lang="en-US" sz="2400" dirty="0">
                  <a:latin typeface="Karla" charset="0"/>
                  <a:ea typeface="Karla" charset="0"/>
                  <a:cs typeface="Karla" charset="0"/>
                </a:endParaRPr>
              </a:p>
              <a:p>
                <a:pPr marL="342900" indent="-342900">
                  <a:buFont typeface="Arial" charset="0"/>
                  <a:buChar char="•"/>
                </a:pPr>
                <a:endParaRPr lang="en-US" sz="2400" dirty="0" smtClean="0">
                  <a:latin typeface="Karla" charset="0"/>
                  <a:ea typeface="Karla" charset="0"/>
                  <a:cs typeface="Karla" charset="0"/>
                </a:endParaRPr>
              </a:p>
              <a:p>
                <a:pPr marL="342900" indent="-342900">
                  <a:buFont typeface="Arial" charset="0"/>
                  <a:buChar char="•"/>
                </a:pPr>
                <a14:m>
                  <m:oMath xmlns:m="http://schemas.openxmlformats.org/officeDocument/2006/math">
                    <m:r>
                      <a:rPr lang="en-US" sz="2400" i="1">
                        <a:solidFill>
                          <a:schemeClr val="tx1">
                            <a:lumMod val="75000"/>
                            <a:lumOff val="25000"/>
                          </a:schemeClr>
                        </a:solidFill>
                        <a:latin typeface="Cambria Math" charset="0"/>
                        <a:ea typeface="Karla" charset="0"/>
                        <a:cs typeface="Karla" charset="0"/>
                      </a:rPr>
                      <m:t>𝑦</m:t>
                    </m:r>
                    <m:r>
                      <a:rPr lang="en-US" sz="2400" i="1">
                        <a:solidFill>
                          <a:schemeClr val="tx1">
                            <a:lumMod val="75000"/>
                            <a:lumOff val="25000"/>
                          </a:schemeClr>
                        </a:solidFill>
                        <a:latin typeface="Cambria Math" charset="0"/>
                        <a:ea typeface="Karla" charset="0"/>
                        <a:cs typeface="Karla" charset="0"/>
                      </a:rPr>
                      <m:t>=</m:t>
                    </m:r>
                    <m:r>
                      <a:rPr lang="en-US" sz="2400" i="1">
                        <a:solidFill>
                          <a:schemeClr val="tx1">
                            <a:lumMod val="75000"/>
                            <a:lumOff val="25000"/>
                          </a:schemeClr>
                        </a:solidFill>
                        <a:latin typeface="Cambria Math" charset="0"/>
                        <a:ea typeface="Karla" charset="0"/>
                        <a:cs typeface="Karla" charset="0"/>
                      </a:rPr>
                      <m:t>𝑔</m:t>
                    </m:r>
                    <m:d>
                      <m:dPr>
                        <m:ctrlPr>
                          <a:rPr lang="en-US" sz="2400" i="1">
                            <a:solidFill>
                              <a:schemeClr val="tx1">
                                <a:lumMod val="75000"/>
                                <a:lumOff val="25000"/>
                              </a:schemeClr>
                            </a:solidFill>
                            <a:latin typeface="Cambria Math" charset="0"/>
                            <a:ea typeface="Karla" charset="0"/>
                            <a:cs typeface="Karla" charset="0"/>
                          </a:rPr>
                        </m:ctrlPr>
                      </m:dPr>
                      <m:e>
                        <m:r>
                          <a:rPr lang="en-US" sz="2400" i="1">
                            <a:solidFill>
                              <a:schemeClr val="tx1">
                                <a:lumMod val="75000"/>
                                <a:lumOff val="25000"/>
                              </a:schemeClr>
                            </a:solidFill>
                            <a:latin typeface="Cambria Math" charset="0"/>
                            <a:ea typeface="Karla" charset="0"/>
                            <a:cs typeface="Karla" charset="0"/>
                          </a:rPr>
                          <m:t>𝑥</m:t>
                        </m:r>
                      </m:e>
                    </m:d>
                    <m:r>
                      <a:rPr lang="en-US" sz="2400" i="1">
                        <a:solidFill>
                          <a:schemeClr val="tx1">
                            <a:lumMod val="75000"/>
                            <a:lumOff val="25000"/>
                          </a:schemeClr>
                        </a:solidFill>
                        <a:latin typeface="Cambria Math" charset="0"/>
                        <a:ea typeface="Karla" charset="0"/>
                        <a:cs typeface="Karla" charset="0"/>
                      </a:rPr>
                      <m:t>       </m:t>
                    </m:r>
                    <m:r>
                      <a:rPr lang="en-US" sz="2400" i="1">
                        <a:solidFill>
                          <a:schemeClr val="tx1">
                            <a:lumMod val="75000"/>
                            <a:lumOff val="25000"/>
                          </a:schemeClr>
                        </a:solidFill>
                        <a:latin typeface="Cambria Math" charset="0"/>
                        <a:ea typeface="Karla" charset="0"/>
                        <a:cs typeface="Karla" charset="0"/>
                      </a:rPr>
                      <m:t>𝑧</m:t>
                    </m:r>
                    <m:r>
                      <a:rPr lang="en-US" sz="2400" i="1">
                        <a:solidFill>
                          <a:schemeClr val="tx1">
                            <a:lumMod val="75000"/>
                            <a:lumOff val="25000"/>
                          </a:schemeClr>
                        </a:solidFill>
                        <a:latin typeface="Cambria Math" charset="0"/>
                        <a:ea typeface="Karla" charset="0"/>
                        <a:cs typeface="Karla" charset="0"/>
                      </a:rPr>
                      <m:t>=</m:t>
                    </m:r>
                    <m:r>
                      <a:rPr lang="en-US" sz="2400" i="1">
                        <a:solidFill>
                          <a:schemeClr val="tx1">
                            <a:lumMod val="75000"/>
                            <a:lumOff val="25000"/>
                          </a:schemeClr>
                        </a:solidFill>
                        <a:latin typeface="Cambria Math" charset="0"/>
                        <a:ea typeface="Karla" charset="0"/>
                        <a:cs typeface="Karla" charset="0"/>
                      </a:rPr>
                      <m:t>𝑓</m:t>
                    </m:r>
                    <m:d>
                      <m:dPr>
                        <m:ctrlPr>
                          <a:rPr lang="en-US" sz="2400" i="1">
                            <a:solidFill>
                              <a:schemeClr val="tx1">
                                <a:lumMod val="75000"/>
                                <a:lumOff val="25000"/>
                              </a:schemeClr>
                            </a:solidFill>
                            <a:latin typeface="Cambria Math" charset="0"/>
                            <a:ea typeface="Karla" charset="0"/>
                            <a:cs typeface="Karla" charset="0"/>
                          </a:rPr>
                        </m:ctrlPr>
                      </m:dPr>
                      <m:e>
                        <m:r>
                          <a:rPr lang="en-US" sz="2400" i="1">
                            <a:solidFill>
                              <a:schemeClr val="tx1">
                                <a:lumMod val="75000"/>
                                <a:lumOff val="25000"/>
                              </a:schemeClr>
                            </a:solidFill>
                            <a:latin typeface="Cambria Math" charset="0"/>
                            <a:ea typeface="Karla" charset="0"/>
                            <a:cs typeface="Karla" charset="0"/>
                          </a:rPr>
                          <m:t>𝑦</m:t>
                        </m:r>
                      </m:e>
                    </m:d>
                    <m:r>
                      <a:rPr lang="en-US" sz="2400" i="1">
                        <a:solidFill>
                          <a:schemeClr val="tx1">
                            <a:lumMod val="75000"/>
                            <a:lumOff val="25000"/>
                          </a:schemeClr>
                        </a:solidFill>
                        <a:latin typeface="Cambria Math" charset="0"/>
                        <a:ea typeface="Karla" charset="0"/>
                        <a:cs typeface="Karla" charset="0"/>
                      </a:rPr>
                      <m:t>=</m:t>
                    </m:r>
                    <m:r>
                      <a:rPr lang="en-US" sz="2400" i="1">
                        <a:solidFill>
                          <a:schemeClr val="tx1">
                            <a:lumMod val="75000"/>
                            <a:lumOff val="25000"/>
                          </a:schemeClr>
                        </a:solidFill>
                        <a:latin typeface="Cambria Math" charset="0"/>
                        <a:ea typeface="Karla" charset="0"/>
                        <a:cs typeface="Karla" charset="0"/>
                      </a:rPr>
                      <m:t>𝑓</m:t>
                    </m:r>
                    <m:d>
                      <m:dPr>
                        <m:ctrlPr>
                          <a:rPr lang="en-US" sz="2400" i="1">
                            <a:solidFill>
                              <a:schemeClr val="tx1">
                                <a:lumMod val="75000"/>
                                <a:lumOff val="25000"/>
                              </a:schemeClr>
                            </a:solidFill>
                            <a:latin typeface="Cambria Math" charset="0"/>
                            <a:ea typeface="Karla" charset="0"/>
                            <a:cs typeface="Karla" charset="0"/>
                          </a:rPr>
                        </m:ctrlPr>
                      </m:dPr>
                      <m:e>
                        <m:r>
                          <a:rPr lang="en-US" sz="2400" i="1">
                            <a:solidFill>
                              <a:schemeClr val="tx1">
                                <a:lumMod val="75000"/>
                                <a:lumOff val="25000"/>
                              </a:schemeClr>
                            </a:solidFill>
                            <a:latin typeface="Cambria Math" charset="0"/>
                            <a:ea typeface="Karla" charset="0"/>
                            <a:cs typeface="Karla" charset="0"/>
                          </a:rPr>
                          <m:t>𝑔</m:t>
                        </m:r>
                        <m:d>
                          <m:dPr>
                            <m:ctrlPr>
                              <a:rPr lang="en-US" sz="2400" i="1">
                                <a:solidFill>
                                  <a:schemeClr val="tx1">
                                    <a:lumMod val="75000"/>
                                    <a:lumOff val="25000"/>
                                  </a:schemeClr>
                                </a:solidFill>
                                <a:latin typeface="Cambria Math" charset="0"/>
                                <a:ea typeface="Karla" charset="0"/>
                                <a:cs typeface="Karla" charset="0"/>
                              </a:rPr>
                            </m:ctrlPr>
                          </m:dPr>
                          <m:e>
                            <m:r>
                              <a:rPr lang="en-US" sz="2400" i="1">
                                <a:solidFill>
                                  <a:schemeClr val="tx1">
                                    <a:lumMod val="75000"/>
                                    <a:lumOff val="25000"/>
                                  </a:schemeClr>
                                </a:solidFill>
                                <a:latin typeface="Cambria Math" charset="0"/>
                                <a:ea typeface="Karla" charset="0"/>
                                <a:cs typeface="Karla" charset="0"/>
                              </a:rPr>
                              <m:t>𝑥</m:t>
                            </m:r>
                          </m:e>
                        </m:d>
                      </m:e>
                    </m:d>
                  </m:oMath>
                </a14:m>
                <a:endParaRPr lang="en-US" sz="2400" b="0" dirty="0" smtClean="0">
                  <a:latin typeface="Karla" charset="0"/>
                  <a:ea typeface="Karla" charset="0"/>
                  <a:cs typeface="Karla" charset="0"/>
                </a:endParaRPr>
              </a:p>
              <a:p>
                <a:pPr marL="342900" indent="-342900">
                  <a:buFont typeface="Arial" charset="0"/>
                  <a:buChar char="•"/>
                </a:pPr>
                <a:endParaRPr lang="en-US" sz="2400" b="0" dirty="0" smtClean="0">
                  <a:latin typeface="Karla" charset="0"/>
                  <a:ea typeface="Karla" charset="0"/>
                  <a:cs typeface="Karla" charset="0"/>
                </a:endParaRPr>
              </a:p>
              <a:p>
                <a:pPr marL="342900" indent="-342900">
                  <a:buFont typeface="Arial" charset="0"/>
                  <a:buChar char="•"/>
                </a:pPr>
                <a:endParaRPr lang="en-US" sz="2400" dirty="0">
                  <a:latin typeface="Karla" charset="0"/>
                  <a:ea typeface="Karla" charset="0"/>
                  <a:cs typeface="Karla" charset="0"/>
                </a:endParaRPr>
              </a:p>
              <a:p>
                <a:pPr marL="342900" indent="-342900">
                  <a:buFont typeface="Arial" charset="0"/>
                  <a:buChar char="•"/>
                </a:pPr>
                <a:endParaRPr lang="en-US" sz="2400" dirty="0" smtClean="0">
                  <a:latin typeface="Karla" charset="0"/>
                  <a:ea typeface="Karla" charset="0"/>
                  <a:cs typeface="Karla" charset="0"/>
                </a:endParaRPr>
              </a:p>
              <a:p>
                <a:pPr marL="342900" indent="-342900">
                  <a:buFont typeface="Arial" charset="0"/>
                  <a:buChar char="•"/>
                </a:pPr>
                <a:endParaRPr lang="en-US" sz="2400" dirty="0">
                  <a:latin typeface="Karla" charset="0"/>
                  <a:ea typeface="Karla" charset="0"/>
                  <a:cs typeface="Karla" charset="0"/>
                </a:endParaRPr>
              </a:p>
              <a:p>
                <a:pPr marL="342900" indent="-342900">
                  <a:buFont typeface="Arial" charset="0"/>
                  <a:buChar char="•"/>
                </a:pPr>
                <a:r>
                  <a:rPr lang="en-US" sz="2400" dirty="0" smtClean="0">
                    <a:latin typeface="Karla" charset="0"/>
                    <a:ea typeface="Karla" charset="0"/>
                    <a:cs typeface="Karla" charset="0"/>
                  </a:rPr>
                  <a:t>For longer chains</a:t>
                </a:r>
                <a:endParaRPr lang="en-US" sz="2400" dirty="0">
                  <a:latin typeface="Karla" charset="0"/>
                  <a:ea typeface="Karla" charset="0"/>
                  <a:cs typeface="Karla" charset="0"/>
                </a:endParaRPr>
              </a:p>
              <a:p>
                <a:endParaRPr lang="en-US" sz="2400" dirty="0">
                  <a:latin typeface="Karla" charset="0"/>
                  <a:ea typeface="Karla" charset="0"/>
                  <a:cs typeface="Karla" charset="0"/>
                </a:endParaRPr>
              </a:p>
            </p:txBody>
          </p:sp>
        </mc:Choice>
        <mc:Fallback>
          <p:sp>
            <p:nvSpPr>
              <p:cNvPr id="4" name="Content Placeholder 3"/>
              <p:cNvSpPr>
                <a:spLocks noGrp="1" noRot="1" noChangeAspect="1" noMove="1" noResize="1" noEditPoints="1" noAdjustHandles="1" noChangeArrowheads="1" noChangeShapeType="1" noTextEdit="1"/>
              </p:cNvSpPr>
              <p:nvPr>
                <p:ph idx="1"/>
              </p:nvPr>
            </p:nvSpPr>
            <p:spPr>
              <a:xfrm>
                <a:off x="845290" y="1416544"/>
                <a:ext cx="10327008" cy="573621"/>
              </a:xfrm>
              <a:blipFill rotWithShape="0">
                <a:blip r:embed="rId3"/>
                <a:stretch>
                  <a:fillRect l="-945" t="-8511" b="-62659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74FD6AAA-7C75-FB4B-8EA1-06B22787237D}" type="slidenum">
              <a:rPr lang="en-US" smtClean="0"/>
              <a:t>17</a:t>
            </a:fld>
            <a:endParaRPr lang="en-US"/>
          </a:p>
        </p:txBody>
      </p:sp>
      <mc:AlternateContent xmlns:mc="http://schemas.openxmlformats.org/markup-compatibility/2006" xmlns:a14="http://schemas.microsoft.com/office/drawing/2010/main">
        <mc:Choice Requires="a14">
          <p:sp>
            <p:nvSpPr>
              <p:cNvPr id="9" name="TextBox 8"/>
              <p:cNvSpPr txBox="1"/>
              <p:nvPr/>
            </p:nvSpPr>
            <p:spPr>
              <a:xfrm>
                <a:off x="1296154" y="3459391"/>
                <a:ext cx="1559722" cy="76540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mr-IN" sz="2400" b="0" i="1" smtClean="0">
                              <a:solidFill>
                                <a:schemeClr val="tx1">
                                  <a:lumMod val="75000"/>
                                  <a:lumOff val="25000"/>
                                </a:schemeClr>
                              </a:solidFill>
                              <a:latin typeface="Cambria Math" charset="0"/>
                              <a:ea typeface="Cambria Math" charset="0"/>
                              <a:cs typeface="Cambria Math" charset="0"/>
                            </a:rPr>
                          </m:ctrlPr>
                        </m:fPr>
                        <m:num>
                          <m:r>
                            <a:rPr lang="en-US" sz="2400" b="0" i="1" smtClean="0">
                              <a:solidFill>
                                <a:schemeClr val="tx1">
                                  <a:lumMod val="75000"/>
                                  <a:lumOff val="25000"/>
                                </a:schemeClr>
                              </a:solidFill>
                              <a:latin typeface="Cambria Math" charset="0"/>
                              <a:ea typeface="Cambria Math" charset="0"/>
                              <a:cs typeface="Cambria Math" charset="0"/>
                            </a:rPr>
                            <m:t>𝜕</m:t>
                          </m:r>
                          <m:r>
                            <a:rPr lang="en-US" sz="2400" b="0" i="1" smtClean="0">
                              <a:solidFill>
                                <a:schemeClr val="tx1">
                                  <a:lumMod val="75000"/>
                                  <a:lumOff val="25000"/>
                                </a:schemeClr>
                              </a:solidFill>
                              <a:latin typeface="Cambria Math" charset="0"/>
                              <a:ea typeface="Cambria Math" charset="0"/>
                              <a:cs typeface="Cambria Math" charset="0"/>
                            </a:rPr>
                            <m:t>𝑧</m:t>
                          </m:r>
                        </m:num>
                        <m:den>
                          <m:r>
                            <a:rPr lang="en-US" sz="2400" b="0" i="1" smtClean="0">
                              <a:solidFill>
                                <a:schemeClr val="tx1">
                                  <a:lumMod val="75000"/>
                                  <a:lumOff val="25000"/>
                                </a:schemeClr>
                              </a:solidFill>
                              <a:latin typeface="Cambria Math" charset="0"/>
                              <a:ea typeface="Cambria Math" charset="0"/>
                              <a:cs typeface="Cambria Math" charset="0"/>
                            </a:rPr>
                            <m:t>𝜕</m:t>
                          </m:r>
                          <m:r>
                            <a:rPr lang="en-US" sz="2400" b="0" i="1" smtClean="0">
                              <a:solidFill>
                                <a:schemeClr val="tx1">
                                  <a:lumMod val="75000"/>
                                  <a:lumOff val="25000"/>
                                </a:schemeClr>
                              </a:solidFill>
                              <a:latin typeface="Cambria Math" charset="0"/>
                              <a:ea typeface="Cambria Math" charset="0"/>
                              <a:cs typeface="Cambria Math" charset="0"/>
                            </a:rPr>
                            <m:t>𝑥</m:t>
                          </m:r>
                        </m:den>
                      </m:f>
                      <m:r>
                        <a:rPr lang="en-US" sz="2400" b="0" i="1" smtClean="0">
                          <a:solidFill>
                            <a:schemeClr val="tx1">
                              <a:lumMod val="75000"/>
                              <a:lumOff val="25000"/>
                            </a:schemeClr>
                          </a:solidFill>
                          <a:latin typeface="Cambria Math" charset="0"/>
                          <a:ea typeface="Cambria Math" charset="0"/>
                          <a:cs typeface="Cambria Math" charset="0"/>
                        </a:rPr>
                        <m:t>=</m:t>
                      </m:r>
                      <m:f>
                        <m:fPr>
                          <m:ctrlPr>
                            <a:rPr lang="mr-IN" sz="2400" b="0" i="1" smtClean="0">
                              <a:solidFill>
                                <a:schemeClr val="tx1">
                                  <a:lumMod val="75000"/>
                                  <a:lumOff val="25000"/>
                                </a:schemeClr>
                              </a:solidFill>
                              <a:latin typeface="Cambria Math" charset="0"/>
                              <a:ea typeface="Cambria Math" charset="0"/>
                              <a:cs typeface="Cambria Math" charset="0"/>
                            </a:rPr>
                          </m:ctrlPr>
                        </m:fPr>
                        <m:num>
                          <m:r>
                            <a:rPr lang="en-US" sz="2400" b="0" i="1" smtClean="0">
                              <a:solidFill>
                                <a:schemeClr val="tx1">
                                  <a:lumMod val="75000"/>
                                  <a:lumOff val="25000"/>
                                </a:schemeClr>
                              </a:solidFill>
                              <a:latin typeface="Cambria Math" charset="0"/>
                              <a:ea typeface="Cambria Math" charset="0"/>
                              <a:cs typeface="Cambria Math" charset="0"/>
                            </a:rPr>
                            <m:t>𝜕</m:t>
                          </m:r>
                          <m:r>
                            <a:rPr lang="en-US" sz="2400" b="0" i="1" smtClean="0">
                              <a:solidFill>
                                <a:schemeClr val="tx1">
                                  <a:lumMod val="75000"/>
                                  <a:lumOff val="25000"/>
                                </a:schemeClr>
                              </a:solidFill>
                              <a:latin typeface="Cambria Math" charset="0"/>
                              <a:ea typeface="Cambria Math" charset="0"/>
                              <a:cs typeface="Cambria Math" charset="0"/>
                            </a:rPr>
                            <m:t>𝑧</m:t>
                          </m:r>
                        </m:num>
                        <m:den>
                          <m:r>
                            <a:rPr lang="en-US" sz="2400" b="0" i="1" smtClean="0">
                              <a:solidFill>
                                <a:schemeClr val="tx1">
                                  <a:lumMod val="75000"/>
                                  <a:lumOff val="25000"/>
                                </a:schemeClr>
                              </a:solidFill>
                              <a:latin typeface="Cambria Math" charset="0"/>
                              <a:ea typeface="Cambria Math" charset="0"/>
                              <a:cs typeface="Cambria Math" charset="0"/>
                            </a:rPr>
                            <m:t>𝜕</m:t>
                          </m:r>
                          <m:r>
                            <a:rPr lang="en-US" sz="2400" b="0" i="1" smtClean="0">
                              <a:solidFill>
                                <a:schemeClr val="tx1">
                                  <a:lumMod val="75000"/>
                                  <a:lumOff val="25000"/>
                                </a:schemeClr>
                              </a:solidFill>
                              <a:latin typeface="Cambria Math" charset="0"/>
                              <a:ea typeface="Cambria Math" charset="0"/>
                              <a:cs typeface="Cambria Math" charset="0"/>
                            </a:rPr>
                            <m:t>𝑦</m:t>
                          </m:r>
                        </m:den>
                      </m:f>
                      <m:f>
                        <m:fPr>
                          <m:ctrlPr>
                            <a:rPr lang="mr-IN" sz="2400" b="0" i="1" smtClean="0">
                              <a:solidFill>
                                <a:schemeClr val="tx1">
                                  <a:lumMod val="75000"/>
                                  <a:lumOff val="25000"/>
                                </a:schemeClr>
                              </a:solidFill>
                              <a:latin typeface="Cambria Math" charset="0"/>
                              <a:ea typeface="Cambria Math" charset="0"/>
                              <a:cs typeface="Cambria Math" charset="0"/>
                            </a:rPr>
                          </m:ctrlPr>
                        </m:fPr>
                        <m:num>
                          <m:r>
                            <a:rPr lang="en-US" sz="2400" b="0" i="1" smtClean="0">
                              <a:solidFill>
                                <a:schemeClr val="tx1">
                                  <a:lumMod val="75000"/>
                                  <a:lumOff val="25000"/>
                                </a:schemeClr>
                              </a:solidFill>
                              <a:latin typeface="Cambria Math" charset="0"/>
                              <a:ea typeface="Cambria Math" charset="0"/>
                              <a:cs typeface="Cambria Math" charset="0"/>
                            </a:rPr>
                            <m:t>𝜕</m:t>
                          </m:r>
                          <m:r>
                            <a:rPr lang="en-US" sz="2400" b="0" i="1" smtClean="0">
                              <a:solidFill>
                                <a:schemeClr val="tx1">
                                  <a:lumMod val="75000"/>
                                  <a:lumOff val="25000"/>
                                </a:schemeClr>
                              </a:solidFill>
                              <a:latin typeface="Cambria Math" charset="0"/>
                              <a:ea typeface="Cambria Math" charset="0"/>
                              <a:cs typeface="Cambria Math" charset="0"/>
                            </a:rPr>
                            <m:t>𝑦</m:t>
                          </m:r>
                        </m:num>
                        <m:den>
                          <m:r>
                            <a:rPr lang="en-US" sz="2400" b="0" i="1" smtClean="0">
                              <a:solidFill>
                                <a:schemeClr val="tx1">
                                  <a:lumMod val="75000"/>
                                  <a:lumOff val="25000"/>
                                </a:schemeClr>
                              </a:solidFill>
                              <a:latin typeface="Cambria Math" charset="0"/>
                              <a:ea typeface="Cambria Math" charset="0"/>
                              <a:cs typeface="Cambria Math" charset="0"/>
                            </a:rPr>
                            <m:t>𝜕</m:t>
                          </m:r>
                          <m:r>
                            <a:rPr lang="en-US" sz="2400" b="0" i="1" smtClean="0">
                              <a:solidFill>
                                <a:schemeClr val="tx1">
                                  <a:lumMod val="75000"/>
                                  <a:lumOff val="25000"/>
                                </a:schemeClr>
                              </a:solidFill>
                              <a:latin typeface="Cambria Math" charset="0"/>
                              <a:ea typeface="Cambria Math" charset="0"/>
                              <a:cs typeface="Cambria Math" charset="0"/>
                            </a:rPr>
                            <m:t>𝑥</m:t>
                          </m:r>
                        </m:den>
                      </m:f>
                    </m:oMath>
                  </m:oMathPara>
                </a14:m>
                <a:endParaRPr lang="en-US" sz="2400" dirty="0">
                  <a:solidFill>
                    <a:schemeClr val="tx1">
                      <a:lumMod val="75000"/>
                      <a:lumOff val="25000"/>
                    </a:schemeClr>
                  </a:solidFill>
                  <a:latin typeface="Cambria Math" charset="0"/>
                  <a:ea typeface="Cambria Math" charset="0"/>
                  <a:cs typeface="Cambria Math" charset="0"/>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1296154" y="3459391"/>
                <a:ext cx="1559722" cy="765402"/>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Rectangle 2"/>
              <p:cNvSpPr/>
              <p:nvPr/>
            </p:nvSpPr>
            <p:spPr>
              <a:xfrm>
                <a:off x="6412404" y="2762456"/>
                <a:ext cx="5056641" cy="292612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b="1" i="1" smtClean="0">
                          <a:solidFill>
                            <a:schemeClr val="tx1">
                              <a:lumMod val="75000"/>
                              <a:lumOff val="25000"/>
                            </a:schemeClr>
                          </a:solidFill>
                          <a:latin typeface="Cambria Math" charset="0"/>
                          <a:ea typeface="Karla" charset="0"/>
                          <a:cs typeface="Karla" charset="0"/>
                        </a:rPr>
                        <m:t>𝒚</m:t>
                      </m:r>
                      <m:r>
                        <a:rPr lang="en-US" sz="2400" i="1" smtClean="0">
                          <a:solidFill>
                            <a:schemeClr val="tx1">
                              <a:lumMod val="75000"/>
                              <a:lumOff val="25000"/>
                            </a:schemeClr>
                          </a:solidFill>
                          <a:latin typeface="Cambria Math" charset="0"/>
                          <a:ea typeface="Karla" charset="0"/>
                          <a:cs typeface="Karla" charset="0"/>
                        </a:rPr>
                        <m:t>=</m:t>
                      </m:r>
                      <m:r>
                        <a:rPr lang="en-US" sz="2400" i="1" smtClean="0">
                          <a:solidFill>
                            <a:schemeClr val="tx1">
                              <a:lumMod val="75000"/>
                              <a:lumOff val="25000"/>
                            </a:schemeClr>
                          </a:solidFill>
                          <a:latin typeface="Cambria Math" charset="0"/>
                          <a:ea typeface="Karla" charset="0"/>
                          <a:cs typeface="Karla" charset="0"/>
                        </a:rPr>
                        <m:t>𝑔</m:t>
                      </m:r>
                      <m:d>
                        <m:dPr>
                          <m:ctrlPr>
                            <a:rPr lang="en-US" sz="2400" i="1">
                              <a:solidFill>
                                <a:schemeClr val="tx1">
                                  <a:lumMod val="75000"/>
                                  <a:lumOff val="25000"/>
                                </a:schemeClr>
                              </a:solidFill>
                              <a:latin typeface="Cambria Math" charset="0"/>
                              <a:ea typeface="Karla" charset="0"/>
                              <a:cs typeface="Karla" charset="0"/>
                            </a:rPr>
                          </m:ctrlPr>
                        </m:dPr>
                        <m:e>
                          <m:r>
                            <a:rPr lang="en-US" sz="2400" b="1" i="1" smtClean="0">
                              <a:solidFill>
                                <a:schemeClr val="tx1">
                                  <a:lumMod val="75000"/>
                                  <a:lumOff val="25000"/>
                                </a:schemeClr>
                              </a:solidFill>
                              <a:latin typeface="Cambria Math" charset="0"/>
                              <a:ea typeface="Karla" charset="0"/>
                              <a:cs typeface="Karla" charset="0"/>
                            </a:rPr>
                            <m:t>𝒙</m:t>
                          </m:r>
                          <m:r>
                            <a:rPr lang="en-US" sz="2400" b="0" i="1" smtClean="0">
                              <a:solidFill>
                                <a:schemeClr val="tx1">
                                  <a:lumMod val="75000"/>
                                  <a:lumOff val="25000"/>
                                </a:schemeClr>
                              </a:solidFill>
                              <a:latin typeface="Cambria Math" charset="0"/>
                              <a:ea typeface="Karla" charset="0"/>
                              <a:cs typeface="Karla" charset="0"/>
                            </a:rPr>
                            <m:t> </m:t>
                          </m:r>
                        </m:e>
                      </m:d>
                      <m:r>
                        <a:rPr lang="en-US" sz="2400" i="1">
                          <a:solidFill>
                            <a:schemeClr val="tx1">
                              <a:lumMod val="75000"/>
                              <a:lumOff val="25000"/>
                            </a:schemeClr>
                          </a:solidFill>
                          <a:latin typeface="Cambria Math" charset="0"/>
                          <a:ea typeface="Karla" charset="0"/>
                          <a:cs typeface="Karla" charset="0"/>
                        </a:rPr>
                        <m:t>       </m:t>
                      </m:r>
                      <m:r>
                        <a:rPr lang="en-US" sz="2400" i="1">
                          <a:solidFill>
                            <a:schemeClr val="tx1">
                              <a:lumMod val="75000"/>
                              <a:lumOff val="25000"/>
                            </a:schemeClr>
                          </a:solidFill>
                          <a:latin typeface="Cambria Math" charset="0"/>
                          <a:ea typeface="Karla" charset="0"/>
                          <a:cs typeface="Karla" charset="0"/>
                        </a:rPr>
                        <m:t>𝑧</m:t>
                      </m:r>
                      <m:r>
                        <a:rPr lang="en-US" sz="2400" i="1">
                          <a:solidFill>
                            <a:schemeClr val="tx1">
                              <a:lumMod val="75000"/>
                              <a:lumOff val="25000"/>
                            </a:schemeClr>
                          </a:solidFill>
                          <a:latin typeface="Cambria Math" charset="0"/>
                          <a:ea typeface="Karla" charset="0"/>
                          <a:cs typeface="Karla" charset="0"/>
                        </a:rPr>
                        <m:t>=</m:t>
                      </m:r>
                      <m:r>
                        <a:rPr lang="en-US" sz="2400" i="1">
                          <a:solidFill>
                            <a:schemeClr val="tx1">
                              <a:lumMod val="75000"/>
                              <a:lumOff val="25000"/>
                            </a:schemeClr>
                          </a:solidFill>
                          <a:latin typeface="Cambria Math" charset="0"/>
                          <a:ea typeface="Karla" charset="0"/>
                          <a:cs typeface="Karla" charset="0"/>
                        </a:rPr>
                        <m:t>𝑓</m:t>
                      </m:r>
                      <m:d>
                        <m:dPr>
                          <m:ctrlPr>
                            <a:rPr lang="en-US" sz="2400" i="1">
                              <a:solidFill>
                                <a:schemeClr val="tx1">
                                  <a:lumMod val="75000"/>
                                  <a:lumOff val="25000"/>
                                </a:schemeClr>
                              </a:solidFill>
                              <a:latin typeface="Cambria Math" charset="0"/>
                              <a:ea typeface="Karla" charset="0"/>
                              <a:cs typeface="Karla" charset="0"/>
                            </a:rPr>
                          </m:ctrlPr>
                        </m:dPr>
                        <m:e>
                          <m:r>
                            <a:rPr lang="en-US" sz="2400" b="1" i="1" smtClean="0">
                              <a:solidFill>
                                <a:schemeClr val="tx1">
                                  <a:lumMod val="75000"/>
                                  <a:lumOff val="25000"/>
                                </a:schemeClr>
                              </a:solidFill>
                              <a:latin typeface="Cambria Math" charset="0"/>
                              <a:ea typeface="Karla" charset="0"/>
                              <a:cs typeface="Karla" charset="0"/>
                            </a:rPr>
                            <m:t>𝒚</m:t>
                          </m:r>
                        </m:e>
                      </m:d>
                      <m:r>
                        <a:rPr lang="en-US" sz="2400" i="1">
                          <a:solidFill>
                            <a:schemeClr val="tx1">
                              <a:lumMod val="75000"/>
                              <a:lumOff val="25000"/>
                            </a:schemeClr>
                          </a:solidFill>
                          <a:latin typeface="Cambria Math" charset="0"/>
                          <a:ea typeface="Karla" charset="0"/>
                          <a:cs typeface="Karla" charset="0"/>
                        </a:rPr>
                        <m:t>=</m:t>
                      </m:r>
                      <m:r>
                        <a:rPr lang="en-US" sz="2400" i="1">
                          <a:solidFill>
                            <a:schemeClr val="tx1">
                              <a:lumMod val="75000"/>
                              <a:lumOff val="25000"/>
                            </a:schemeClr>
                          </a:solidFill>
                          <a:latin typeface="Cambria Math" charset="0"/>
                          <a:ea typeface="Karla" charset="0"/>
                          <a:cs typeface="Karla" charset="0"/>
                        </a:rPr>
                        <m:t>𝑓</m:t>
                      </m:r>
                      <m:d>
                        <m:dPr>
                          <m:ctrlPr>
                            <a:rPr lang="en-US" sz="2400" i="1">
                              <a:solidFill>
                                <a:schemeClr val="tx1">
                                  <a:lumMod val="75000"/>
                                  <a:lumOff val="25000"/>
                                </a:schemeClr>
                              </a:solidFill>
                              <a:latin typeface="Cambria Math" charset="0"/>
                              <a:ea typeface="Karla" charset="0"/>
                              <a:cs typeface="Karla" charset="0"/>
                            </a:rPr>
                          </m:ctrlPr>
                        </m:dPr>
                        <m:e>
                          <m:r>
                            <a:rPr lang="en-US" sz="2400" i="1">
                              <a:solidFill>
                                <a:schemeClr val="tx1">
                                  <a:lumMod val="75000"/>
                                  <a:lumOff val="25000"/>
                                </a:schemeClr>
                              </a:solidFill>
                              <a:latin typeface="Cambria Math" charset="0"/>
                              <a:ea typeface="Karla" charset="0"/>
                              <a:cs typeface="Karla" charset="0"/>
                            </a:rPr>
                            <m:t>𝑔</m:t>
                          </m:r>
                          <m:d>
                            <m:dPr>
                              <m:ctrlPr>
                                <a:rPr lang="en-US" sz="2400" i="1">
                                  <a:solidFill>
                                    <a:schemeClr val="tx1">
                                      <a:lumMod val="75000"/>
                                      <a:lumOff val="25000"/>
                                    </a:schemeClr>
                                  </a:solidFill>
                                  <a:latin typeface="Cambria Math" charset="0"/>
                                  <a:ea typeface="Karla" charset="0"/>
                                  <a:cs typeface="Karla" charset="0"/>
                                </a:rPr>
                              </m:ctrlPr>
                            </m:dPr>
                            <m:e>
                              <m:r>
                                <a:rPr lang="en-US" sz="2400" b="1" i="1" smtClean="0">
                                  <a:solidFill>
                                    <a:schemeClr val="tx1">
                                      <a:lumMod val="75000"/>
                                      <a:lumOff val="25000"/>
                                    </a:schemeClr>
                                  </a:solidFill>
                                  <a:latin typeface="Cambria Math" charset="0"/>
                                  <a:ea typeface="Karla" charset="0"/>
                                  <a:cs typeface="Karla" charset="0"/>
                                </a:rPr>
                                <m:t>𝒙</m:t>
                              </m:r>
                              <m:r>
                                <a:rPr lang="en-US" sz="2400" b="0" i="1" smtClean="0">
                                  <a:solidFill>
                                    <a:schemeClr val="tx1">
                                      <a:lumMod val="75000"/>
                                      <a:lumOff val="25000"/>
                                    </a:schemeClr>
                                  </a:solidFill>
                                  <a:latin typeface="Cambria Math" charset="0"/>
                                  <a:ea typeface="Karla" charset="0"/>
                                  <a:cs typeface="Karla" charset="0"/>
                                </a:rPr>
                                <m:t> </m:t>
                              </m:r>
                            </m:e>
                          </m:d>
                        </m:e>
                      </m:d>
                    </m:oMath>
                  </m:oMathPara>
                </a14:m>
                <a:endParaRPr lang="en-US" sz="2400" dirty="0" smtClean="0"/>
              </a:p>
              <a:p>
                <a:endParaRPr lang="en-US" sz="2400" dirty="0"/>
              </a:p>
              <a:p>
                <a:pPr/>
                <a14:m>
                  <m:oMathPara xmlns:m="http://schemas.openxmlformats.org/officeDocument/2006/math">
                    <m:oMathParaPr>
                      <m:jc m:val="centerGroup"/>
                    </m:oMathParaPr>
                    <m:oMath xmlns:m="http://schemas.openxmlformats.org/officeDocument/2006/math">
                      <m:f>
                        <m:fPr>
                          <m:ctrlPr>
                            <a:rPr lang="mr-IN" sz="2400" i="1">
                              <a:solidFill>
                                <a:schemeClr val="tx1">
                                  <a:lumMod val="75000"/>
                                  <a:lumOff val="25000"/>
                                </a:schemeClr>
                              </a:solidFill>
                              <a:latin typeface="Cambria Math" charset="0"/>
                              <a:ea typeface="Cambria Math" charset="0"/>
                              <a:cs typeface="Cambria Math" charset="0"/>
                            </a:rPr>
                          </m:ctrlPr>
                        </m:fPr>
                        <m:num>
                          <m:r>
                            <a:rPr lang="en-US" sz="2400" b="0" i="1" smtClean="0">
                              <a:solidFill>
                                <a:schemeClr val="tx1">
                                  <a:lumMod val="75000"/>
                                  <a:lumOff val="25000"/>
                                </a:schemeClr>
                              </a:solidFill>
                              <a:latin typeface="Cambria Math" charset="0"/>
                              <a:ea typeface="Cambria Math" charset="0"/>
                              <a:cs typeface="Cambria Math" charset="0"/>
                            </a:rPr>
                            <m:t>𝜕</m:t>
                          </m:r>
                          <m:r>
                            <a:rPr lang="en-US" sz="2400" i="1">
                              <a:solidFill>
                                <a:schemeClr val="tx1">
                                  <a:lumMod val="75000"/>
                                  <a:lumOff val="25000"/>
                                </a:schemeClr>
                              </a:solidFill>
                              <a:latin typeface="Cambria Math" charset="0"/>
                              <a:ea typeface="Cambria Math" charset="0"/>
                              <a:cs typeface="Cambria Math" charset="0"/>
                            </a:rPr>
                            <m:t>𝑧</m:t>
                          </m:r>
                        </m:num>
                        <m:den>
                          <m:r>
                            <a:rPr lang="en-US" sz="2400" b="0" i="1" smtClean="0">
                              <a:solidFill>
                                <a:schemeClr val="tx1">
                                  <a:lumMod val="75000"/>
                                  <a:lumOff val="25000"/>
                                </a:schemeClr>
                              </a:solidFill>
                              <a:latin typeface="Cambria Math" charset="0"/>
                              <a:ea typeface="Cambria Math" charset="0"/>
                              <a:cs typeface="Cambria Math" charset="0"/>
                            </a:rPr>
                            <m:t>𝜕</m:t>
                          </m:r>
                          <m:sSub>
                            <m:sSubPr>
                              <m:ctrlPr>
                                <a:rPr lang="en-US" sz="2400" b="0" i="1" smtClean="0">
                                  <a:solidFill>
                                    <a:schemeClr val="tx1">
                                      <a:lumMod val="75000"/>
                                      <a:lumOff val="25000"/>
                                    </a:schemeClr>
                                  </a:solidFill>
                                  <a:latin typeface="Cambria Math" charset="0"/>
                                  <a:ea typeface="Cambria Math" charset="0"/>
                                  <a:cs typeface="Cambria Math" charset="0"/>
                                </a:rPr>
                              </m:ctrlPr>
                            </m:sSubPr>
                            <m:e>
                              <m:r>
                                <a:rPr lang="en-US" sz="2400" i="1">
                                  <a:solidFill>
                                    <a:schemeClr val="tx1">
                                      <a:lumMod val="75000"/>
                                      <a:lumOff val="25000"/>
                                    </a:schemeClr>
                                  </a:solidFill>
                                  <a:latin typeface="Cambria Math" charset="0"/>
                                  <a:ea typeface="Cambria Math" charset="0"/>
                                  <a:cs typeface="Cambria Math" charset="0"/>
                                </a:rPr>
                                <m:t>𝑥</m:t>
                              </m:r>
                            </m:e>
                            <m:sub>
                              <m:r>
                                <a:rPr lang="en-US" sz="2400" b="0" i="1" smtClean="0">
                                  <a:solidFill>
                                    <a:schemeClr val="tx1">
                                      <a:lumMod val="75000"/>
                                      <a:lumOff val="25000"/>
                                    </a:schemeClr>
                                  </a:solidFill>
                                  <a:latin typeface="Cambria Math" charset="0"/>
                                  <a:ea typeface="Cambria Math" charset="0"/>
                                  <a:cs typeface="Cambria Math" charset="0"/>
                                </a:rPr>
                                <m:t>𝑖</m:t>
                              </m:r>
                            </m:sub>
                          </m:sSub>
                        </m:den>
                      </m:f>
                      <m:r>
                        <a:rPr lang="en-US" sz="2400" i="1">
                          <a:solidFill>
                            <a:schemeClr val="tx1">
                              <a:lumMod val="75000"/>
                              <a:lumOff val="25000"/>
                            </a:schemeClr>
                          </a:solidFill>
                          <a:latin typeface="Cambria Math" charset="0"/>
                          <a:ea typeface="Cambria Math" charset="0"/>
                          <a:cs typeface="Cambria Math" charset="0"/>
                        </a:rPr>
                        <m:t>=</m:t>
                      </m:r>
                      <m:nary>
                        <m:naryPr>
                          <m:chr m:val="∑"/>
                          <m:supHide m:val="on"/>
                          <m:ctrlPr>
                            <a:rPr lang="en-US" sz="2400" i="1" smtClean="0">
                              <a:solidFill>
                                <a:schemeClr val="tx1">
                                  <a:lumMod val="75000"/>
                                  <a:lumOff val="25000"/>
                                </a:schemeClr>
                              </a:solidFill>
                              <a:latin typeface="Cambria Math" charset="0"/>
                              <a:ea typeface="Cambria Math" charset="0"/>
                              <a:cs typeface="Cambria Math" charset="0"/>
                            </a:rPr>
                          </m:ctrlPr>
                        </m:naryPr>
                        <m:sub>
                          <m:r>
                            <m:rPr>
                              <m:brk m:alnAt="7"/>
                            </m:rPr>
                            <a:rPr lang="en-US" sz="2400" b="0" i="1" smtClean="0">
                              <a:solidFill>
                                <a:schemeClr val="tx1">
                                  <a:lumMod val="75000"/>
                                  <a:lumOff val="25000"/>
                                </a:schemeClr>
                              </a:solidFill>
                              <a:latin typeface="Cambria Math" charset="0"/>
                              <a:ea typeface="Cambria Math" charset="0"/>
                              <a:cs typeface="Cambria Math" charset="0"/>
                            </a:rPr>
                            <m:t>𝑗</m:t>
                          </m:r>
                        </m:sub>
                        <m:sup/>
                        <m:e>
                          <m:f>
                            <m:fPr>
                              <m:ctrlPr>
                                <a:rPr lang="mr-IN" sz="2400" i="1">
                                  <a:solidFill>
                                    <a:schemeClr val="tx1">
                                      <a:lumMod val="75000"/>
                                      <a:lumOff val="25000"/>
                                    </a:schemeClr>
                                  </a:solidFill>
                                  <a:latin typeface="Cambria Math" charset="0"/>
                                  <a:ea typeface="Cambria Math" charset="0"/>
                                  <a:cs typeface="Cambria Math" charset="0"/>
                                </a:rPr>
                              </m:ctrlPr>
                            </m:fPr>
                            <m:num>
                              <m:r>
                                <a:rPr lang="en-US" sz="2400" b="0" i="1" smtClean="0">
                                  <a:solidFill>
                                    <a:schemeClr val="tx1">
                                      <a:lumMod val="75000"/>
                                      <a:lumOff val="25000"/>
                                    </a:schemeClr>
                                  </a:solidFill>
                                  <a:latin typeface="Cambria Math" charset="0"/>
                                  <a:ea typeface="Cambria Math" charset="0"/>
                                  <a:cs typeface="Cambria Math" charset="0"/>
                                </a:rPr>
                                <m:t>𝜕</m:t>
                              </m:r>
                              <m:r>
                                <a:rPr lang="en-US" sz="2400" i="1">
                                  <a:solidFill>
                                    <a:schemeClr val="tx1">
                                      <a:lumMod val="75000"/>
                                      <a:lumOff val="25000"/>
                                    </a:schemeClr>
                                  </a:solidFill>
                                  <a:latin typeface="Cambria Math" charset="0"/>
                                  <a:ea typeface="Cambria Math" charset="0"/>
                                  <a:cs typeface="Cambria Math" charset="0"/>
                                </a:rPr>
                                <m:t>𝑧</m:t>
                              </m:r>
                            </m:num>
                            <m:den>
                              <m:r>
                                <a:rPr lang="en-US" sz="2400" b="0" i="1" smtClean="0">
                                  <a:solidFill>
                                    <a:schemeClr val="tx1">
                                      <a:lumMod val="75000"/>
                                      <a:lumOff val="25000"/>
                                    </a:schemeClr>
                                  </a:solidFill>
                                  <a:latin typeface="Cambria Math" charset="0"/>
                                  <a:ea typeface="Cambria Math" charset="0"/>
                                  <a:cs typeface="Cambria Math" charset="0"/>
                                </a:rPr>
                                <m:t>𝜕</m:t>
                              </m:r>
                              <m:sSub>
                                <m:sSubPr>
                                  <m:ctrlPr>
                                    <a:rPr lang="en-US" sz="2400" b="0" i="1" smtClean="0">
                                      <a:solidFill>
                                        <a:schemeClr val="tx1">
                                          <a:lumMod val="75000"/>
                                          <a:lumOff val="25000"/>
                                        </a:schemeClr>
                                      </a:solidFill>
                                      <a:latin typeface="Cambria Math" charset="0"/>
                                      <a:ea typeface="Cambria Math" charset="0"/>
                                      <a:cs typeface="Cambria Math" charset="0"/>
                                    </a:rPr>
                                  </m:ctrlPr>
                                </m:sSubPr>
                                <m:e>
                                  <m:r>
                                    <a:rPr lang="en-US" sz="2400" b="0" i="1" smtClean="0">
                                      <a:solidFill>
                                        <a:schemeClr val="tx1">
                                          <a:lumMod val="75000"/>
                                          <a:lumOff val="25000"/>
                                        </a:schemeClr>
                                      </a:solidFill>
                                      <a:latin typeface="Cambria Math" charset="0"/>
                                      <a:ea typeface="Cambria Math" charset="0"/>
                                      <a:cs typeface="Cambria Math" charset="0"/>
                                    </a:rPr>
                                    <m:t>𝑦</m:t>
                                  </m:r>
                                </m:e>
                                <m:sub>
                                  <m:r>
                                    <a:rPr lang="en-US" sz="2400" b="0" i="1" smtClean="0">
                                      <a:solidFill>
                                        <a:schemeClr val="tx1">
                                          <a:lumMod val="75000"/>
                                          <a:lumOff val="25000"/>
                                        </a:schemeClr>
                                      </a:solidFill>
                                      <a:latin typeface="Cambria Math" charset="0"/>
                                      <a:ea typeface="Cambria Math" charset="0"/>
                                      <a:cs typeface="Cambria Math" charset="0"/>
                                    </a:rPr>
                                    <m:t>𝑗</m:t>
                                  </m:r>
                                </m:sub>
                              </m:sSub>
                            </m:den>
                          </m:f>
                          <m:f>
                            <m:fPr>
                              <m:ctrlPr>
                                <a:rPr lang="mr-IN" sz="2400" i="1">
                                  <a:solidFill>
                                    <a:schemeClr val="tx1">
                                      <a:lumMod val="75000"/>
                                      <a:lumOff val="25000"/>
                                    </a:schemeClr>
                                  </a:solidFill>
                                  <a:latin typeface="Cambria Math" charset="0"/>
                                  <a:ea typeface="Cambria Math" charset="0"/>
                                  <a:cs typeface="Cambria Math" charset="0"/>
                                </a:rPr>
                              </m:ctrlPr>
                            </m:fPr>
                            <m:num>
                              <m:r>
                                <a:rPr lang="en-US" sz="2400" b="0" i="1" smtClean="0">
                                  <a:solidFill>
                                    <a:schemeClr val="tx1">
                                      <a:lumMod val="75000"/>
                                      <a:lumOff val="25000"/>
                                    </a:schemeClr>
                                  </a:solidFill>
                                  <a:latin typeface="Cambria Math" charset="0"/>
                                  <a:ea typeface="Cambria Math" charset="0"/>
                                  <a:cs typeface="Cambria Math" charset="0"/>
                                </a:rPr>
                                <m:t>𝜕</m:t>
                              </m:r>
                              <m:sSub>
                                <m:sSubPr>
                                  <m:ctrlPr>
                                    <a:rPr lang="en-US" sz="2400" b="0" i="1" smtClean="0">
                                      <a:solidFill>
                                        <a:schemeClr val="tx1">
                                          <a:lumMod val="75000"/>
                                          <a:lumOff val="25000"/>
                                        </a:schemeClr>
                                      </a:solidFill>
                                      <a:latin typeface="Cambria Math" charset="0"/>
                                      <a:ea typeface="Cambria Math" charset="0"/>
                                      <a:cs typeface="Cambria Math" charset="0"/>
                                    </a:rPr>
                                  </m:ctrlPr>
                                </m:sSubPr>
                                <m:e>
                                  <m:r>
                                    <a:rPr lang="en-US" sz="2400" b="0" i="1" smtClean="0">
                                      <a:solidFill>
                                        <a:schemeClr val="tx1">
                                          <a:lumMod val="75000"/>
                                          <a:lumOff val="25000"/>
                                        </a:schemeClr>
                                      </a:solidFill>
                                      <a:latin typeface="Cambria Math" charset="0"/>
                                      <a:ea typeface="Cambria Math" charset="0"/>
                                      <a:cs typeface="Cambria Math" charset="0"/>
                                    </a:rPr>
                                    <m:t>𝑦</m:t>
                                  </m:r>
                                </m:e>
                                <m:sub>
                                  <m:r>
                                    <a:rPr lang="en-US" sz="2400" b="0" i="1" smtClean="0">
                                      <a:solidFill>
                                        <a:schemeClr val="tx1">
                                          <a:lumMod val="75000"/>
                                          <a:lumOff val="25000"/>
                                        </a:schemeClr>
                                      </a:solidFill>
                                      <a:latin typeface="Cambria Math" charset="0"/>
                                      <a:ea typeface="Cambria Math" charset="0"/>
                                      <a:cs typeface="Cambria Math" charset="0"/>
                                    </a:rPr>
                                    <m:t>𝑗</m:t>
                                  </m:r>
                                </m:sub>
                              </m:sSub>
                            </m:num>
                            <m:den>
                              <m:r>
                                <a:rPr lang="en-US" sz="2400" b="0" i="1" smtClean="0">
                                  <a:solidFill>
                                    <a:schemeClr val="tx1">
                                      <a:lumMod val="75000"/>
                                      <a:lumOff val="25000"/>
                                    </a:schemeClr>
                                  </a:solidFill>
                                  <a:latin typeface="Cambria Math" charset="0"/>
                                  <a:ea typeface="Cambria Math" charset="0"/>
                                  <a:cs typeface="Cambria Math" charset="0"/>
                                </a:rPr>
                                <m:t>𝜕</m:t>
                              </m:r>
                              <m:sSub>
                                <m:sSubPr>
                                  <m:ctrlPr>
                                    <a:rPr lang="en-US" sz="2400" i="1">
                                      <a:solidFill>
                                        <a:schemeClr val="tx1">
                                          <a:lumMod val="75000"/>
                                          <a:lumOff val="25000"/>
                                        </a:schemeClr>
                                      </a:solidFill>
                                      <a:latin typeface="Cambria Math" charset="0"/>
                                      <a:ea typeface="Cambria Math" charset="0"/>
                                      <a:cs typeface="Cambria Math" charset="0"/>
                                    </a:rPr>
                                  </m:ctrlPr>
                                </m:sSubPr>
                                <m:e>
                                  <m:r>
                                    <a:rPr lang="en-US" sz="2400" i="1">
                                      <a:solidFill>
                                        <a:schemeClr val="tx1">
                                          <a:lumMod val="75000"/>
                                          <a:lumOff val="25000"/>
                                        </a:schemeClr>
                                      </a:solidFill>
                                      <a:latin typeface="Cambria Math" charset="0"/>
                                      <a:ea typeface="Cambria Math" charset="0"/>
                                      <a:cs typeface="Cambria Math" charset="0"/>
                                    </a:rPr>
                                    <m:t>𝑥</m:t>
                                  </m:r>
                                </m:e>
                                <m:sub>
                                  <m:r>
                                    <a:rPr lang="en-US" sz="2400" i="1">
                                      <a:solidFill>
                                        <a:schemeClr val="tx1">
                                          <a:lumMod val="75000"/>
                                          <a:lumOff val="25000"/>
                                        </a:schemeClr>
                                      </a:solidFill>
                                      <a:latin typeface="Cambria Math" charset="0"/>
                                      <a:ea typeface="Cambria Math" charset="0"/>
                                      <a:cs typeface="Cambria Math" charset="0"/>
                                    </a:rPr>
                                    <m:t>𝑖</m:t>
                                  </m:r>
                                </m:sub>
                              </m:sSub>
                            </m:den>
                          </m:f>
                        </m:e>
                      </m:nary>
                    </m:oMath>
                  </m:oMathPara>
                </a14:m>
                <a:endParaRPr lang="en-US" sz="2400" dirty="0">
                  <a:solidFill>
                    <a:schemeClr val="tx1">
                      <a:lumMod val="75000"/>
                      <a:lumOff val="25000"/>
                    </a:schemeClr>
                  </a:solidFill>
                  <a:latin typeface="Cambria Math" charset="0"/>
                  <a:ea typeface="Cambria Math" charset="0"/>
                  <a:cs typeface="Cambria Math" charset="0"/>
                </a:endParaRPr>
              </a:p>
              <a:p>
                <a:endParaRPr lang="en-US" sz="2400" dirty="0" smtClean="0"/>
              </a:p>
              <a:p>
                <a:endParaRPr lang="en-US" sz="2400" dirty="0"/>
              </a:p>
              <a:p>
                <a:endParaRPr lang="en-US" sz="2400" dirty="0"/>
              </a:p>
            </p:txBody>
          </p:sp>
        </mc:Choice>
        <mc:Fallback xmlns="">
          <p:sp>
            <p:nvSpPr>
              <p:cNvPr id="3" name="Rectangle 2"/>
              <p:cNvSpPr>
                <a:spLocks noRot="1" noChangeAspect="1" noMove="1" noResize="1" noEditPoints="1" noAdjustHandles="1" noChangeArrowheads="1" noChangeShapeType="1" noTextEdit="1"/>
              </p:cNvSpPr>
              <p:nvPr/>
            </p:nvSpPr>
            <p:spPr>
              <a:xfrm>
                <a:off x="6412404" y="2762456"/>
                <a:ext cx="5056641" cy="2926122"/>
              </a:xfrm>
              <a:prstGeom prst="rect">
                <a:avLst/>
              </a:prstGeom>
              <a:blipFill rotWithShape="0">
                <a:blip r:embed="rId5"/>
                <a:stretch>
                  <a:fillRect/>
                </a:stretch>
              </a:blipFill>
            </p:spPr>
            <p:txBody>
              <a:bodyPr/>
              <a:lstStyle/>
              <a:p>
                <a:r>
                  <a:rPr lang="en-US">
                    <a:noFill/>
                  </a:rPr>
                  <a:t> </a:t>
                </a:r>
              </a:p>
            </p:txBody>
          </p:sp>
        </mc:Fallback>
      </mc:AlternateContent>
      <p:graphicFrame>
        <p:nvGraphicFramePr>
          <p:cNvPr id="10" name="Object 9"/>
          <p:cNvGraphicFramePr>
            <a:graphicFrameLocks noChangeAspect="1"/>
          </p:cNvGraphicFramePr>
          <p:nvPr>
            <p:extLst/>
          </p:nvPr>
        </p:nvGraphicFramePr>
        <p:xfrm>
          <a:off x="4421186" y="4831079"/>
          <a:ext cx="3349625" cy="1031875"/>
        </p:xfrm>
        <a:graphic>
          <a:graphicData uri="http://schemas.openxmlformats.org/presentationml/2006/ole">
            <mc:AlternateContent xmlns:mc="http://schemas.openxmlformats.org/markup-compatibility/2006">
              <mc:Choice xmlns:v="urn:schemas-microsoft-com:vml" Requires="v">
                <p:oleObj spid="_x0000_s3099" name="Equation" r:id="rId6" imgW="1524000" imgH="469900" progId="Equation.3">
                  <p:embed/>
                </p:oleObj>
              </mc:Choice>
              <mc:Fallback>
                <p:oleObj name="Equation" r:id="rId6" imgW="1524000" imgH="469900" progId="Equation.3">
                  <p:embed/>
                  <p:pic>
                    <p:nvPicPr>
                      <p:cNvPr id="0" name=""/>
                      <p:cNvPicPr/>
                      <p:nvPr/>
                    </p:nvPicPr>
                    <p:blipFill>
                      <a:blip r:embed="rId7"/>
                      <a:stretch>
                        <a:fillRect/>
                      </a:stretch>
                    </p:blipFill>
                    <p:spPr>
                      <a:xfrm>
                        <a:off x="4421186" y="4831079"/>
                        <a:ext cx="3349625" cy="1031875"/>
                      </a:xfrm>
                      <a:prstGeom prst="rect">
                        <a:avLst/>
                      </a:prstGeom>
                    </p:spPr>
                  </p:pic>
                </p:oleObj>
              </mc:Fallback>
            </mc:AlternateContent>
          </a:graphicData>
        </a:graphic>
      </p:graphicFrame>
    </p:spTree>
    <p:extLst>
      <p:ext uri="{BB962C8B-B14F-4D97-AF65-F5344CB8AC3E}">
        <p14:creationId xmlns:p14="http://schemas.microsoft.com/office/powerpoint/2010/main" val="1300971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Logistic Regression derivatives</a:t>
            </a:r>
            <a:endParaRPr lang="en-US" dirty="0"/>
          </a:p>
        </p:txBody>
      </p:sp>
      <p:sp>
        <p:nvSpPr>
          <p:cNvPr id="9" name="Slide Number Placeholder 8"/>
          <p:cNvSpPr>
            <a:spLocks noGrp="1"/>
          </p:cNvSpPr>
          <p:nvPr>
            <p:ph type="sldNum" sz="quarter" idx="12"/>
          </p:nvPr>
        </p:nvSpPr>
        <p:spPr/>
        <p:txBody>
          <a:bodyPr/>
          <a:lstStyle/>
          <a:p>
            <a:fld id="{74FD6AAA-7C75-FB4B-8EA1-06B22787237D}" type="slidenum">
              <a:rPr lang="en-US" smtClean="0"/>
              <a:t>18</a:t>
            </a:fld>
            <a:endParaRPr lang="en-US"/>
          </a:p>
        </p:txBody>
      </p:sp>
      <mc:AlternateContent xmlns:mc="http://schemas.openxmlformats.org/markup-compatibility/2006" xmlns:a14="http://schemas.microsoft.com/office/drawing/2010/main">
        <mc:Choice Requires="a14">
          <p:sp>
            <p:nvSpPr>
              <p:cNvPr id="8" name="Rectangle 7"/>
              <p:cNvSpPr/>
              <p:nvPr/>
            </p:nvSpPr>
            <p:spPr>
              <a:xfrm>
                <a:off x="959725" y="1652154"/>
                <a:ext cx="8786649" cy="98854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400" i="1" smtClean="0">
                          <a:latin typeface="Cambria Math" charset="0"/>
                        </a:rPr>
                        <m:t>ℒ</m:t>
                      </m:r>
                      <m:r>
                        <a:rPr lang="en-US" sz="2400" i="1" smtClean="0">
                          <a:latin typeface="Cambria Math" charset="0"/>
                        </a:rPr>
                        <m:t>=</m:t>
                      </m:r>
                      <m:func>
                        <m:funcPr>
                          <m:ctrlPr>
                            <a:rPr lang="en-US" sz="2400" i="1">
                              <a:latin typeface="Cambria Math" charset="0"/>
                            </a:rPr>
                          </m:ctrlPr>
                        </m:funcPr>
                        <m:fName>
                          <m:nary>
                            <m:naryPr>
                              <m:chr m:val="∑"/>
                              <m:supHide m:val="on"/>
                              <m:ctrlPr>
                                <a:rPr lang="en-US" sz="2400" i="1">
                                  <a:latin typeface="Cambria Math" charset="0"/>
                                </a:rPr>
                              </m:ctrlPr>
                            </m:naryPr>
                            <m:sub>
                              <m:r>
                                <a:rPr lang="en-US" sz="2400" b="0" i="1">
                                  <a:latin typeface="Cambria Math" charset="0"/>
                                </a:rPr>
                                <m:t>𝑖</m:t>
                              </m:r>
                            </m:sub>
                            <m:sup/>
                            <m:e>
                              <m:sSub>
                                <m:sSubPr>
                                  <m:ctrlPr>
                                    <a:rPr lang="en-US" sz="2400" i="1">
                                      <a:latin typeface="Cambria Math" charset="0"/>
                                    </a:rPr>
                                  </m:ctrlPr>
                                </m:sSubPr>
                                <m:e>
                                  <m:r>
                                    <a:rPr lang="en-US" sz="2400" b="0" i="1">
                                      <a:latin typeface="Cambria Math" charset="0"/>
                                    </a:rPr>
                                    <m:t>ℒ</m:t>
                                  </m:r>
                                </m:e>
                                <m:sub>
                                  <m:r>
                                    <a:rPr lang="en-US" sz="2400" b="0" i="1">
                                      <a:latin typeface="Cambria Math" charset="0"/>
                                    </a:rPr>
                                    <m:t>𝑖</m:t>
                                  </m:r>
                                </m:sub>
                              </m:sSub>
                            </m:e>
                          </m:nary>
                          <m:r>
                            <a:rPr lang="en-US" sz="2400" b="0" i="1">
                              <a:latin typeface="Cambria Math" charset="0"/>
                            </a:rPr>
                            <m:t>=−</m:t>
                          </m:r>
                          <m:nary>
                            <m:naryPr>
                              <m:chr m:val="∑"/>
                              <m:supHide m:val="on"/>
                              <m:ctrlPr>
                                <a:rPr lang="en-US" sz="2400" i="1">
                                  <a:latin typeface="Cambria Math" charset="0"/>
                                </a:rPr>
                              </m:ctrlPr>
                            </m:naryPr>
                            <m:sub>
                              <m:r>
                                <a:rPr lang="en-US" sz="2400" b="0" i="1">
                                  <a:latin typeface="Cambria Math" charset="0"/>
                                </a:rPr>
                                <m:t>𝑖</m:t>
                              </m:r>
                            </m:sub>
                            <m:sup/>
                            <m:e>
                              <m:func>
                                <m:funcPr>
                                  <m:ctrlPr>
                                    <a:rPr lang="en-US" sz="2400" b="0" i="1" smtClean="0">
                                      <a:latin typeface="Cambria Math" charset="0"/>
                                    </a:rPr>
                                  </m:ctrlPr>
                                </m:funcPr>
                                <m:fName>
                                  <m:r>
                                    <m:rPr>
                                      <m:sty m:val="p"/>
                                    </m:rPr>
                                    <a:rPr lang="en-US" sz="2400" b="0" i="0" smtClean="0">
                                      <a:latin typeface="Cambria Math" charset="0"/>
                                    </a:rPr>
                                    <m:t>log</m:t>
                                  </m:r>
                                </m:fName>
                                <m:e>
                                  <m:sSub>
                                    <m:sSubPr>
                                      <m:ctrlPr>
                                        <a:rPr lang="en-US" sz="2400" b="0" i="1" smtClean="0">
                                          <a:latin typeface="Cambria Math" charset="0"/>
                                        </a:rPr>
                                      </m:ctrlPr>
                                    </m:sSubPr>
                                    <m:e>
                                      <m:r>
                                        <a:rPr lang="en-US" sz="2400" b="0" i="1" smtClean="0">
                                          <a:latin typeface="Cambria Math" charset="0"/>
                                        </a:rPr>
                                        <m:t>𝐿</m:t>
                                      </m:r>
                                    </m:e>
                                    <m:sub>
                                      <m:r>
                                        <a:rPr lang="en-US" sz="2400" b="0" i="1" smtClean="0">
                                          <a:latin typeface="Cambria Math" charset="0"/>
                                        </a:rPr>
                                        <m:t>𝑖</m:t>
                                      </m:r>
                                    </m:sub>
                                  </m:sSub>
                                </m:e>
                              </m:func>
                            </m:e>
                          </m:nary>
                          <m:r>
                            <a:rPr lang="en-US" sz="2400" b="0">
                              <a:latin typeface="Cambria Math" charset="0"/>
                            </a:rPr>
                            <m:t> </m:t>
                          </m:r>
                        </m:fName>
                        <m:e>
                          <m:r>
                            <a:rPr lang="en-US" sz="2400" b="0" i="1">
                              <a:latin typeface="Cambria Math" charset="0"/>
                            </a:rPr>
                            <m:t>=−</m:t>
                          </m:r>
                          <m:nary>
                            <m:naryPr>
                              <m:chr m:val="∑"/>
                              <m:supHide m:val="on"/>
                              <m:ctrlPr>
                                <a:rPr lang="en-US" sz="2400" i="1">
                                  <a:latin typeface="Cambria Math" charset="0"/>
                                </a:rPr>
                              </m:ctrlPr>
                            </m:naryPr>
                            <m:sub>
                              <m:r>
                                <a:rPr lang="en-US" sz="2400" b="0" i="1">
                                  <a:latin typeface="Cambria Math" charset="0"/>
                                </a:rPr>
                                <m:t>𝑖</m:t>
                              </m:r>
                            </m:sub>
                            <m:sup/>
                            <m:e>
                              <m:r>
                                <a:rPr lang="en-US" sz="2400" b="0" i="1" smtClean="0">
                                  <a:latin typeface="Cambria Math" charset="0"/>
                                </a:rPr>
                                <m:t>[</m:t>
                              </m:r>
                              <m:sSub>
                                <m:sSubPr>
                                  <m:ctrlPr>
                                    <a:rPr lang="en-US" sz="2400" i="1">
                                      <a:latin typeface="Cambria Math" charset="0"/>
                                    </a:rPr>
                                  </m:ctrlPr>
                                </m:sSubPr>
                                <m:e>
                                  <m:r>
                                    <a:rPr lang="en-US" sz="2400" b="0" i="1">
                                      <a:latin typeface="Cambria Math" charset="0"/>
                                    </a:rPr>
                                    <m:t>𝑦</m:t>
                                  </m:r>
                                </m:e>
                                <m:sub>
                                  <m:r>
                                    <a:rPr lang="en-US" sz="2400" b="0" i="1">
                                      <a:latin typeface="Cambria Math" charset="0"/>
                                    </a:rPr>
                                    <m:t>𝑖</m:t>
                                  </m:r>
                                </m:sub>
                              </m:sSub>
                              <m:func>
                                <m:funcPr>
                                  <m:ctrlPr>
                                    <a:rPr lang="en-US" sz="2400" i="1">
                                      <a:latin typeface="Cambria Math" charset="0"/>
                                    </a:rPr>
                                  </m:ctrlPr>
                                </m:funcPr>
                                <m:fName>
                                  <m:r>
                                    <m:rPr>
                                      <m:sty m:val="p"/>
                                    </m:rPr>
                                    <a:rPr lang="en-US" sz="2400" b="0" i="0">
                                      <a:latin typeface="Cambria Math" charset="0"/>
                                    </a:rPr>
                                    <m:t>log</m:t>
                                  </m:r>
                                </m:fName>
                                <m:e>
                                  <m:sSub>
                                    <m:sSubPr>
                                      <m:ctrlPr>
                                        <a:rPr lang="en-US" sz="2400" i="1">
                                          <a:latin typeface="Cambria Math" charset="0"/>
                                        </a:rPr>
                                      </m:ctrlPr>
                                    </m:sSubPr>
                                    <m:e>
                                      <m:r>
                                        <a:rPr lang="en-US" sz="2400" b="0" i="1">
                                          <a:latin typeface="Cambria Math" charset="0"/>
                                        </a:rPr>
                                        <m:t>𝑝</m:t>
                                      </m:r>
                                    </m:e>
                                    <m:sub>
                                      <m:r>
                                        <a:rPr lang="en-US" sz="2400" b="0" i="1">
                                          <a:latin typeface="Cambria Math" charset="0"/>
                                        </a:rPr>
                                        <m:t>𝑖</m:t>
                                      </m:r>
                                    </m:sub>
                                  </m:sSub>
                                  <m:r>
                                    <a:rPr lang="en-US" sz="2400" b="0" i="1">
                                      <a:latin typeface="Cambria Math" charset="0"/>
                                    </a:rPr>
                                    <m:t>+</m:t>
                                  </m:r>
                                  <m:d>
                                    <m:dPr>
                                      <m:ctrlPr>
                                        <a:rPr lang="en-US" sz="2400" i="1">
                                          <a:latin typeface="Cambria Math" charset="0"/>
                                        </a:rPr>
                                      </m:ctrlPr>
                                    </m:dPr>
                                    <m:e>
                                      <m:r>
                                        <a:rPr lang="en-US" sz="2400" b="0" i="1">
                                          <a:latin typeface="Cambria Math" charset="0"/>
                                        </a:rPr>
                                        <m:t>1−</m:t>
                                      </m:r>
                                      <m:sSub>
                                        <m:sSubPr>
                                          <m:ctrlPr>
                                            <a:rPr lang="en-US" sz="2400" i="1">
                                              <a:latin typeface="Cambria Math" charset="0"/>
                                            </a:rPr>
                                          </m:ctrlPr>
                                        </m:sSubPr>
                                        <m:e>
                                          <m:r>
                                            <a:rPr lang="en-US" sz="2400" b="0" i="1">
                                              <a:latin typeface="Cambria Math" charset="0"/>
                                            </a:rPr>
                                            <m:t>𝑦</m:t>
                                          </m:r>
                                        </m:e>
                                        <m:sub>
                                          <m:r>
                                            <a:rPr lang="en-US" sz="2400" b="0" i="1">
                                              <a:latin typeface="Cambria Math" charset="0"/>
                                            </a:rPr>
                                            <m:t>𝑖</m:t>
                                          </m:r>
                                        </m:sub>
                                      </m:sSub>
                                    </m:e>
                                  </m:d>
                                  <m:func>
                                    <m:funcPr>
                                      <m:ctrlPr>
                                        <a:rPr lang="en-US" sz="2400" i="1">
                                          <a:latin typeface="Cambria Math" charset="0"/>
                                        </a:rPr>
                                      </m:ctrlPr>
                                    </m:funcPr>
                                    <m:fName>
                                      <m:r>
                                        <m:rPr>
                                          <m:sty m:val="p"/>
                                        </m:rPr>
                                        <a:rPr lang="en-US" sz="2400" b="0" i="0">
                                          <a:latin typeface="Cambria Math" charset="0"/>
                                        </a:rPr>
                                        <m:t>log</m:t>
                                      </m:r>
                                    </m:fName>
                                    <m:e>
                                      <m:r>
                                        <a:rPr lang="en-US" sz="2400" b="0" i="1">
                                          <a:latin typeface="Cambria Math" charset="0"/>
                                        </a:rPr>
                                        <m:t>(1−</m:t>
                                      </m:r>
                                      <m:sSub>
                                        <m:sSubPr>
                                          <m:ctrlPr>
                                            <a:rPr lang="en-US" sz="2400" i="1">
                                              <a:latin typeface="Cambria Math" charset="0"/>
                                            </a:rPr>
                                          </m:ctrlPr>
                                        </m:sSubPr>
                                        <m:e>
                                          <m:r>
                                            <a:rPr lang="en-US" sz="2400" b="0" i="1">
                                              <a:latin typeface="Cambria Math" charset="0"/>
                                            </a:rPr>
                                            <m:t>𝑝</m:t>
                                          </m:r>
                                        </m:e>
                                        <m:sub>
                                          <m:r>
                                            <a:rPr lang="en-US" sz="2400" b="0" i="1">
                                              <a:latin typeface="Cambria Math" charset="0"/>
                                            </a:rPr>
                                            <m:t>𝑖</m:t>
                                          </m:r>
                                        </m:sub>
                                      </m:sSub>
                                      <m:r>
                                        <a:rPr lang="en-US" sz="2400" b="0" i="1">
                                          <a:latin typeface="Cambria Math" charset="0"/>
                                        </a:rPr>
                                        <m:t>)</m:t>
                                      </m:r>
                                      <m:r>
                                        <a:rPr lang="en-US" sz="2400" b="0" i="1" smtClean="0">
                                          <a:latin typeface="Cambria Math" charset="0"/>
                                        </a:rPr>
                                        <m:t>]</m:t>
                                      </m:r>
                                    </m:e>
                                  </m:func>
                                </m:e>
                              </m:func>
                            </m:e>
                          </m:nary>
                        </m:e>
                      </m:func>
                    </m:oMath>
                  </m:oMathPara>
                </a14:m>
                <a:endParaRPr lang="en-US" dirty="0" smtClean="0"/>
              </a:p>
            </p:txBody>
          </p:sp>
        </mc:Choice>
        <mc:Fallback xmlns="">
          <p:sp>
            <p:nvSpPr>
              <p:cNvPr id="8" name="Rectangle 7"/>
              <p:cNvSpPr>
                <a:spLocks noRot="1" noChangeAspect="1" noMove="1" noResize="1" noEditPoints="1" noAdjustHandles="1" noChangeArrowheads="1" noChangeShapeType="1" noTextEdit="1"/>
              </p:cNvSpPr>
              <p:nvPr/>
            </p:nvSpPr>
            <p:spPr>
              <a:xfrm>
                <a:off x="959725" y="1652154"/>
                <a:ext cx="8786649" cy="988540"/>
              </a:xfrm>
              <a:prstGeom prst="rect">
                <a:avLst/>
              </a:prstGeom>
              <a:blipFill rotWithShape="0">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4008768" y="5637992"/>
                <a:ext cx="4561490" cy="611193"/>
              </a:xfrm>
              <a:prstGeom prst="rect">
                <a:avLst/>
              </a:prstGeom>
              <a:noFill/>
            </p:spPr>
            <p:txBody>
              <a:bodyPr wrap="square" lIns="0" tIns="0" rIns="0" bIns="0" rtlCol="0">
                <a:spAutoFit/>
              </a:bodyPr>
              <a:lstStyle/>
              <a:p>
                <a14:m>
                  <m:oMath xmlns:m="http://schemas.openxmlformats.org/officeDocument/2006/math">
                    <m:f>
                      <m:fPr>
                        <m:ctrlPr>
                          <a:rPr lang="mr-IN" sz="2400" i="1" smtClean="0">
                            <a:solidFill>
                              <a:schemeClr val="tx1">
                                <a:lumMod val="75000"/>
                                <a:lumOff val="25000"/>
                              </a:schemeClr>
                            </a:solidFill>
                            <a:latin typeface="Cambria Math" charset="0"/>
                          </a:rPr>
                        </m:ctrlPr>
                      </m:fPr>
                      <m:num>
                        <m:r>
                          <a:rPr lang="en-US" sz="2400" b="0" i="1" smtClean="0">
                            <a:solidFill>
                              <a:schemeClr val="tx1">
                                <a:lumMod val="75000"/>
                                <a:lumOff val="25000"/>
                              </a:schemeClr>
                            </a:solidFill>
                            <a:latin typeface="Cambria Math" charset="0"/>
                          </a:rPr>
                          <m:t>𝜕</m:t>
                        </m:r>
                        <m:r>
                          <a:rPr lang="en-US" sz="2400" b="0" i="1" smtClean="0">
                            <a:solidFill>
                              <a:schemeClr val="tx1">
                                <a:lumMod val="75000"/>
                                <a:lumOff val="25000"/>
                              </a:schemeClr>
                            </a:solidFill>
                            <a:latin typeface="Cambria Math" charset="0"/>
                          </a:rPr>
                          <m:t>ℒ</m:t>
                        </m:r>
                      </m:num>
                      <m:den>
                        <m:r>
                          <a:rPr lang="en-US" sz="2400" b="0" i="1" smtClean="0">
                            <a:solidFill>
                              <a:schemeClr val="tx1">
                                <a:lumMod val="75000"/>
                                <a:lumOff val="25000"/>
                              </a:schemeClr>
                            </a:solidFill>
                            <a:latin typeface="Cambria Math" charset="0"/>
                          </a:rPr>
                          <m:t>𝜕</m:t>
                        </m:r>
                        <m:r>
                          <a:rPr lang="en-US" sz="2400" b="0" i="1" smtClean="0">
                            <a:solidFill>
                              <a:schemeClr val="tx1">
                                <a:lumMod val="75000"/>
                                <a:lumOff val="25000"/>
                              </a:schemeClr>
                            </a:solidFill>
                            <a:latin typeface="Cambria Math" charset="0"/>
                          </a:rPr>
                          <m:t>𝑊</m:t>
                        </m:r>
                      </m:den>
                    </m:f>
                    <m:r>
                      <a:rPr lang="en-US" sz="2400" b="0" i="1" smtClean="0">
                        <a:solidFill>
                          <a:schemeClr val="tx1">
                            <a:lumMod val="75000"/>
                            <a:lumOff val="25000"/>
                          </a:schemeClr>
                        </a:solidFill>
                        <a:latin typeface="Cambria Math" charset="0"/>
                      </a:rPr>
                      <m:t>=</m:t>
                    </m:r>
                    <m:nary>
                      <m:naryPr>
                        <m:chr m:val="∑"/>
                        <m:supHide m:val="on"/>
                        <m:ctrlPr>
                          <a:rPr lang="en-US" sz="2400" i="1" smtClean="0">
                            <a:solidFill>
                              <a:schemeClr val="tx1">
                                <a:lumMod val="75000"/>
                                <a:lumOff val="25000"/>
                              </a:schemeClr>
                            </a:solidFill>
                            <a:latin typeface="Cambria Math" charset="0"/>
                          </a:rPr>
                        </m:ctrlPr>
                      </m:naryPr>
                      <m:sub>
                        <m:r>
                          <a:rPr lang="en-US" sz="2400" b="0" i="1" smtClean="0">
                            <a:solidFill>
                              <a:schemeClr val="tx1">
                                <a:lumMod val="75000"/>
                                <a:lumOff val="25000"/>
                              </a:schemeClr>
                            </a:solidFill>
                            <a:latin typeface="Cambria Math" charset="0"/>
                          </a:rPr>
                          <m:t>𝑖</m:t>
                        </m:r>
                      </m:sub>
                      <m:sup/>
                      <m:e>
                        <m:f>
                          <m:fPr>
                            <m:ctrlPr>
                              <a:rPr lang="mr-IN" sz="2400" i="1" smtClean="0">
                                <a:solidFill>
                                  <a:schemeClr val="tx1">
                                    <a:lumMod val="75000"/>
                                    <a:lumOff val="25000"/>
                                  </a:schemeClr>
                                </a:solidFill>
                                <a:latin typeface="Cambria Math" charset="0"/>
                              </a:rPr>
                            </m:ctrlPr>
                          </m:fPr>
                          <m:num>
                            <m:r>
                              <a:rPr lang="en-US" sz="2400" b="0" i="1" smtClean="0">
                                <a:solidFill>
                                  <a:schemeClr val="tx1">
                                    <a:lumMod val="75000"/>
                                    <a:lumOff val="25000"/>
                                  </a:schemeClr>
                                </a:solidFill>
                                <a:latin typeface="Cambria Math" charset="0"/>
                              </a:rPr>
                              <m:t>𝜕</m:t>
                            </m:r>
                            <m:sSub>
                              <m:sSubPr>
                                <m:ctrlPr>
                                  <a:rPr lang="en-US" sz="2400" i="1" smtClean="0">
                                    <a:solidFill>
                                      <a:schemeClr val="tx1">
                                        <a:lumMod val="75000"/>
                                        <a:lumOff val="25000"/>
                                      </a:schemeClr>
                                    </a:solidFill>
                                    <a:latin typeface="Cambria Math" charset="0"/>
                                  </a:rPr>
                                </m:ctrlPr>
                              </m:sSubPr>
                              <m:e>
                                <m:r>
                                  <a:rPr lang="en-US" sz="2400" b="0" i="1" smtClean="0">
                                    <a:solidFill>
                                      <a:schemeClr val="tx1">
                                        <a:lumMod val="75000"/>
                                        <a:lumOff val="25000"/>
                                      </a:schemeClr>
                                    </a:solidFill>
                                    <a:latin typeface="Cambria Math" charset="0"/>
                                  </a:rPr>
                                  <m:t>ℒ</m:t>
                                </m:r>
                              </m:e>
                              <m:sub>
                                <m:r>
                                  <a:rPr lang="en-US" sz="2400" b="0" i="1" smtClean="0">
                                    <a:solidFill>
                                      <a:schemeClr val="tx1">
                                        <a:lumMod val="75000"/>
                                        <a:lumOff val="25000"/>
                                      </a:schemeClr>
                                    </a:solidFill>
                                    <a:latin typeface="Cambria Math" charset="0"/>
                                  </a:rPr>
                                  <m:t>𝑖</m:t>
                                </m:r>
                              </m:sub>
                            </m:sSub>
                          </m:num>
                          <m:den>
                            <m:r>
                              <a:rPr lang="en-US" sz="2400" b="0" i="1" smtClean="0">
                                <a:solidFill>
                                  <a:schemeClr val="tx1">
                                    <a:lumMod val="75000"/>
                                    <a:lumOff val="25000"/>
                                  </a:schemeClr>
                                </a:solidFill>
                                <a:latin typeface="Cambria Math" charset="0"/>
                              </a:rPr>
                              <m:t>𝜕</m:t>
                            </m:r>
                            <m:r>
                              <a:rPr lang="en-US" sz="2400" b="0" i="1" smtClean="0">
                                <a:solidFill>
                                  <a:schemeClr val="tx1">
                                    <a:lumMod val="75000"/>
                                    <a:lumOff val="25000"/>
                                  </a:schemeClr>
                                </a:solidFill>
                                <a:latin typeface="Cambria Math" charset="0"/>
                              </a:rPr>
                              <m:t>𝑊</m:t>
                            </m:r>
                          </m:den>
                        </m:f>
                      </m:e>
                    </m:nary>
                    <m:r>
                      <a:rPr lang="en-US" sz="2400" b="0" i="1" smtClean="0">
                        <a:solidFill>
                          <a:schemeClr val="tx1">
                            <a:lumMod val="75000"/>
                            <a:lumOff val="25000"/>
                          </a:schemeClr>
                        </a:solidFill>
                        <a:latin typeface="Cambria Math" charset="0"/>
                      </a:rPr>
                      <m:t>=</m:t>
                    </m:r>
                    <m:nary>
                      <m:naryPr>
                        <m:chr m:val="∑"/>
                        <m:supHide m:val="on"/>
                        <m:ctrlPr>
                          <a:rPr lang="en-US" sz="2400" i="1" smtClean="0">
                            <a:solidFill>
                              <a:schemeClr val="tx1">
                                <a:lumMod val="75000"/>
                                <a:lumOff val="25000"/>
                              </a:schemeClr>
                            </a:solidFill>
                            <a:latin typeface="Cambria Math" charset="0"/>
                          </a:rPr>
                        </m:ctrlPr>
                      </m:naryPr>
                      <m:sub>
                        <m:r>
                          <a:rPr lang="en-US" sz="2400" b="0" i="1" smtClean="0">
                            <a:solidFill>
                              <a:schemeClr val="tx1">
                                <a:lumMod val="75000"/>
                                <a:lumOff val="25000"/>
                              </a:schemeClr>
                            </a:solidFill>
                            <a:latin typeface="Cambria Math" charset="0"/>
                          </a:rPr>
                          <m:t>𝑖</m:t>
                        </m:r>
                      </m:sub>
                      <m:sup/>
                      <m:e>
                        <m:r>
                          <a:rPr lang="en-US" sz="2400" b="0" i="1" smtClean="0">
                            <a:solidFill>
                              <a:schemeClr val="tx1">
                                <a:lumMod val="75000"/>
                                <a:lumOff val="25000"/>
                              </a:schemeClr>
                            </a:solidFill>
                            <a:latin typeface="Cambria Math" charset="0"/>
                          </a:rPr>
                          <m:t>(</m:t>
                        </m:r>
                      </m:e>
                    </m:nary>
                    <m:f>
                      <m:fPr>
                        <m:ctrlPr>
                          <a:rPr lang="mr-IN" sz="2400" i="1">
                            <a:solidFill>
                              <a:schemeClr val="tx1">
                                <a:lumMod val="75000"/>
                                <a:lumOff val="25000"/>
                              </a:schemeClr>
                            </a:solidFill>
                            <a:latin typeface="Cambria Math" charset="0"/>
                          </a:rPr>
                        </m:ctrlPr>
                      </m:fPr>
                      <m:num>
                        <m:r>
                          <a:rPr lang="en-US" sz="2400" b="0" i="1" smtClean="0">
                            <a:solidFill>
                              <a:schemeClr val="tx1">
                                <a:lumMod val="75000"/>
                                <a:lumOff val="25000"/>
                              </a:schemeClr>
                            </a:solidFill>
                            <a:latin typeface="Cambria Math" charset="0"/>
                          </a:rPr>
                          <m:t>𝜕</m:t>
                        </m:r>
                        <m:sSubSup>
                          <m:sSubSupPr>
                            <m:ctrlPr>
                              <a:rPr lang="en-US" sz="2400" i="1" smtClean="0">
                                <a:solidFill>
                                  <a:schemeClr val="tx1">
                                    <a:lumMod val="75000"/>
                                    <a:lumOff val="25000"/>
                                  </a:schemeClr>
                                </a:solidFill>
                                <a:latin typeface="Cambria Math" charset="0"/>
                              </a:rPr>
                            </m:ctrlPr>
                          </m:sSubSupPr>
                          <m:e>
                            <m:r>
                              <a:rPr lang="en-US" sz="2400" b="0" i="1">
                                <a:solidFill>
                                  <a:schemeClr val="tx1">
                                    <a:lumMod val="75000"/>
                                    <a:lumOff val="25000"/>
                                  </a:schemeClr>
                                </a:solidFill>
                                <a:latin typeface="Cambria Math" charset="0"/>
                              </a:rPr>
                              <m:t>ℒ</m:t>
                            </m:r>
                          </m:e>
                          <m:sub>
                            <m:r>
                              <a:rPr lang="en-US" sz="2400" b="0" i="1">
                                <a:solidFill>
                                  <a:schemeClr val="tx1">
                                    <a:lumMod val="75000"/>
                                    <a:lumOff val="25000"/>
                                  </a:schemeClr>
                                </a:solidFill>
                                <a:latin typeface="Cambria Math" charset="0"/>
                              </a:rPr>
                              <m:t>𝑖</m:t>
                            </m:r>
                          </m:sub>
                          <m:sup>
                            <m:r>
                              <a:rPr lang="en-US" sz="2400" b="0" i="1" smtClean="0">
                                <a:solidFill>
                                  <a:schemeClr val="tx1">
                                    <a:lumMod val="75000"/>
                                    <a:lumOff val="25000"/>
                                  </a:schemeClr>
                                </a:solidFill>
                                <a:latin typeface="Cambria Math" charset="0"/>
                              </a:rPr>
                              <m:t>𝐴</m:t>
                            </m:r>
                          </m:sup>
                        </m:sSubSup>
                      </m:num>
                      <m:den>
                        <m:r>
                          <a:rPr lang="en-US" sz="2400" b="0" i="1" smtClean="0">
                            <a:solidFill>
                              <a:schemeClr val="tx1">
                                <a:lumMod val="75000"/>
                                <a:lumOff val="25000"/>
                              </a:schemeClr>
                            </a:solidFill>
                            <a:latin typeface="Cambria Math" charset="0"/>
                          </a:rPr>
                          <m:t>𝜕</m:t>
                        </m:r>
                        <m:r>
                          <a:rPr lang="en-US" sz="2400" b="0" i="1">
                            <a:solidFill>
                              <a:schemeClr val="tx1">
                                <a:lumMod val="75000"/>
                                <a:lumOff val="25000"/>
                              </a:schemeClr>
                            </a:solidFill>
                            <a:latin typeface="Cambria Math" charset="0"/>
                          </a:rPr>
                          <m:t>𝑊</m:t>
                        </m:r>
                      </m:den>
                    </m:f>
                  </m:oMath>
                </a14:m>
                <a:r>
                  <a:rPr lang="en-US" sz="2400" dirty="0" smtClean="0">
                    <a:solidFill>
                      <a:schemeClr val="tx1">
                        <a:lumMod val="75000"/>
                        <a:lumOff val="25000"/>
                      </a:schemeClr>
                    </a:solidFill>
                  </a:rPr>
                  <a:t>+</a:t>
                </a:r>
                <a:r>
                  <a:rPr lang="mr-IN" sz="2400" dirty="0">
                    <a:solidFill>
                      <a:schemeClr val="tx1">
                        <a:lumMod val="75000"/>
                        <a:lumOff val="25000"/>
                      </a:schemeClr>
                    </a:solidFill>
                  </a:rPr>
                  <a:t> </a:t>
                </a:r>
                <a14:m>
                  <m:oMath xmlns:m="http://schemas.openxmlformats.org/officeDocument/2006/math">
                    <m:f>
                      <m:fPr>
                        <m:ctrlPr>
                          <a:rPr lang="mr-IN" sz="2400" i="1">
                            <a:solidFill>
                              <a:schemeClr val="tx1">
                                <a:lumMod val="75000"/>
                                <a:lumOff val="25000"/>
                              </a:schemeClr>
                            </a:solidFill>
                            <a:latin typeface="Cambria Math" charset="0"/>
                          </a:rPr>
                        </m:ctrlPr>
                      </m:fPr>
                      <m:num>
                        <m:r>
                          <a:rPr lang="en-US" sz="2400" b="0" i="1" smtClean="0">
                            <a:solidFill>
                              <a:schemeClr val="tx1">
                                <a:lumMod val="75000"/>
                                <a:lumOff val="25000"/>
                              </a:schemeClr>
                            </a:solidFill>
                            <a:latin typeface="Cambria Math" charset="0"/>
                          </a:rPr>
                          <m:t>𝜕</m:t>
                        </m:r>
                        <m:sSubSup>
                          <m:sSubSupPr>
                            <m:ctrlPr>
                              <a:rPr lang="en-US" sz="2400" i="1" smtClean="0">
                                <a:solidFill>
                                  <a:schemeClr val="tx1">
                                    <a:lumMod val="75000"/>
                                    <a:lumOff val="25000"/>
                                  </a:schemeClr>
                                </a:solidFill>
                                <a:latin typeface="Cambria Math" charset="0"/>
                              </a:rPr>
                            </m:ctrlPr>
                          </m:sSubSupPr>
                          <m:e>
                            <m:r>
                              <a:rPr lang="en-US" sz="2400" b="0" i="1">
                                <a:solidFill>
                                  <a:schemeClr val="tx1">
                                    <a:lumMod val="75000"/>
                                    <a:lumOff val="25000"/>
                                  </a:schemeClr>
                                </a:solidFill>
                                <a:latin typeface="Cambria Math" charset="0"/>
                              </a:rPr>
                              <m:t>ℒ</m:t>
                            </m:r>
                          </m:e>
                          <m:sub>
                            <m:r>
                              <a:rPr lang="en-US" sz="2400" b="0" i="1">
                                <a:solidFill>
                                  <a:schemeClr val="tx1">
                                    <a:lumMod val="75000"/>
                                    <a:lumOff val="25000"/>
                                  </a:schemeClr>
                                </a:solidFill>
                                <a:latin typeface="Cambria Math" charset="0"/>
                              </a:rPr>
                              <m:t>𝑖</m:t>
                            </m:r>
                          </m:sub>
                          <m:sup>
                            <m:r>
                              <a:rPr lang="en-US" sz="2400" b="0" i="1" smtClean="0">
                                <a:solidFill>
                                  <a:schemeClr val="tx1">
                                    <a:lumMod val="75000"/>
                                    <a:lumOff val="25000"/>
                                  </a:schemeClr>
                                </a:solidFill>
                                <a:latin typeface="Cambria Math" charset="0"/>
                              </a:rPr>
                              <m:t>𝐵</m:t>
                            </m:r>
                          </m:sup>
                        </m:sSubSup>
                      </m:num>
                      <m:den>
                        <m:r>
                          <a:rPr lang="en-US" sz="2400" b="0" i="1" smtClean="0">
                            <a:solidFill>
                              <a:schemeClr val="tx1">
                                <a:lumMod val="75000"/>
                                <a:lumOff val="25000"/>
                              </a:schemeClr>
                            </a:solidFill>
                            <a:latin typeface="Cambria Math" charset="0"/>
                          </a:rPr>
                          <m:t>𝜕</m:t>
                        </m:r>
                        <m:r>
                          <a:rPr lang="en-US" sz="2400" b="0" i="1">
                            <a:solidFill>
                              <a:schemeClr val="tx1">
                                <a:lumMod val="75000"/>
                                <a:lumOff val="25000"/>
                              </a:schemeClr>
                            </a:solidFill>
                            <a:latin typeface="Cambria Math" charset="0"/>
                          </a:rPr>
                          <m:t>𝑊</m:t>
                        </m:r>
                      </m:den>
                    </m:f>
                  </m:oMath>
                </a14:m>
                <a:r>
                  <a:rPr lang="en-US" sz="2400" dirty="0" smtClean="0">
                    <a:solidFill>
                      <a:schemeClr val="tx1">
                        <a:lumMod val="75000"/>
                        <a:lumOff val="25000"/>
                      </a:schemeClr>
                    </a:solidFill>
                  </a:rPr>
                  <a:t>)</a:t>
                </a:r>
              </a:p>
            </p:txBody>
          </p:sp>
        </mc:Choice>
        <mc:Fallback xmlns="">
          <p:sp>
            <p:nvSpPr>
              <p:cNvPr id="10" name="TextBox 9"/>
              <p:cNvSpPr txBox="1">
                <a:spLocks noRot="1" noChangeAspect="1" noMove="1" noResize="1" noEditPoints="1" noAdjustHandles="1" noChangeArrowheads="1" noChangeShapeType="1" noTextEdit="1"/>
              </p:cNvSpPr>
              <p:nvPr/>
            </p:nvSpPr>
            <p:spPr>
              <a:xfrm>
                <a:off x="4008768" y="5637992"/>
                <a:ext cx="4561490" cy="611193"/>
              </a:xfrm>
              <a:prstGeom prst="rect">
                <a:avLst/>
              </a:prstGeom>
              <a:blipFill rotWithShape="0">
                <a:blip r:embed="rId3"/>
                <a:stretch>
                  <a:fillRect l="-134" b="-2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p:cNvSpPr txBox="1"/>
              <p:nvPr/>
            </p:nvSpPr>
            <p:spPr>
              <a:xfrm>
                <a:off x="2523371" y="2772592"/>
                <a:ext cx="7223003" cy="101521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charset="0"/>
                            </a:rPr>
                          </m:ctrlPr>
                        </m:sSubPr>
                        <m:e>
                          <m:r>
                            <a:rPr lang="en-US" sz="2400" b="0" i="1" smtClean="0">
                              <a:latin typeface="Cambria Math" charset="0"/>
                            </a:rPr>
                            <m:t>ℒ</m:t>
                          </m:r>
                        </m:e>
                        <m:sub>
                          <m:r>
                            <a:rPr lang="en-US" sz="2400" b="0" i="1" smtClean="0">
                              <a:latin typeface="Cambria Math" charset="0"/>
                            </a:rPr>
                            <m:t>𝑖</m:t>
                          </m:r>
                        </m:sub>
                      </m:sSub>
                      <m:r>
                        <a:rPr lang="en-US" sz="2400" b="0" i="1" smtClean="0">
                          <a:latin typeface="Cambria Math" charset="0"/>
                        </a:rPr>
                        <m:t>=</m:t>
                      </m:r>
                      <m:sSub>
                        <m:sSubPr>
                          <m:ctrlPr>
                            <a:rPr lang="en-US" sz="2400" b="0" i="1" smtClean="0">
                              <a:latin typeface="Cambria Math" charset="0"/>
                            </a:rPr>
                          </m:ctrlPr>
                        </m:sSubPr>
                        <m:e>
                          <m:r>
                            <a:rPr lang="en-US" sz="2400" b="0" i="1" smtClean="0">
                              <a:latin typeface="Cambria Math" charset="0"/>
                            </a:rPr>
                            <m:t>−</m:t>
                          </m:r>
                          <m:r>
                            <a:rPr lang="en-US" sz="2400" b="0" i="1" smtClean="0">
                              <a:latin typeface="Cambria Math" charset="0"/>
                            </a:rPr>
                            <m:t>𝑦</m:t>
                          </m:r>
                        </m:e>
                        <m:sub>
                          <m:r>
                            <a:rPr lang="en-US" sz="2400" b="0" i="1" smtClean="0">
                              <a:latin typeface="Cambria Math" charset="0"/>
                            </a:rPr>
                            <m:t>𝑖</m:t>
                          </m:r>
                        </m:sub>
                      </m:sSub>
                      <m:func>
                        <m:funcPr>
                          <m:ctrlPr>
                            <a:rPr lang="en-US" sz="2400" b="0" i="1" smtClean="0">
                              <a:latin typeface="Cambria Math" charset="0"/>
                            </a:rPr>
                          </m:ctrlPr>
                        </m:funcPr>
                        <m:fName>
                          <m:r>
                            <m:rPr>
                              <m:sty m:val="p"/>
                            </m:rPr>
                            <a:rPr lang="en-US" sz="2400" b="0" i="0" smtClean="0">
                              <a:latin typeface="Cambria Math" charset="0"/>
                            </a:rPr>
                            <m:t>log</m:t>
                          </m:r>
                        </m:fName>
                        <m:e>
                          <m:f>
                            <m:fPr>
                              <m:ctrlPr>
                                <a:rPr lang="mr-IN" sz="2400" b="0" i="1" smtClean="0">
                                  <a:latin typeface="Cambria Math" charset="0"/>
                                </a:rPr>
                              </m:ctrlPr>
                            </m:fPr>
                            <m:num>
                              <m:r>
                                <a:rPr lang="en-US" sz="2400" b="0" i="1" smtClean="0">
                                  <a:latin typeface="Cambria Math" charset="0"/>
                                </a:rPr>
                                <m:t>1</m:t>
                              </m:r>
                            </m:num>
                            <m:den>
                              <m:r>
                                <a:rPr lang="en-US" sz="2400" b="0" i="1" smtClean="0">
                                  <a:latin typeface="Cambria Math" charset="0"/>
                                </a:rPr>
                                <m:t>1+</m:t>
                              </m:r>
                              <m:sSup>
                                <m:sSupPr>
                                  <m:ctrlPr>
                                    <a:rPr lang="en-US" sz="2400" b="0" i="1" smtClean="0">
                                      <a:latin typeface="Cambria Math" charset="0"/>
                                    </a:rPr>
                                  </m:ctrlPr>
                                </m:sSupPr>
                                <m:e>
                                  <m:r>
                                    <a:rPr lang="en-US" sz="2400" b="0" i="1" smtClean="0">
                                      <a:latin typeface="Cambria Math" charset="0"/>
                                    </a:rPr>
                                    <m:t>𝑒</m:t>
                                  </m:r>
                                </m:e>
                                <m:sup>
                                  <m:r>
                                    <a:rPr lang="en-US" sz="2400" b="0" i="1" smtClean="0">
                                      <a:latin typeface="Cambria Math" charset="0"/>
                                    </a:rPr>
                                    <m:t>−</m:t>
                                  </m:r>
                                  <m:sSup>
                                    <m:sSupPr>
                                      <m:ctrlPr>
                                        <a:rPr lang="en-US" sz="2400" b="0" i="1" smtClean="0">
                                          <a:latin typeface="Cambria Math" charset="0"/>
                                        </a:rPr>
                                      </m:ctrlPr>
                                    </m:sSupPr>
                                    <m:e>
                                      <m:r>
                                        <a:rPr lang="en-US" sz="2400" b="0" i="1" smtClean="0">
                                          <a:latin typeface="Cambria Math" charset="0"/>
                                        </a:rPr>
                                        <m:t>𝑊</m:t>
                                      </m:r>
                                    </m:e>
                                    <m:sup>
                                      <m:r>
                                        <a:rPr lang="en-US" sz="2400" b="0" i="1" smtClean="0">
                                          <a:latin typeface="Cambria Math" charset="0"/>
                                        </a:rPr>
                                        <m:t>𝑇</m:t>
                                      </m:r>
                                    </m:sup>
                                  </m:sSup>
                                  <m:r>
                                    <a:rPr lang="en-US" sz="2400" b="0" i="1" smtClean="0">
                                      <a:latin typeface="Cambria Math" charset="0"/>
                                    </a:rPr>
                                    <m:t>𝑋</m:t>
                                  </m:r>
                                </m:sup>
                              </m:sSup>
                            </m:den>
                          </m:f>
                          <m:r>
                            <a:rPr lang="en-US" sz="2400" b="0" i="1" smtClean="0">
                              <a:latin typeface="Cambria Math" charset="0"/>
                            </a:rPr>
                            <m:t>−</m:t>
                          </m:r>
                          <m:d>
                            <m:dPr>
                              <m:ctrlPr>
                                <a:rPr lang="en-US" sz="2400" b="0" i="1" smtClean="0">
                                  <a:latin typeface="Cambria Math" charset="0"/>
                                </a:rPr>
                              </m:ctrlPr>
                            </m:dPr>
                            <m:e>
                              <m:r>
                                <a:rPr lang="en-US" sz="2400" b="0" i="1" smtClean="0">
                                  <a:latin typeface="Cambria Math" charset="0"/>
                                </a:rPr>
                                <m:t>1−</m:t>
                              </m:r>
                              <m:sSub>
                                <m:sSubPr>
                                  <m:ctrlPr>
                                    <a:rPr lang="en-US" sz="2400" b="0" i="1" smtClean="0">
                                      <a:latin typeface="Cambria Math" charset="0"/>
                                    </a:rPr>
                                  </m:ctrlPr>
                                </m:sSubPr>
                                <m:e>
                                  <m:r>
                                    <a:rPr lang="en-US" sz="2400" b="0" i="1" smtClean="0">
                                      <a:latin typeface="Cambria Math" charset="0"/>
                                    </a:rPr>
                                    <m:t>𝑦</m:t>
                                  </m:r>
                                </m:e>
                                <m:sub>
                                  <m:r>
                                    <a:rPr lang="en-US" sz="2400" b="0" i="1" smtClean="0">
                                      <a:latin typeface="Cambria Math" charset="0"/>
                                    </a:rPr>
                                    <m:t>𝑖</m:t>
                                  </m:r>
                                </m:sub>
                              </m:sSub>
                            </m:e>
                          </m:d>
                          <m:func>
                            <m:funcPr>
                              <m:ctrlPr>
                                <a:rPr lang="en-US" sz="2400" b="0" i="1" smtClean="0">
                                  <a:latin typeface="Cambria Math" charset="0"/>
                                </a:rPr>
                              </m:ctrlPr>
                            </m:funcPr>
                            <m:fName>
                              <m:r>
                                <m:rPr>
                                  <m:sty m:val="p"/>
                                </m:rPr>
                                <a:rPr lang="en-US" sz="2400" b="0" i="0" smtClean="0">
                                  <a:latin typeface="Cambria Math" charset="0"/>
                                </a:rPr>
                                <m:t>log</m:t>
                              </m:r>
                            </m:fName>
                            <m:e>
                              <m:r>
                                <a:rPr lang="en-US" sz="2400" b="0" i="1" smtClean="0">
                                  <a:latin typeface="Cambria Math" charset="0"/>
                                </a:rPr>
                                <m:t>(1−</m:t>
                              </m:r>
                              <m:f>
                                <m:fPr>
                                  <m:ctrlPr>
                                    <a:rPr lang="mr-IN" sz="2400" i="1">
                                      <a:latin typeface="Cambria Math" charset="0"/>
                                    </a:rPr>
                                  </m:ctrlPr>
                                </m:fPr>
                                <m:num>
                                  <m:r>
                                    <a:rPr lang="en-US" sz="2400" i="1">
                                      <a:latin typeface="Cambria Math" charset="0"/>
                                    </a:rPr>
                                    <m:t>1</m:t>
                                  </m:r>
                                </m:num>
                                <m:den>
                                  <m:r>
                                    <a:rPr lang="en-US" sz="2400" i="1">
                                      <a:latin typeface="Cambria Math" charset="0"/>
                                    </a:rPr>
                                    <m:t>1+</m:t>
                                  </m:r>
                                  <m:sSup>
                                    <m:sSupPr>
                                      <m:ctrlPr>
                                        <a:rPr lang="en-US" sz="2400" i="1">
                                          <a:latin typeface="Cambria Math" charset="0"/>
                                        </a:rPr>
                                      </m:ctrlPr>
                                    </m:sSupPr>
                                    <m:e>
                                      <m:r>
                                        <a:rPr lang="en-US" sz="2400" i="1">
                                          <a:latin typeface="Cambria Math" charset="0"/>
                                        </a:rPr>
                                        <m:t>𝑒</m:t>
                                      </m:r>
                                    </m:e>
                                    <m:sup>
                                      <m:r>
                                        <a:rPr lang="en-US" sz="2400" i="1">
                                          <a:latin typeface="Cambria Math" charset="0"/>
                                        </a:rPr>
                                        <m:t>−</m:t>
                                      </m:r>
                                      <m:sSup>
                                        <m:sSupPr>
                                          <m:ctrlPr>
                                            <a:rPr lang="en-US" sz="2400" i="1">
                                              <a:latin typeface="Cambria Math" charset="0"/>
                                            </a:rPr>
                                          </m:ctrlPr>
                                        </m:sSupPr>
                                        <m:e>
                                          <m:r>
                                            <a:rPr lang="en-US" sz="2400" i="1">
                                              <a:latin typeface="Cambria Math" charset="0"/>
                                            </a:rPr>
                                            <m:t>𝑊</m:t>
                                          </m:r>
                                        </m:e>
                                        <m:sup>
                                          <m:r>
                                            <a:rPr lang="en-US" sz="2400" i="1">
                                              <a:latin typeface="Cambria Math" charset="0"/>
                                            </a:rPr>
                                            <m:t>𝑇</m:t>
                                          </m:r>
                                        </m:sup>
                                      </m:sSup>
                                      <m:r>
                                        <a:rPr lang="en-US" sz="2400" i="1">
                                          <a:latin typeface="Cambria Math" charset="0"/>
                                        </a:rPr>
                                        <m:t>𝑋</m:t>
                                      </m:r>
                                    </m:sup>
                                  </m:sSup>
                                </m:den>
                              </m:f>
                              <m:r>
                                <a:rPr lang="en-US" sz="2400" b="0" i="1" smtClean="0">
                                  <a:latin typeface="Cambria Math" charset="0"/>
                                </a:rPr>
                                <m:t>)</m:t>
                              </m:r>
                            </m:e>
                          </m:func>
                        </m:e>
                      </m:func>
                    </m:oMath>
                  </m:oMathPara>
                </a14:m>
                <a:endParaRPr lang="en-US" dirty="0" smtClean="0"/>
              </a:p>
              <a:p>
                <a:endParaRPr lang="en-US" dirty="0"/>
              </a:p>
            </p:txBody>
          </p:sp>
        </mc:Choice>
        <mc:Fallback xmlns="">
          <p:sp>
            <p:nvSpPr>
              <p:cNvPr id="24" name="TextBox 23"/>
              <p:cNvSpPr txBox="1">
                <a:spLocks noRot="1" noChangeAspect="1" noMove="1" noResize="1" noEditPoints="1" noAdjustHandles="1" noChangeArrowheads="1" noChangeShapeType="1" noTextEdit="1"/>
              </p:cNvSpPr>
              <p:nvPr/>
            </p:nvSpPr>
            <p:spPr>
              <a:xfrm>
                <a:off x="2523371" y="2772592"/>
                <a:ext cx="7223003" cy="1015214"/>
              </a:xfrm>
              <a:prstGeom prst="rect">
                <a:avLst/>
              </a:prstGeom>
              <a:blipFill rotWithShape="0">
                <a:blip r:embed="rId4"/>
                <a:stretch>
                  <a:fillRect/>
                </a:stretch>
              </a:blipFill>
            </p:spPr>
            <p:txBody>
              <a:bodyPr/>
              <a:lstStyle/>
              <a:p>
                <a:r>
                  <a:rPr lang="en-US">
                    <a:noFill/>
                  </a:rPr>
                  <a:t> </a:t>
                </a:r>
              </a:p>
            </p:txBody>
          </p:sp>
        </mc:Fallback>
      </mc:AlternateContent>
      <p:sp>
        <p:nvSpPr>
          <p:cNvPr id="3" name="TextBox 2"/>
          <p:cNvSpPr txBox="1"/>
          <p:nvPr/>
        </p:nvSpPr>
        <p:spPr>
          <a:xfrm>
            <a:off x="1238250" y="983807"/>
            <a:ext cx="9257472" cy="461665"/>
          </a:xfrm>
          <a:prstGeom prst="rect">
            <a:avLst/>
          </a:prstGeom>
          <a:noFill/>
        </p:spPr>
        <p:txBody>
          <a:bodyPr wrap="square" rtlCol="0">
            <a:spAutoFit/>
          </a:bodyPr>
          <a:lstStyle/>
          <a:p>
            <a:r>
              <a:rPr lang="en-US" sz="2400" dirty="0" smtClean="0">
                <a:solidFill>
                  <a:schemeClr val="tx1">
                    <a:lumMod val="75000"/>
                    <a:lumOff val="25000"/>
                  </a:schemeClr>
                </a:solidFill>
                <a:latin typeface="Karla" charset="0"/>
                <a:ea typeface="Karla" charset="0"/>
                <a:cs typeface="Karla" charset="0"/>
              </a:rPr>
              <a:t>For logistic regression,  the </a:t>
            </a:r>
            <a:r>
              <a:rPr lang="mr-IN" sz="2400" dirty="0" smtClean="0">
                <a:solidFill>
                  <a:schemeClr val="tx1">
                    <a:lumMod val="75000"/>
                    <a:lumOff val="25000"/>
                  </a:schemeClr>
                </a:solidFill>
                <a:latin typeface="Karla" charset="0"/>
                <a:ea typeface="Karla" charset="0"/>
                <a:cs typeface="Karla" charset="0"/>
              </a:rPr>
              <a:t>–</a:t>
            </a:r>
            <a:r>
              <a:rPr lang="en-US" sz="2400" dirty="0" err="1" smtClean="0">
                <a:solidFill>
                  <a:schemeClr val="tx1">
                    <a:lumMod val="75000"/>
                    <a:lumOff val="25000"/>
                  </a:schemeClr>
                </a:solidFill>
                <a:latin typeface="Karla" charset="0"/>
                <a:ea typeface="Karla" charset="0"/>
                <a:cs typeface="Karla" charset="0"/>
              </a:rPr>
              <a:t>ve</a:t>
            </a:r>
            <a:r>
              <a:rPr lang="en-US" sz="2400" dirty="0" smtClean="0">
                <a:solidFill>
                  <a:schemeClr val="tx1">
                    <a:lumMod val="75000"/>
                    <a:lumOff val="25000"/>
                  </a:schemeClr>
                </a:solidFill>
                <a:latin typeface="Karla" charset="0"/>
                <a:ea typeface="Karla" charset="0"/>
                <a:cs typeface="Karla" charset="0"/>
              </a:rPr>
              <a:t> log of the likelihood is:</a:t>
            </a:r>
            <a:endParaRPr lang="en-US" sz="2400" dirty="0">
              <a:solidFill>
                <a:schemeClr val="tx1">
                  <a:lumMod val="75000"/>
                  <a:lumOff val="25000"/>
                </a:schemeClr>
              </a:solidFill>
              <a:latin typeface="Karla" charset="0"/>
              <a:ea typeface="Karla" charset="0"/>
              <a:cs typeface="Karla" charset="0"/>
            </a:endParaRPr>
          </a:p>
        </p:txBody>
      </p:sp>
      <mc:AlternateContent xmlns:mc="http://schemas.openxmlformats.org/markup-compatibility/2006" xmlns:a14="http://schemas.microsoft.com/office/drawing/2010/main">
        <mc:Choice Requires="a14">
          <p:sp>
            <p:nvSpPr>
              <p:cNvPr id="4" name="Rectangle 3"/>
              <p:cNvSpPr/>
              <p:nvPr/>
            </p:nvSpPr>
            <p:spPr>
              <a:xfrm>
                <a:off x="4878639" y="4427456"/>
                <a:ext cx="2046329" cy="48372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i="1">
                              <a:latin typeface="Cambria Math" charset="0"/>
                            </a:rPr>
                          </m:ctrlPr>
                        </m:sSubPr>
                        <m:e>
                          <m:r>
                            <a:rPr lang="en-US" sz="2400" i="1">
                              <a:latin typeface="Cambria Math" charset="0"/>
                            </a:rPr>
                            <m:t>ℒ</m:t>
                          </m:r>
                        </m:e>
                        <m:sub>
                          <m:r>
                            <a:rPr lang="en-US" sz="2400" i="1">
                              <a:latin typeface="Cambria Math" charset="0"/>
                            </a:rPr>
                            <m:t>𝑖</m:t>
                          </m:r>
                        </m:sub>
                      </m:sSub>
                      <m:r>
                        <a:rPr lang="en-US" sz="2400" i="1">
                          <a:latin typeface="Cambria Math" charset="0"/>
                        </a:rPr>
                        <m:t>=</m:t>
                      </m:r>
                      <m:sSubSup>
                        <m:sSubSupPr>
                          <m:ctrlPr>
                            <a:rPr lang="en-US" sz="2400" i="1">
                              <a:latin typeface="Cambria Math" charset="0"/>
                            </a:rPr>
                          </m:ctrlPr>
                        </m:sSubSupPr>
                        <m:e>
                          <m:r>
                            <a:rPr lang="en-US" sz="2400" i="1">
                              <a:latin typeface="Cambria Math" charset="0"/>
                            </a:rPr>
                            <m:t>ℒ</m:t>
                          </m:r>
                        </m:e>
                        <m:sub>
                          <m:r>
                            <a:rPr lang="en-US" sz="2400" i="1">
                              <a:latin typeface="Cambria Math" charset="0"/>
                            </a:rPr>
                            <m:t>𝑖</m:t>
                          </m:r>
                        </m:sub>
                        <m:sup>
                          <m:r>
                            <a:rPr lang="en-US" sz="2400" i="1">
                              <a:latin typeface="Cambria Math" charset="0"/>
                            </a:rPr>
                            <m:t>𝐴</m:t>
                          </m:r>
                        </m:sup>
                      </m:sSubSup>
                      <m:r>
                        <a:rPr lang="en-US" sz="2400" i="1">
                          <a:latin typeface="Cambria Math" charset="0"/>
                        </a:rPr>
                        <m:t>+</m:t>
                      </m:r>
                      <m:sSubSup>
                        <m:sSubSupPr>
                          <m:ctrlPr>
                            <a:rPr lang="en-US" sz="2400" i="1">
                              <a:latin typeface="Cambria Math" charset="0"/>
                            </a:rPr>
                          </m:ctrlPr>
                        </m:sSubSupPr>
                        <m:e>
                          <m:r>
                            <a:rPr lang="en-US" sz="2400" i="1">
                              <a:latin typeface="Cambria Math" charset="0"/>
                            </a:rPr>
                            <m:t>ℒ</m:t>
                          </m:r>
                        </m:e>
                        <m:sub>
                          <m:r>
                            <a:rPr lang="en-US" sz="2400" i="1">
                              <a:latin typeface="Cambria Math" charset="0"/>
                            </a:rPr>
                            <m:t>𝑖</m:t>
                          </m:r>
                        </m:sub>
                        <m:sup>
                          <m:r>
                            <a:rPr lang="en-US" sz="2400" i="1">
                              <a:latin typeface="Cambria Math" charset="0"/>
                            </a:rPr>
                            <m:t>𝐵</m:t>
                          </m:r>
                        </m:sup>
                      </m:sSubSup>
                    </m:oMath>
                  </m:oMathPara>
                </a14:m>
                <a:endParaRPr lang="en-US" dirty="0"/>
              </a:p>
            </p:txBody>
          </p:sp>
        </mc:Choice>
        <mc:Fallback xmlns="">
          <p:sp>
            <p:nvSpPr>
              <p:cNvPr id="4" name="Rectangle 3"/>
              <p:cNvSpPr>
                <a:spLocks noRot="1" noChangeAspect="1" noMove="1" noResize="1" noEditPoints="1" noAdjustHandles="1" noChangeArrowheads="1" noChangeShapeType="1" noTextEdit="1"/>
              </p:cNvSpPr>
              <p:nvPr/>
            </p:nvSpPr>
            <p:spPr>
              <a:xfrm>
                <a:off x="4878639" y="4427456"/>
                <a:ext cx="2046329" cy="483722"/>
              </a:xfrm>
              <a:prstGeom prst="rect">
                <a:avLst/>
              </a:prstGeom>
              <a:blipFill rotWithShape="0">
                <a:blip r:embed="rId5"/>
                <a:stretch>
                  <a:fillRect/>
                </a:stretch>
              </a:blipFill>
            </p:spPr>
            <p:txBody>
              <a:bodyPr/>
              <a:lstStyle/>
              <a:p>
                <a:r>
                  <a:rPr lang="en-US">
                    <a:noFill/>
                  </a:rPr>
                  <a:t> </a:t>
                </a:r>
              </a:p>
            </p:txBody>
          </p:sp>
        </mc:Fallback>
      </mc:AlternateContent>
      <p:sp>
        <p:nvSpPr>
          <p:cNvPr id="11" name="TextBox 10"/>
          <p:cNvSpPr txBox="1"/>
          <p:nvPr/>
        </p:nvSpPr>
        <p:spPr>
          <a:xfrm>
            <a:off x="1238250" y="3791802"/>
            <a:ext cx="9257472" cy="461665"/>
          </a:xfrm>
          <a:prstGeom prst="rect">
            <a:avLst/>
          </a:prstGeom>
          <a:noFill/>
        </p:spPr>
        <p:txBody>
          <a:bodyPr wrap="square" rtlCol="0">
            <a:spAutoFit/>
          </a:bodyPr>
          <a:lstStyle/>
          <a:p>
            <a:r>
              <a:rPr lang="en-US" sz="2400" dirty="0" smtClean="0">
                <a:solidFill>
                  <a:schemeClr val="tx1">
                    <a:lumMod val="75000"/>
                    <a:lumOff val="25000"/>
                  </a:schemeClr>
                </a:solidFill>
                <a:latin typeface="Karla" charset="0"/>
                <a:ea typeface="Karla" charset="0"/>
                <a:cs typeface="Karla" charset="0"/>
              </a:rPr>
              <a:t>To simplify the analysis let us split it into two parts, </a:t>
            </a:r>
            <a:endParaRPr lang="en-US" sz="2400" dirty="0">
              <a:solidFill>
                <a:schemeClr val="tx1">
                  <a:lumMod val="75000"/>
                  <a:lumOff val="25000"/>
                </a:schemeClr>
              </a:solidFill>
              <a:latin typeface="Karla" charset="0"/>
              <a:ea typeface="Karla" charset="0"/>
              <a:cs typeface="Karla" charset="0"/>
            </a:endParaRPr>
          </a:p>
        </p:txBody>
      </p:sp>
      <p:sp>
        <p:nvSpPr>
          <p:cNvPr id="12" name="TextBox 11"/>
          <p:cNvSpPr txBox="1"/>
          <p:nvPr/>
        </p:nvSpPr>
        <p:spPr>
          <a:xfrm>
            <a:off x="1273067" y="4980281"/>
            <a:ext cx="9257472" cy="461665"/>
          </a:xfrm>
          <a:prstGeom prst="rect">
            <a:avLst/>
          </a:prstGeom>
          <a:noFill/>
        </p:spPr>
        <p:txBody>
          <a:bodyPr wrap="square" rtlCol="0">
            <a:spAutoFit/>
          </a:bodyPr>
          <a:lstStyle/>
          <a:p>
            <a:r>
              <a:rPr lang="en-US" sz="2400" dirty="0" smtClean="0">
                <a:solidFill>
                  <a:schemeClr val="tx1">
                    <a:lumMod val="75000"/>
                    <a:lumOff val="25000"/>
                  </a:schemeClr>
                </a:solidFill>
                <a:latin typeface="Karla" charset="0"/>
                <a:ea typeface="Karla" charset="0"/>
                <a:cs typeface="Karla" charset="0"/>
              </a:rPr>
              <a:t>So the derivative with respect to </a:t>
            </a:r>
            <a:r>
              <a:rPr lang="en-US" sz="2400" i="1" dirty="0" smtClean="0">
                <a:solidFill>
                  <a:schemeClr val="tx1">
                    <a:lumMod val="75000"/>
                    <a:lumOff val="25000"/>
                  </a:schemeClr>
                </a:solidFill>
                <a:latin typeface="Karla" charset="0"/>
                <a:ea typeface="Karla" charset="0"/>
                <a:cs typeface="Karla" charset="0"/>
              </a:rPr>
              <a:t>W </a:t>
            </a:r>
            <a:r>
              <a:rPr lang="en-US" sz="2400" dirty="0" smtClean="0">
                <a:solidFill>
                  <a:schemeClr val="tx1">
                    <a:lumMod val="75000"/>
                    <a:lumOff val="25000"/>
                  </a:schemeClr>
                </a:solidFill>
                <a:latin typeface="Karla" charset="0"/>
                <a:ea typeface="Karla" charset="0"/>
                <a:cs typeface="Karla" charset="0"/>
              </a:rPr>
              <a:t>is:</a:t>
            </a:r>
            <a:endParaRPr lang="en-US" sz="2400" i="1" dirty="0">
              <a:solidFill>
                <a:schemeClr val="tx1">
                  <a:lumMod val="75000"/>
                  <a:lumOff val="25000"/>
                </a:schemeClr>
              </a:solidFill>
              <a:latin typeface="Karla" charset="0"/>
              <a:ea typeface="Karla" charset="0"/>
              <a:cs typeface="Karla" charset="0"/>
            </a:endParaRPr>
          </a:p>
        </p:txBody>
      </p:sp>
      <p:grpSp>
        <p:nvGrpSpPr>
          <p:cNvPr id="18" name="Group 17"/>
          <p:cNvGrpSpPr/>
          <p:nvPr/>
        </p:nvGrpSpPr>
        <p:grpSpPr>
          <a:xfrm>
            <a:off x="3273287" y="2540198"/>
            <a:ext cx="6599582" cy="2031802"/>
            <a:chOff x="3273287" y="2540198"/>
            <a:chExt cx="6599582" cy="2031802"/>
          </a:xfrm>
        </p:grpSpPr>
        <p:grpSp>
          <p:nvGrpSpPr>
            <p:cNvPr id="13" name="Group 12"/>
            <p:cNvGrpSpPr/>
            <p:nvPr/>
          </p:nvGrpSpPr>
          <p:grpSpPr>
            <a:xfrm>
              <a:off x="3273287" y="2640694"/>
              <a:ext cx="2438400" cy="1931306"/>
              <a:chOff x="3273287" y="2640694"/>
              <a:chExt cx="2438400" cy="1931306"/>
            </a:xfrm>
          </p:grpSpPr>
          <p:sp>
            <p:nvSpPr>
              <p:cNvPr id="5" name="Oval 4"/>
              <p:cNvSpPr/>
              <p:nvPr/>
            </p:nvSpPr>
            <p:spPr>
              <a:xfrm>
                <a:off x="3273287" y="2640694"/>
                <a:ext cx="2438400" cy="1147112"/>
              </a:xfrm>
              <a:prstGeom prst="ellipse">
                <a:avLst/>
              </a:prstGeom>
              <a:noFill/>
              <a:ln w="22225">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 name="Straight Arrow Connector 6"/>
              <p:cNvCxnSpPr>
                <a:stCxn id="5" idx="4"/>
              </p:cNvCxnSpPr>
              <p:nvPr/>
            </p:nvCxnSpPr>
            <p:spPr>
              <a:xfrm>
                <a:off x="4492487" y="3787806"/>
                <a:ext cx="1219200" cy="784194"/>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grpSp>
        <p:grpSp>
          <p:nvGrpSpPr>
            <p:cNvPr id="15" name="Group 14"/>
            <p:cNvGrpSpPr/>
            <p:nvPr/>
          </p:nvGrpSpPr>
          <p:grpSpPr>
            <a:xfrm>
              <a:off x="5711686" y="2540198"/>
              <a:ext cx="4161183" cy="1887258"/>
              <a:chOff x="3273287" y="2640694"/>
              <a:chExt cx="2438400" cy="1809613"/>
            </a:xfrm>
          </p:grpSpPr>
          <p:sp>
            <p:nvSpPr>
              <p:cNvPr id="16" name="Oval 15"/>
              <p:cNvSpPr/>
              <p:nvPr/>
            </p:nvSpPr>
            <p:spPr>
              <a:xfrm>
                <a:off x="3273287" y="2640694"/>
                <a:ext cx="2438400" cy="1147112"/>
              </a:xfrm>
              <a:prstGeom prst="ellipse">
                <a:avLst/>
              </a:prstGeom>
              <a:noFill/>
              <a:ln w="22225">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7" name="Straight Arrow Connector 16"/>
              <p:cNvCxnSpPr/>
              <p:nvPr/>
            </p:nvCxnSpPr>
            <p:spPr>
              <a:xfrm flipH="1">
                <a:off x="3879005" y="3787806"/>
                <a:ext cx="613483" cy="662501"/>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grpSp>
      </p:grpSp>
    </p:spTree>
    <p:extLst>
      <p:ext uri="{BB962C8B-B14F-4D97-AF65-F5344CB8AC3E}">
        <p14:creationId xmlns:p14="http://schemas.microsoft.com/office/powerpoint/2010/main" val="1796634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par>
                                <p:cTn id="23" presetID="1" presetClass="entr" presetSubtype="0" fill="hold" nodeType="withEffect">
                                  <p:stCondLst>
                                    <p:cond delay="50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24" grpId="0"/>
      <p:bldP spid="3" grpId="0"/>
      <p:bldP spid="4" grpId="0"/>
      <p:bldP spid="11" grpId="0"/>
      <p:bldP spid="1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4FD6AAA-7C75-FB4B-8EA1-06B22787237D}" type="slidenum">
              <a:rPr lang="en-US" smtClean="0"/>
              <a:t>19</a:t>
            </a:fld>
            <a:endParaRPr lang="en-US"/>
          </a:p>
        </p:txBody>
      </p:sp>
      <mc:AlternateContent xmlns:mc="http://schemas.openxmlformats.org/markup-compatibility/2006" xmlns:a14="http://schemas.microsoft.com/office/drawing/2010/main">
        <mc:Choice Requires="a14">
          <p:graphicFrame>
            <p:nvGraphicFramePr>
              <p:cNvPr id="3" name="Table 2"/>
              <p:cNvGraphicFramePr>
                <a:graphicFrameLocks noGrp="1"/>
              </p:cNvGraphicFramePr>
              <p:nvPr>
                <p:extLst/>
              </p:nvPr>
            </p:nvGraphicFramePr>
            <p:xfrm>
              <a:off x="1795004" y="1318608"/>
              <a:ext cx="9053936" cy="4634166"/>
            </p:xfrm>
            <a:graphic>
              <a:graphicData uri="http://schemas.openxmlformats.org/drawingml/2006/table">
                <a:tbl>
                  <a:tblPr firstRow="1" bandRow="1">
                    <a:tableStyleId>{073A0DAA-6AF3-43AB-8588-CEC1D06C72B9}</a:tableStyleId>
                  </a:tblPr>
                  <a:tblGrid>
                    <a:gridCol w="3497494"/>
                    <a:gridCol w="2585545"/>
                    <a:gridCol w="2970897"/>
                  </a:tblGrid>
                  <a:tr h="502122">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smtClean="0"/>
                            <a:t>Variables</a:t>
                          </a:r>
                          <a:endParaRPr lang="en-US" sz="1400" b="0" dirty="0" smtClean="0">
                            <a:latin typeface="Karla" charset="0"/>
                            <a:ea typeface="Karla" charset="0"/>
                            <a:cs typeface="Karla" charset="0"/>
                          </a:endParaRPr>
                        </a:p>
                      </a:txBody>
                      <a:tcPr anchor="ctr"/>
                    </a:tc>
                    <a:tc>
                      <a:txBody>
                        <a:bodyPr/>
                        <a:lstStyle/>
                        <a:p>
                          <a:pPr algn="ctr"/>
                          <a:r>
                            <a:rPr lang="en-US" sz="1400" dirty="0" smtClean="0"/>
                            <a:t>Partial derivatives</a:t>
                          </a:r>
                          <a:endParaRPr lang="en-US" sz="1400" dirty="0">
                            <a:latin typeface="Karla" charset="0"/>
                            <a:ea typeface="Karla" charset="0"/>
                            <a:cs typeface="Karla" charset="0"/>
                          </a:endParaRPr>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smtClean="0"/>
                            <a:t>Partial derivatives</a:t>
                          </a:r>
                          <a:endParaRPr lang="en-US" sz="1400" dirty="0" smtClean="0">
                            <a:latin typeface="Karla" charset="0"/>
                            <a:ea typeface="Karla" charset="0"/>
                            <a:cs typeface="Karla" charset="0"/>
                          </a:endParaRPr>
                        </a:p>
                      </a:txBody>
                      <a:tcPr anchor="ctr"/>
                    </a:tc>
                  </a:tr>
                  <a:tr h="514712">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r>
                                  <a:rPr lang="en-US" sz="1400" smtClean="0">
                                    <a:latin typeface="Cambria Math" charset="0"/>
                                  </a:rPr>
                                  <m:t>=−</m:t>
                                </m:r>
                                <m:sSup>
                                  <m:sSupPr>
                                    <m:ctrlPr>
                                      <a:rPr lang="en-US" sz="1400" i="1" smtClean="0">
                                        <a:latin typeface="Cambria Math" charset="0"/>
                                      </a:rPr>
                                    </m:ctrlPr>
                                  </m:sSupPr>
                                  <m:e>
                                    <m:r>
                                      <a:rPr lang="en-US" sz="1400" smtClean="0">
                                        <a:latin typeface="Cambria Math" charset="0"/>
                                      </a:rPr>
                                      <m:t>𝑊</m:t>
                                    </m:r>
                                  </m:e>
                                  <m:sup>
                                    <m:r>
                                      <a:rPr lang="en-US" sz="1400" smtClean="0">
                                        <a:latin typeface="Cambria Math" charset="0"/>
                                      </a:rPr>
                                      <m:t>𝑇</m:t>
                                    </m:r>
                                  </m:sup>
                                </m:sSup>
                                <m:r>
                                  <a:rPr lang="en-US" sz="1400" smtClean="0">
                                    <a:latin typeface="Cambria Math" charset="0"/>
                                  </a:rPr>
                                  <m:t>𝑋</m:t>
                                </m:r>
                              </m:oMath>
                            </m:oMathPara>
                          </a14:m>
                          <a:endParaRPr lang="en-US" sz="1400" b="0" dirty="0" smtClean="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num>
                                  <m:den>
                                    <m:r>
                                      <a:rPr lang="en-US" sz="1400" b="0" i="1" smtClean="0">
                                        <a:latin typeface="Cambria Math" charset="0"/>
                                      </a:rPr>
                                      <m:t>𝜕</m:t>
                                    </m:r>
                                    <m:r>
                                      <a:rPr lang="en-US" sz="1400" smtClean="0">
                                        <a:latin typeface="Cambria Math" charset="0"/>
                                      </a:rPr>
                                      <m:t>𝑊</m:t>
                                    </m:r>
                                  </m:den>
                                </m:f>
                                <m:r>
                                  <a:rPr lang="en-US" sz="1400" smtClean="0">
                                    <a:latin typeface="Cambria Math" charset="0"/>
                                  </a:rPr>
                                  <m:t>=−</m:t>
                                </m:r>
                                <m:r>
                                  <a:rPr lang="en-US" sz="1400" smtClean="0">
                                    <a:latin typeface="Cambria Math" charset="0"/>
                                  </a:rPr>
                                  <m:t>𝑋</m:t>
                                </m:r>
                              </m:oMath>
                            </m:oMathPara>
                          </a14:m>
                          <a:endParaRPr lang="en-US" sz="1400" b="0" dirty="0" smtClean="0"/>
                        </a:p>
                      </a:txBody>
                      <a:tcP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num>
                                  <m:den>
                                    <m:r>
                                      <a:rPr lang="en-US" sz="1400" b="0" i="1" smtClean="0">
                                        <a:latin typeface="Cambria Math" charset="0"/>
                                      </a:rPr>
                                      <m:t>𝜕</m:t>
                                    </m:r>
                                    <m:r>
                                      <a:rPr lang="en-US" sz="1400" smtClean="0">
                                        <a:latin typeface="Cambria Math" charset="0"/>
                                      </a:rPr>
                                      <m:t>𝑊</m:t>
                                    </m:r>
                                  </m:den>
                                </m:f>
                                <m:r>
                                  <a:rPr lang="en-US" sz="1400" b="0" i="0" smtClean="0">
                                    <a:latin typeface="Cambria Math" charset="0"/>
                                  </a:rPr>
                                  <m:t>=</m:t>
                                </m:r>
                                <m:r>
                                  <a:rPr lang="en-US" sz="1400" smtClean="0">
                                    <a:latin typeface="Cambria Math" charset="0"/>
                                  </a:rPr>
                                  <m:t>−</m:t>
                                </m:r>
                                <m:r>
                                  <a:rPr lang="en-US" sz="1400" smtClean="0">
                                    <a:latin typeface="Cambria Math" charset="0"/>
                                  </a:rPr>
                                  <m:t>𝑋</m:t>
                                </m:r>
                              </m:oMath>
                            </m:oMathPara>
                          </a14:m>
                          <a:endParaRPr lang="en-US" sz="1400" b="0" dirty="0" smtClean="0"/>
                        </a:p>
                      </a:txBody>
                      <a:tcPr anchor="ctr"/>
                    </a:tc>
                  </a:tr>
                  <a:tr h="551246">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r>
                                  <a:rPr lang="en-US" sz="1400" smtClean="0">
                                    <a:latin typeface="Cambria Math" charset="0"/>
                                  </a:rPr>
                                  <m:t>=</m:t>
                                </m:r>
                                <m:sSup>
                                  <m:sSupPr>
                                    <m:ctrlPr>
                                      <a:rPr lang="en-US" sz="1400" i="1" smtClean="0">
                                        <a:latin typeface="Cambria Math" charset="0"/>
                                      </a:rPr>
                                    </m:ctrlPr>
                                  </m:sSupPr>
                                  <m:e>
                                    <m:sSup>
                                      <m:sSupPr>
                                        <m:ctrlPr>
                                          <a:rPr lang="en-US" sz="1400" i="1">
                                            <a:latin typeface="Cambria Math" charset="0"/>
                                          </a:rPr>
                                        </m:ctrlPr>
                                      </m:sSupPr>
                                      <m:e>
                                        <m:r>
                                          <a:rPr lang="en-US" sz="1400">
                                            <a:latin typeface="Cambria Math" charset="0"/>
                                          </a:rPr>
                                          <m:t>𝑒</m:t>
                                        </m:r>
                                      </m:e>
                                      <m:sup>
                                        <m:sSub>
                                          <m:sSubPr>
                                            <m:ctrlPr>
                                              <a:rPr lang="en-US" sz="1400" i="1">
                                                <a:latin typeface="Cambria Math" charset="0"/>
                                              </a:rPr>
                                            </m:ctrlPr>
                                          </m:sSubPr>
                                          <m:e>
                                            <m:r>
                                              <a:rPr lang="en-US" sz="1400">
                                                <a:latin typeface="Cambria Math" charset="0"/>
                                              </a:rPr>
                                              <m:t>𝜉</m:t>
                                            </m:r>
                                          </m:e>
                                          <m:sub>
                                            <m:r>
                                              <a:rPr lang="en-US" sz="1400">
                                                <a:latin typeface="Cambria Math" charset="0"/>
                                              </a:rPr>
                                              <m:t>1</m:t>
                                            </m:r>
                                          </m:sub>
                                        </m:sSub>
                                      </m:sup>
                                    </m:sSup>
                                    <m:r>
                                      <a:rPr lang="en-US" sz="1400" smtClean="0">
                                        <a:latin typeface="Cambria Math" charset="0"/>
                                      </a:rPr>
                                      <m:t>=</m:t>
                                    </m:r>
                                    <m:r>
                                      <a:rPr lang="en-US" sz="1400" smtClean="0">
                                        <a:latin typeface="Cambria Math" charset="0"/>
                                      </a:rPr>
                                      <m:t>𝑒</m:t>
                                    </m:r>
                                  </m:e>
                                  <m:sup>
                                    <m:r>
                                      <a:rPr lang="en-US" sz="1400" smtClean="0">
                                        <a:latin typeface="Cambria Math" charset="0"/>
                                      </a:rPr>
                                      <m:t>−</m:t>
                                    </m:r>
                                    <m:sSup>
                                      <m:sSupPr>
                                        <m:ctrlPr>
                                          <a:rPr lang="en-US" sz="1400" i="1" smtClean="0">
                                            <a:latin typeface="Cambria Math" charset="0"/>
                                          </a:rPr>
                                        </m:ctrlPr>
                                      </m:sSupPr>
                                      <m:e>
                                        <m:r>
                                          <a:rPr lang="en-US" sz="1400" smtClean="0">
                                            <a:latin typeface="Cambria Math" charset="0"/>
                                          </a:rPr>
                                          <m:t>𝑊</m:t>
                                        </m:r>
                                      </m:e>
                                      <m:sup>
                                        <m:r>
                                          <a:rPr lang="en-US" sz="1400" smtClean="0">
                                            <a:latin typeface="Cambria Math" charset="0"/>
                                          </a:rPr>
                                          <m:t>𝑇</m:t>
                                        </m:r>
                                      </m:sup>
                                    </m:sSup>
                                    <m:r>
                                      <a:rPr lang="en-US" sz="1400" smtClean="0">
                                        <a:latin typeface="Cambria Math" charset="0"/>
                                      </a:rPr>
                                      <m:t>𝑋</m:t>
                                    </m:r>
                                  </m:sup>
                                </m:sSup>
                              </m:oMath>
                            </m:oMathPara>
                          </a14:m>
                          <a:endParaRPr lang="en-US" sz="1400" dirty="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den>
                                </m:f>
                                <m:r>
                                  <a:rPr lang="en-US" sz="1400" smtClean="0">
                                    <a:latin typeface="Cambria Math" charset="0"/>
                                  </a:rPr>
                                  <m:t>=</m:t>
                                </m:r>
                                <m:sSup>
                                  <m:sSupPr>
                                    <m:ctrlPr>
                                      <a:rPr lang="en-US" sz="1400" i="1" smtClean="0">
                                        <a:latin typeface="Cambria Math" charset="0"/>
                                      </a:rPr>
                                    </m:ctrlPr>
                                  </m:sSupPr>
                                  <m:e>
                                    <m:r>
                                      <a:rPr lang="en-US" sz="1400" smtClean="0">
                                        <a:latin typeface="Cambria Math" charset="0"/>
                                      </a:rPr>
                                      <m:t>𝑒</m:t>
                                    </m:r>
                                  </m:e>
                                  <m:sup>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sup>
                                </m:sSup>
                              </m:oMath>
                            </m:oMathPara>
                          </a14:m>
                          <a:endParaRPr lang="en-US" sz="1400" b="0" dirty="0" smtClean="0"/>
                        </a:p>
                      </a:txBody>
                      <a:tcPr/>
                    </a:tc>
                    <a:tc>
                      <a:txBody>
                        <a:bodyPr/>
                        <a:lstStyle/>
                        <a:p>
                          <a:pPr algn="ct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den>
                                </m:f>
                                <m:r>
                                  <a:rPr lang="en-US" sz="1400" smtClean="0">
                                    <a:latin typeface="Cambria Math" charset="0"/>
                                  </a:rPr>
                                  <m:t>=</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oMath>
                            </m:oMathPara>
                          </a14:m>
                          <a:endParaRPr lang="en-US" sz="1400" dirty="0"/>
                        </a:p>
                      </a:txBody>
                      <a:tcPr anchor="ctr"/>
                    </a:tc>
                  </a:tr>
                  <a:tr h="551246">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r>
                                  <a:rPr lang="en-US" sz="1400" smtClean="0">
                                    <a:latin typeface="Cambria Math" charset="0"/>
                                  </a:rPr>
                                  <m:t>=</m:t>
                                </m:r>
                                <m:r>
                                  <a:rPr lang="en-US" sz="1400">
                                    <a:latin typeface="Cambria Math" charset="0"/>
                                  </a:rPr>
                                  <m:t>1+</m:t>
                                </m:r>
                                <m:sSub>
                                  <m:sSubPr>
                                    <m:ctrlPr>
                                      <a:rPr lang="en-US" sz="1400" i="1">
                                        <a:latin typeface="Cambria Math" charset="0"/>
                                      </a:rPr>
                                    </m:ctrlPr>
                                  </m:sSubPr>
                                  <m:e>
                                    <m:r>
                                      <a:rPr lang="en-US" sz="1400">
                                        <a:latin typeface="Cambria Math" charset="0"/>
                                      </a:rPr>
                                      <m:t>𝜉</m:t>
                                    </m:r>
                                  </m:e>
                                  <m:sub>
                                    <m:r>
                                      <a:rPr lang="en-US" sz="1400">
                                        <a:latin typeface="Cambria Math" charset="0"/>
                                      </a:rPr>
                                      <m:t>2</m:t>
                                    </m:r>
                                  </m:sub>
                                </m:sSub>
                                <m:r>
                                  <a:rPr lang="en-US" sz="1400" smtClean="0">
                                    <a:latin typeface="Cambria Math" charset="0"/>
                                  </a:rPr>
                                  <m:t>=1+</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oMath>
                            </m:oMathPara>
                          </a14:m>
                          <a:endParaRPr lang="en-US" sz="1400" b="0" dirty="0" smtClean="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den>
                                </m:f>
                                <m:r>
                                  <a:rPr lang="en-US" sz="1400" smtClean="0">
                                    <a:latin typeface="Cambria Math" charset="0"/>
                                  </a:rPr>
                                  <m:t>=1</m:t>
                                </m:r>
                              </m:oMath>
                            </m:oMathPara>
                          </a14:m>
                          <a:endParaRPr lang="en-US" sz="1400" b="0" dirty="0" smtClean="0"/>
                        </a:p>
                      </a:txBody>
                      <a:tcPr/>
                    </a:tc>
                    <a:tc>
                      <a:txBody>
                        <a:bodyPr/>
                        <a:lstStyle/>
                        <a:p>
                          <a:pPr algn="ctr"/>
                          <a14:m>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den>
                              </m:f>
                              <m:r>
                                <a:rPr lang="en-US" sz="1400" smtClean="0">
                                  <a:latin typeface="Cambria Math" charset="0"/>
                                </a:rPr>
                                <m:t>=</m:t>
                              </m:r>
                            </m:oMath>
                          </a14:m>
                          <a:r>
                            <a:rPr lang="en-US" sz="1400" dirty="0" smtClean="0"/>
                            <a:t>1</a:t>
                          </a:r>
                          <a:endParaRPr lang="en-US" sz="1400" dirty="0"/>
                        </a:p>
                      </a:txBody>
                      <a:tcPr anchor="ctr"/>
                    </a:tc>
                  </a:tr>
                  <a:tr h="633993">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r>
                                  <a:rPr lang="en-US" sz="1400">
                                    <a:latin typeface="Cambria Math" charset="0"/>
                                  </a:rPr>
                                  <m:t>=</m:t>
                                </m:r>
                                <m:f>
                                  <m:fPr>
                                    <m:ctrlPr>
                                      <a:rPr lang="mr-IN" sz="1400" i="1">
                                        <a:latin typeface="Cambria Math" charset="0"/>
                                      </a:rPr>
                                    </m:ctrlPr>
                                  </m:fPr>
                                  <m:num>
                                    <m:r>
                                      <a:rPr lang="en-US" sz="1400">
                                        <a:latin typeface="Cambria Math" charset="0"/>
                                      </a:rPr>
                                      <m:t>1</m:t>
                                    </m:r>
                                  </m:num>
                                  <m:den>
                                    <m:sSub>
                                      <m:sSubPr>
                                        <m:ctrlPr>
                                          <a:rPr lang="en-US" sz="1400" i="1">
                                            <a:latin typeface="Cambria Math" charset="0"/>
                                          </a:rPr>
                                        </m:ctrlPr>
                                      </m:sSubPr>
                                      <m:e>
                                        <m:r>
                                          <a:rPr lang="en-US" sz="1400">
                                            <a:latin typeface="Cambria Math" charset="0"/>
                                          </a:rPr>
                                          <m:t>𝜉</m:t>
                                        </m:r>
                                      </m:e>
                                      <m:sub>
                                        <m:r>
                                          <a:rPr lang="en-US" sz="1400">
                                            <a:latin typeface="Cambria Math" charset="0"/>
                                          </a:rPr>
                                          <m:t>3</m:t>
                                        </m:r>
                                      </m:sub>
                                    </m:sSub>
                                  </m:den>
                                </m:f>
                                <m:r>
                                  <a:rPr lang="en-US" sz="1400" smtClean="0">
                                    <a:latin typeface="Cambria Math" charset="0"/>
                                  </a:rPr>
                                  <m:t>=</m:t>
                                </m:r>
                                <m:f>
                                  <m:fPr>
                                    <m:ctrlPr>
                                      <a:rPr lang="mr-IN" sz="1400" i="1" smtClean="0">
                                        <a:latin typeface="Cambria Math" charset="0"/>
                                      </a:rPr>
                                    </m:ctrlPr>
                                  </m:fPr>
                                  <m:num>
                                    <m:r>
                                      <a:rPr lang="en-US" sz="1400" smtClean="0">
                                        <a:latin typeface="Cambria Math" charset="0"/>
                                      </a:rPr>
                                      <m:t>1</m:t>
                                    </m:r>
                                  </m:num>
                                  <m:den>
                                    <m:r>
                                      <a:rPr lang="en-US" sz="1400">
                                        <a:latin typeface="Cambria Math" charset="0"/>
                                      </a:rPr>
                                      <m:t>1+</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den>
                                </m:f>
                                <m:r>
                                  <a:rPr lang="en-US" sz="1400" smtClean="0">
                                    <a:latin typeface="Cambria Math" charset="0"/>
                                  </a:rPr>
                                  <m:t>=</m:t>
                                </m:r>
                                <m:r>
                                  <a:rPr lang="en-US" sz="1400" smtClean="0">
                                    <a:latin typeface="Cambria Math" charset="0"/>
                                  </a:rPr>
                                  <m:t>𝑝</m:t>
                                </m:r>
                              </m:oMath>
                            </m:oMathPara>
                          </a14:m>
                          <a:endParaRPr lang="en-US" sz="1400" b="0" dirty="0" smtClean="0">
                            <a:solidFill>
                              <a:srgbClr val="FF0000"/>
                            </a:solidFill>
                          </a:endParaRPr>
                        </a:p>
                      </a:txBody>
                      <a:tcPr anchor="ctr"/>
                    </a:tc>
                    <a:tc>
                      <a:txBody>
                        <a:bodyPr/>
                        <a:lstStyle/>
                        <a:p>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den>
                                </m:f>
                                <m:r>
                                  <a:rPr lang="en-US" sz="1400" smtClean="0">
                                    <a:latin typeface="Cambria Math" charset="0"/>
                                  </a:rPr>
                                  <m:t>=−</m:t>
                                </m:r>
                                <m:f>
                                  <m:fPr>
                                    <m:ctrlPr>
                                      <a:rPr lang="mr-IN" sz="1400" i="1" smtClean="0">
                                        <a:latin typeface="Cambria Math" charset="0"/>
                                      </a:rPr>
                                    </m:ctrlPr>
                                  </m:fPr>
                                  <m:num>
                                    <m:r>
                                      <a:rPr lang="en-US" sz="1400" smtClean="0">
                                        <a:latin typeface="Cambria Math" charset="0"/>
                                      </a:rPr>
                                      <m:t>1</m:t>
                                    </m:r>
                                  </m:num>
                                  <m:den>
                                    <m:sSubSup>
                                      <m:sSubSupPr>
                                        <m:ctrlPr>
                                          <a:rPr lang="en-US" sz="1400" i="1" smtClean="0">
                                            <a:latin typeface="Cambria Math" charset="0"/>
                                          </a:rPr>
                                        </m:ctrlPr>
                                      </m:sSubSupPr>
                                      <m:e>
                                        <m:r>
                                          <a:rPr lang="en-US" sz="1400" smtClean="0">
                                            <a:latin typeface="Cambria Math" charset="0"/>
                                          </a:rPr>
                                          <m:t>𝜉</m:t>
                                        </m:r>
                                      </m:e>
                                      <m:sub>
                                        <m:r>
                                          <a:rPr lang="en-US" sz="1400" smtClean="0">
                                            <a:latin typeface="Cambria Math" charset="0"/>
                                          </a:rPr>
                                          <m:t>3</m:t>
                                        </m:r>
                                      </m:sub>
                                      <m:sup>
                                        <m:r>
                                          <a:rPr lang="en-US" sz="1400" smtClean="0">
                                            <a:latin typeface="Cambria Math" charset="0"/>
                                          </a:rPr>
                                          <m:t>2</m:t>
                                        </m:r>
                                      </m:sup>
                                    </m:sSubSup>
                                  </m:den>
                                </m:f>
                              </m:oMath>
                            </m:oMathPara>
                          </a14:m>
                          <a:endParaRPr lang="en-US" sz="1400" dirty="0"/>
                        </a:p>
                      </a:txBody>
                      <a:tcPr/>
                    </a:tc>
                    <a:tc>
                      <a:txBody>
                        <a:bodyPr/>
                        <a:lstStyle/>
                        <a:p>
                          <a:pPr algn="ct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den>
                                </m:f>
                                <m:r>
                                  <a:rPr lang="en-US" sz="1400" smtClean="0">
                                    <a:latin typeface="Cambria Math" charset="0"/>
                                  </a:rPr>
                                  <m:t>=−</m:t>
                                </m:r>
                                <m:f>
                                  <m:fPr>
                                    <m:ctrlPr>
                                      <a:rPr lang="mr-IN" sz="1400" i="1" smtClean="0">
                                        <a:latin typeface="Cambria Math" charset="0"/>
                                      </a:rPr>
                                    </m:ctrlPr>
                                  </m:fPr>
                                  <m:num>
                                    <m:r>
                                      <a:rPr lang="en-US" sz="1400" smtClean="0">
                                        <a:latin typeface="Cambria Math" charset="0"/>
                                      </a:rPr>
                                      <m:t>1</m:t>
                                    </m:r>
                                  </m:num>
                                  <m:den>
                                    <m:sSup>
                                      <m:sSupPr>
                                        <m:ctrlPr>
                                          <a:rPr lang="en-US" sz="1400" i="1" smtClean="0">
                                            <a:latin typeface="Cambria Math" charset="0"/>
                                          </a:rPr>
                                        </m:ctrlPr>
                                      </m:sSupPr>
                                      <m:e>
                                        <m:d>
                                          <m:dPr>
                                            <m:ctrlPr>
                                              <a:rPr lang="en-US" sz="1400" i="1" smtClean="0">
                                                <a:latin typeface="Cambria Math" charset="0"/>
                                              </a:rPr>
                                            </m:ctrlPr>
                                          </m:dPr>
                                          <m:e>
                                            <m:r>
                                              <a:rPr lang="en-US" sz="1400">
                                                <a:latin typeface="Cambria Math" charset="0"/>
                                              </a:rPr>
                                              <m:t>1+</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e>
                                        </m:d>
                                      </m:e>
                                      <m:sup>
                                        <m:r>
                                          <a:rPr lang="en-US" sz="1400" smtClean="0">
                                            <a:latin typeface="Cambria Math" charset="0"/>
                                          </a:rPr>
                                          <m:t>2</m:t>
                                        </m:r>
                                      </m:sup>
                                    </m:sSup>
                                  </m:den>
                                </m:f>
                              </m:oMath>
                            </m:oMathPara>
                          </a14:m>
                          <a:endParaRPr lang="en-US" sz="1400" dirty="0"/>
                        </a:p>
                      </a:txBody>
                      <a:tcPr anchor="ctr"/>
                    </a:tc>
                  </a:tr>
                  <a:tr h="551246">
                    <a:tc>
                      <a:txBody>
                        <a:bodyPr/>
                        <a:lstStyle/>
                        <a:p>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r>
                                  <a:rPr lang="en-US" sz="1400" smtClean="0">
                                    <a:latin typeface="Cambria Math" charset="0"/>
                                  </a:rPr>
                                  <m:t>=</m:t>
                                </m:r>
                                <m:func>
                                  <m:funcPr>
                                    <m:ctrlPr>
                                      <a:rPr lang="en-US" sz="1400" i="1" smtClean="0">
                                        <a:latin typeface="Cambria Math" charset="0"/>
                                      </a:rPr>
                                    </m:ctrlPr>
                                  </m:funcPr>
                                  <m:fName>
                                    <m:r>
                                      <m:rPr>
                                        <m:sty m:val="p"/>
                                      </m:rPr>
                                      <a:rPr lang="en-US" sz="1400" smtClean="0">
                                        <a:latin typeface="Cambria Math" charset="0"/>
                                      </a:rPr>
                                      <m:t>log</m:t>
                                    </m:r>
                                  </m:fName>
                                  <m:e>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r>
                                      <a:rPr lang="en-US" sz="1400" smtClean="0">
                                        <a:latin typeface="Cambria Math" charset="0"/>
                                      </a:rPr>
                                      <m:t>=</m:t>
                                    </m:r>
                                    <m:func>
                                      <m:funcPr>
                                        <m:ctrlPr>
                                          <a:rPr lang="en-US" sz="1400" i="1" smtClean="0">
                                            <a:latin typeface="Cambria Math" charset="0"/>
                                          </a:rPr>
                                        </m:ctrlPr>
                                      </m:funcPr>
                                      <m:fName>
                                        <m:r>
                                          <m:rPr>
                                            <m:sty m:val="p"/>
                                          </m:rPr>
                                          <a:rPr lang="en-US" sz="1400" smtClean="0">
                                            <a:latin typeface="Cambria Math" charset="0"/>
                                          </a:rPr>
                                          <m:t>log</m:t>
                                        </m:r>
                                      </m:fName>
                                      <m:e>
                                        <m:r>
                                          <a:rPr lang="en-US" sz="1400" smtClean="0">
                                            <a:latin typeface="Cambria Math" charset="0"/>
                                          </a:rPr>
                                          <m:t>𝑝</m:t>
                                        </m:r>
                                        <m:r>
                                          <a:rPr lang="en-US" sz="1400" smtClean="0">
                                            <a:latin typeface="Cambria Math" charset="0"/>
                                          </a:rPr>
                                          <m:t> =</m:t>
                                        </m:r>
                                      </m:e>
                                    </m:func>
                                    <m:func>
                                      <m:funcPr>
                                        <m:ctrlPr>
                                          <a:rPr lang="en-US" sz="1400" i="1" smtClean="0">
                                            <a:latin typeface="Cambria Math" charset="0"/>
                                          </a:rPr>
                                        </m:ctrlPr>
                                      </m:funcPr>
                                      <m:fName>
                                        <m:r>
                                          <m:rPr>
                                            <m:sty m:val="p"/>
                                          </m:rPr>
                                          <a:rPr lang="en-US" sz="1400" smtClean="0">
                                            <a:latin typeface="Cambria Math" charset="0"/>
                                          </a:rPr>
                                          <m:t>log</m:t>
                                        </m:r>
                                      </m:fName>
                                      <m:e>
                                        <m:f>
                                          <m:fPr>
                                            <m:ctrlPr>
                                              <a:rPr lang="mr-IN" sz="1400" i="1">
                                                <a:latin typeface="Cambria Math" charset="0"/>
                                              </a:rPr>
                                            </m:ctrlPr>
                                          </m:fPr>
                                          <m:num>
                                            <m:r>
                                              <a:rPr lang="en-US" sz="1400">
                                                <a:latin typeface="Cambria Math" charset="0"/>
                                              </a:rPr>
                                              <m:t>1</m:t>
                                            </m:r>
                                          </m:num>
                                          <m:den>
                                            <m:r>
                                              <a:rPr lang="en-US" sz="1400">
                                                <a:latin typeface="Cambria Math" charset="0"/>
                                              </a:rPr>
                                              <m:t>1+</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den>
                                        </m:f>
                                      </m:e>
                                    </m:func>
                                  </m:e>
                                </m:func>
                              </m:oMath>
                            </m:oMathPara>
                          </a14:m>
                          <a:endParaRPr lang="en-US" sz="1400" dirty="0"/>
                        </a:p>
                      </a:txBody>
                      <a:tcPr anchor="ctr"/>
                    </a:tc>
                    <a:tc>
                      <a:txBody>
                        <a:bodyPr/>
                        <a:lstStyle/>
                        <a:p>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den>
                                </m:f>
                                <m:r>
                                  <a:rPr lang="en-US" sz="1400" smtClean="0">
                                    <a:latin typeface="Cambria Math" charset="0"/>
                                  </a:rPr>
                                  <m:t>=</m:t>
                                </m:r>
                                <m:f>
                                  <m:fPr>
                                    <m:ctrlPr>
                                      <a:rPr lang="mr-IN" sz="1400" i="1" smtClean="0">
                                        <a:latin typeface="Cambria Math" charset="0"/>
                                      </a:rPr>
                                    </m:ctrlPr>
                                  </m:fPr>
                                  <m:num>
                                    <m:r>
                                      <a:rPr lang="en-US" sz="1400" smtClean="0">
                                        <a:latin typeface="Cambria Math" charset="0"/>
                                      </a:rPr>
                                      <m:t>1</m:t>
                                    </m:r>
                                  </m:num>
                                  <m:den>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den>
                                </m:f>
                              </m:oMath>
                            </m:oMathPara>
                          </a14:m>
                          <a:endParaRPr lang="en-US" sz="1400" b="0" dirty="0" smtClean="0"/>
                        </a:p>
                      </a:txBody>
                      <a:tcPr/>
                    </a:tc>
                    <a:tc>
                      <a:txBody>
                        <a:bodyPr/>
                        <a:lstStyle/>
                        <a:p>
                          <a:pPr algn="ct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den>
                                </m:f>
                                <m:r>
                                  <a:rPr lang="en-US" sz="1400" smtClean="0">
                                    <a:latin typeface="Cambria Math" charset="0"/>
                                  </a:rPr>
                                  <m:t>=1+</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oMath>
                            </m:oMathPara>
                          </a14:m>
                          <a:endParaRPr lang="en-US" sz="1400" dirty="0"/>
                        </a:p>
                      </a:txBody>
                      <a:tcPr anchor="ctr"/>
                    </a:tc>
                  </a:tr>
                  <a:tr h="552234">
                    <a:tc>
                      <a:txBody>
                        <a:bodyPr/>
                        <a:lstStyle/>
                        <a:p>
                          <a:pPr/>
                          <a14:m>
                            <m:oMathPara xmlns:m="http://schemas.openxmlformats.org/officeDocument/2006/math">
                              <m:oMathParaPr>
                                <m:jc m:val="centerGroup"/>
                              </m:oMathParaPr>
                              <m:oMath xmlns:m="http://schemas.openxmlformats.org/officeDocument/2006/math">
                                <m:sSubSup>
                                  <m:sSubSupPr>
                                    <m:ctrlPr>
                                      <a:rPr lang="en-US" sz="1400" i="1" smtClean="0">
                                        <a:latin typeface="Cambria Math" charset="0"/>
                                      </a:rPr>
                                    </m:ctrlPr>
                                  </m:sSubSupPr>
                                  <m:e>
                                    <m:r>
                                      <a:rPr lang="en-US" sz="1400" smtClean="0">
                                        <a:latin typeface="Cambria Math" charset="0"/>
                                      </a:rPr>
                                      <m:t>ℒ</m:t>
                                    </m:r>
                                  </m:e>
                                  <m:sub>
                                    <m:r>
                                      <a:rPr lang="en-US" sz="1400" smtClean="0">
                                        <a:latin typeface="Cambria Math" charset="0"/>
                                      </a:rPr>
                                      <m:t>𝑖</m:t>
                                    </m:r>
                                  </m:sub>
                                  <m:sup>
                                    <m:r>
                                      <a:rPr lang="en-US" sz="1400" smtClean="0">
                                        <a:latin typeface="Cambria Math" charset="0"/>
                                      </a:rPr>
                                      <m:t>𝐴</m:t>
                                    </m:r>
                                  </m:sup>
                                </m:sSubSup>
                                <m:r>
                                  <a:rPr lang="en-US" sz="1400" smtClean="0">
                                    <a:latin typeface="Cambria Math" charset="0"/>
                                  </a:rPr>
                                  <m:t>=−</m:t>
                                </m:r>
                                <m:r>
                                  <a:rPr lang="en-US" sz="1400" smtClean="0">
                                    <a:latin typeface="Cambria Math" charset="0"/>
                                  </a:rPr>
                                  <m:t>𝑦</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oMath>
                            </m:oMathPara>
                          </a14:m>
                          <a:endParaRPr lang="en-US" sz="1400" b="0" dirty="0" smtClean="0"/>
                        </a:p>
                      </a:txBody>
                      <a:tcPr anchor="ctr"/>
                    </a:tc>
                    <a:tc>
                      <a:txBody>
                        <a:bodyPr/>
                        <a:lstStyle/>
                        <a:p>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r>
                                      <a:rPr lang="en-US" sz="1400" smtClean="0">
                                        <a:latin typeface="Cambria Math" charset="0"/>
                                      </a:rPr>
                                      <m:t>ℒ</m:t>
                                    </m:r>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den>
                                </m:f>
                                <m:r>
                                  <a:rPr lang="en-US" sz="1400" smtClean="0">
                                    <a:latin typeface="Cambria Math" charset="0"/>
                                  </a:rPr>
                                  <m:t>=−</m:t>
                                </m:r>
                                <m:r>
                                  <a:rPr lang="en-US" sz="1400" smtClean="0">
                                    <a:latin typeface="Cambria Math" charset="0"/>
                                  </a:rPr>
                                  <m:t>𝑦</m:t>
                                </m:r>
                              </m:oMath>
                            </m:oMathPara>
                          </a14:m>
                          <a:endParaRPr lang="en-US" sz="1400" b="0" dirty="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r>
                                      <a:rPr lang="en-US" sz="1400" smtClean="0">
                                        <a:latin typeface="Cambria Math" charset="0"/>
                                      </a:rPr>
                                      <m:t>ℒ</m:t>
                                    </m:r>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den>
                                </m:f>
                                <m:r>
                                  <a:rPr lang="en-US" sz="1400" smtClean="0">
                                    <a:latin typeface="Cambria Math" charset="0"/>
                                  </a:rPr>
                                  <m:t>=−</m:t>
                                </m:r>
                                <m:r>
                                  <a:rPr lang="en-US" sz="1400" smtClean="0">
                                    <a:latin typeface="Cambria Math" charset="0"/>
                                  </a:rPr>
                                  <m:t>𝑦</m:t>
                                </m:r>
                              </m:oMath>
                            </m:oMathPara>
                          </a14:m>
                          <a:endParaRPr lang="en-US" sz="1400" dirty="0"/>
                        </a:p>
                      </a:txBody>
                      <a:tcPr anchor="ctr"/>
                    </a:tc>
                  </a:tr>
                  <a:tr h="552234">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Sup>
                                      <m:sSubSupPr>
                                        <m:ctrlPr>
                                          <a:rPr lang="en-US" sz="1400" i="1" smtClean="0">
                                            <a:latin typeface="Cambria Math" charset="0"/>
                                          </a:rPr>
                                        </m:ctrlPr>
                                      </m:sSubSupPr>
                                      <m:e>
                                        <m:r>
                                          <a:rPr lang="en-US" sz="1400" smtClean="0">
                                            <a:latin typeface="Cambria Math" charset="0"/>
                                          </a:rPr>
                                          <m:t>ℒ</m:t>
                                        </m:r>
                                      </m:e>
                                      <m:sub>
                                        <m:r>
                                          <a:rPr lang="en-US" sz="1400" smtClean="0">
                                            <a:latin typeface="Cambria Math" charset="0"/>
                                          </a:rPr>
                                          <m:t>𝑖</m:t>
                                        </m:r>
                                      </m:sub>
                                      <m:sup>
                                        <m:r>
                                          <a:rPr lang="en-US" sz="1400" smtClean="0">
                                            <a:latin typeface="Cambria Math" charset="0"/>
                                          </a:rPr>
                                          <m:t>𝐴</m:t>
                                        </m:r>
                                      </m:sup>
                                    </m:sSubSup>
                                  </m:num>
                                  <m:den>
                                    <m:r>
                                      <a:rPr lang="en-US" sz="1400" b="0" i="1" smtClean="0">
                                        <a:latin typeface="Cambria Math" charset="0"/>
                                      </a:rPr>
                                      <m:t>𝜕</m:t>
                                    </m:r>
                                    <m:r>
                                      <a:rPr lang="en-US" sz="1400" smtClean="0">
                                        <a:latin typeface="Cambria Math" charset="0"/>
                                      </a:rPr>
                                      <m:t>𝑊</m:t>
                                    </m:r>
                                  </m:den>
                                </m:f>
                                <m:r>
                                  <a:rPr lang="en-US" sz="1400" smtClean="0">
                                    <a:latin typeface="Cambria Math" charset="0"/>
                                  </a:rPr>
                                  <m:t>=</m:t>
                                </m:r>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ℒ</m:t>
                                        </m:r>
                                      </m:e>
                                      <m:sub>
                                        <m:r>
                                          <a:rPr lang="en-US" sz="1400" smtClean="0">
                                            <a:latin typeface="Cambria Math" charset="0"/>
                                          </a:rPr>
                                          <m:t>𝑖</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den>
                                </m:f>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den>
                                </m:f>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den>
                                </m:f>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den>
                                </m:f>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den>
                                </m:f>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num>
                                  <m:den>
                                    <m:r>
                                      <a:rPr lang="en-US" sz="1400" b="0" i="1" smtClean="0">
                                        <a:latin typeface="Cambria Math" charset="0"/>
                                      </a:rPr>
                                      <m:t>𝜕</m:t>
                                    </m:r>
                                    <m:r>
                                      <a:rPr lang="en-US" sz="1400" smtClean="0">
                                        <a:latin typeface="Cambria Math" charset="0"/>
                                      </a:rPr>
                                      <m:t>𝑊</m:t>
                                    </m:r>
                                  </m:den>
                                </m:f>
                              </m:oMath>
                            </m:oMathPara>
                          </a14:m>
                          <a:endParaRPr lang="en-US" sz="1400" dirty="0"/>
                        </a:p>
                        <a:p>
                          <a:endParaRPr lang="en-US" sz="1400" b="0" dirty="0" smtClean="0"/>
                        </a:p>
                      </a:txBody>
                      <a:tcPr anchor="ctr"/>
                    </a:tc>
                    <a:tc>
                      <a:txBody>
                        <a:bodyPr/>
                        <a:lstStyle/>
                        <a:p>
                          <a:endParaRPr lang="en-US" sz="1400" b="0" dirty="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lang="en-US" sz="1400" i="1" smtClean="0">
                                        <a:latin typeface="Cambria Math" charset="0"/>
                                      </a:rPr>
                                    </m:ctrlPr>
                                  </m:sSupPr>
                                  <m:e>
                                    <m:f>
                                      <m:fPr>
                                        <m:ctrlPr>
                                          <a:rPr lang="mr-IN" sz="1400" i="1" smtClean="0">
                                            <a:latin typeface="Cambria Math" charset="0"/>
                                          </a:rPr>
                                        </m:ctrlPr>
                                      </m:fPr>
                                      <m:num>
                                        <m:r>
                                          <a:rPr lang="en-US" sz="1400" b="0" i="1" smtClean="0">
                                            <a:latin typeface="Cambria Math" charset="0"/>
                                          </a:rPr>
                                          <m:t>𝜕</m:t>
                                        </m:r>
                                        <m:sSubSup>
                                          <m:sSubSupPr>
                                            <m:ctrlPr>
                                              <a:rPr lang="en-US" sz="1400" i="1" smtClean="0">
                                                <a:latin typeface="Cambria Math" charset="0"/>
                                              </a:rPr>
                                            </m:ctrlPr>
                                          </m:sSubSupPr>
                                          <m:e>
                                            <m:r>
                                              <a:rPr lang="en-US" sz="1400" smtClean="0">
                                                <a:latin typeface="Cambria Math" charset="0"/>
                                              </a:rPr>
                                              <m:t>ℒ</m:t>
                                            </m:r>
                                          </m:e>
                                          <m:sub>
                                            <m:r>
                                              <a:rPr lang="en-US" sz="1400" smtClean="0">
                                                <a:latin typeface="Cambria Math" charset="0"/>
                                              </a:rPr>
                                              <m:t>𝑖</m:t>
                                            </m:r>
                                          </m:sub>
                                          <m:sup>
                                            <m:r>
                                              <a:rPr lang="en-US" sz="1400" smtClean="0">
                                                <a:latin typeface="Cambria Math" charset="0"/>
                                              </a:rPr>
                                              <m:t>𝐴</m:t>
                                            </m:r>
                                          </m:sup>
                                        </m:sSubSup>
                                      </m:num>
                                      <m:den>
                                        <m:r>
                                          <a:rPr lang="en-US" sz="1400" b="0" i="1" smtClean="0">
                                            <a:latin typeface="Cambria Math" charset="0"/>
                                          </a:rPr>
                                          <m:t>𝜕</m:t>
                                        </m:r>
                                        <m:r>
                                          <a:rPr lang="en-US" sz="1400" smtClean="0">
                                            <a:latin typeface="Cambria Math" charset="0"/>
                                          </a:rPr>
                                          <m:t>𝑊</m:t>
                                        </m:r>
                                      </m:den>
                                    </m:f>
                                    <m:r>
                                      <a:rPr lang="en-US" sz="1400" smtClean="0">
                                        <a:latin typeface="Cambria Math" charset="0"/>
                                      </a:rPr>
                                      <m:t>=−</m:t>
                                    </m:r>
                                    <m:r>
                                      <a:rPr lang="en-US" sz="1400" smtClean="0">
                                        <a:latin typeface="Cambria Math" charset="0"/>
                                      </a:rPr>
                                      <m:t>𝑦𝑋𝑒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f>
                                  <m:fPr>
                                    <m:ctrlPr>
                                      <a:rPr lang="mr-IN" sz="1400" i="1" smtClean="0">
                                        <a:latin typeface="Cambria Math" charset="0"/>
                                      </a:rPr>
                                    </m:ctrlPr>
                                  </m:fPr>
                                  <m:num>
                                    <m:r>
                                      <a:rPr lang="en-US" sz="1400" smtClean="0">
                                        <a:latin typeface="Cambria Math" charset="0"/>
                                      </a:rPr>
                                      <m:t>1</m:t>
                                    </m:r>
                                  </m:num>
                                  <m:den>
                                    <m:sSup>
                                      <m:sSupPr>
                                        <m:ctrlPr>
                                          <a:rPr lang="en-US" sz="1400" i="1" smtClean="0">
                                            <a:latin typeface="Cambria Math" charset="0"/>
                                          </a:rPr>
                                        </m:ctrlPr>
                                      </m:sSupPr>
                                      <m:e>
                                        <m:d>
                                          <m:dPr>
                                            <m:ctrlPr>
                                              <a:rPr lang="en-US" sz="1400" i="1" smtClean="0">
                                                <a:latin typeface="Cambria Math" charset="0"/>
                                              </a:rPr>
                                            </m:ctrlPr>
                                          </m:dPr>
                                          <m:e>
                                            <m:r>
                                              <a:rPr lang="en-US" sz="1400">
                                                <a:latin typeface="Cambria Math" charset="0"/>
                                              </a:rPr>
                                              <m:t>1+</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e>
                                        </m:d>
                                      </m:e>
                                      <m:sup/>
                                    </m:sSup>
                                  </m:den>
                                </m:f>
                              </m:oMath>
                            </m:oMathPara>
                          </a14:m>
                          <a:endParaRPr lang="en-US" sz="1400" dirty="0"/>
                        </a:p>
                      </a:txBody>
                      <a:tcPr anchor="ctr"/>
                    </a:tc>
                  </a:tr>
                </a:tbl>
              </a:graphicData>
            </a:graphic>
          </p:graphicFrame>
        </mc:Choice>
        <mc:Fallback xmlns="">
          <p:graphicFrame>
            <p:nvGraphicFramePr>
              <p:cNvPr id="3" name="Table 2"/>
              <p:cNvGraphicFramePr>
                <a:graphicFrameLocks noGrp="1"/>
              </p:cNvGraphicFramePr>
              <p:nvPr>
                <p:extLst>
                  <p:ext uri="{D42A27DB-BD31-4B8C-83A1-F6EECF244321}">
                    <p14:modId xmlns:p14="http://schemas.microsoft.com/office/powerpoint/2010/main" val="505303050"/>
                  </p:ext>
                </p:extLst>
              </p:nvPr>
            </p:nvGraphicFramePr>
            <p:xfrm>
              <a:off x="1795004" y="1318608"/>
              <a:ext cx="9053936" cy="4634166"/>
            </p:xfrm>
            <a:graphic>
              <a:graphicData uri="http://schemas.openxmlformats.org/drawingml/2006/table">
                <a:tbl>
                  <a:tblPr firstRow="1" bandRow="1">
                    <a:tableStyleId>{073A0DAA-6AF3-43AB-8588-CEC1D06C72B9}</a:tableStyleId>
                  </a:tblPr>
                  <a:tblGrid>
                    <a:gridCol w="3497494"/>
                    <a:gridCol w="2585545"/>
                    <a:gridCol w="2970897"/>
                  </a:tblGrid>
                  <a:tr h="502122">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smtClean="0"/>
                            <a:t>Variables</a:t>
                          </a:r>
                          <a:endParaRPr lang="en-US" sz="1400" b="0" dirty="0" smtClean="0">
                            <a:latin typeface="Karla" charset="0"/>
                            <a:ea typeface="Karla" charset="0"/>
                            <a:cs typeface="Karla" charset="0"/>
                          </a:endParaRPr>
                        </a:p>
                      </a:txBody>
                      <a:tcPr anchor="ctr"/>
                    </a:tc>
                    <a:tc>
                      <a:txBody>
                        <a:bodyPr/>
                        <a:lstStyle/>
                        <a:p>
                          <a:pPr algn="ctr"/>
                          <a:r>
                            <a:rPr lang="en-US" sz="1400" dirty="0" smtClean="0"/>
                            <a:t>Partial derivatives</a:t>
                          </a:r>
                          <a:endParaRPr lang="en-US" sz="1400" dirty="0">
                            <a:latin typeface="Karla" charset="0"/>
                            <a:ea typeface="Karla" charset="0"/>
                            <a:cs typeface="Karla" charset="0"/>
                          </a:endParaRPr>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smtClean="0"/>
                            <a:t>Partial derivatives</a:t>
                          </a:r>
                          <a:endParaRPr lang="en-US" sz="1400" dirty="0" smtClean="0">
                            <a:latin typeface="Karla" charset="0"/>
                            <a:ea typeface="Karla" charset="0"/>
                            <a:cs typeface="Karla" charset="0"/>
                          </a:endParaRPr>
                        </a:p>
                      </a:txBody>
                      <a:tcPr anchor="ctr"/>
                    </a:tc>
                  </a:tr>
                  <a:tr h="514712">
                    <a:tc>
                      <a:txBody>
                        <a:bodyPr/>
                        <a:lstStyle/>
                        <a:p>
                          <a:endParaRPr lang="en-US"/>
                        </a:p>
                      </a:txBody>
                      <a:tcPr anchor="ctr">
                        <a:blipFill rotWithShape="0">
                          <a:blip r:embed="rId2"/>
                          <a:stretch>
                            <a:fillRect l="-174" t="-97647" r="-159582" b="-701176"/>
                          </a:stretch>
                        </a:blipFill>
                      </a:tcPr>
                    </a:tc>
                    <a:tc>
                      <a:txBody>
                        <a:bodyPr/>
                        <a:lstStyle/>
                        <a:p>
                          <a:endParaRPr lang="en-US"/>
                        </a:p>
                      </a:txBody>
                      <a:tcPr>
                        <a:blipFill rotWithShape="0">
                          <a:blip r:embed="rId2"/>
                          <a:stretch>
                            <a:fillRect l="-135613" t="-97647" r="-116038" b="-701176"/>
                          </a:stretch>
                        </a:blipFill>
                      </a:tcPr>
                    </a:tc>
                    <a:tc>
                      <a:txBody>
                        <a:bodyPr/>
                        <a:lstStyle/>
                        <a:p>
                          <a:endParaRPr lang="en-US"/>
                        </a:p>
                      </a:txBody>
                      <a:tcPr anchor="ctr">
                        <a:blipFill rotWithShape="0">
                          <a:blip r:embed="rId2"/>
                          <a:stretch>
                            <a:fillRect l="-204713" t="-97647" r="-820" b="-701176"/>
                          </a:stretch>
                        </a:blipFill>
                      </a:tcPr>
                    </a:tc>
                  </a:tr>
                  <a:tr h="551246">
                    <a:tc>
                      <a:txBody>
                        <a:bodyPr/>
                        <a:lstStyle/>
                        <a:p>
                          <a:endParaRPr lang="en-US"/>
                        </a:p>
                      </a:txBody>
                      <a:tcPr anchor="ctr">
                        <a:blipFill rotWithShape="0">
                          <a:blip r:embed="rId2"/>
                          <a:stretch>
                            <a:fillRect l="-174" t="-184615" r="-159582" b="-554945"/>
                          </a:stretch>
                        </a:blipFill>
                      </a:tcPr>
                    </a:tc>
                    <a:tc>
                      <a:txBody>
                        <a:bodyPr/>
                        <a:lstStyle/>
                        <a:p>
                          <a:endParaRPr lang="en-US"/>
                        </a:p>
                      </a:txBody>
                      <a:tcPr>
                        <a:blipFill rotWithShape="0">
                          <a:blip r:embed="rId2"/>
                          <a:stretch>
                            <a:fillRect l="-135613" t="-184615" r="-116038" b="-554945"/>
                          </a:stretch>
                        </a:blipFill>
                      </a:tcPr>
                    </a:tc>
                    <a:tc>
                      <a:txBody>
                        <a:bodyPr/>
                        <a:lstStyle/>
                        <a:p>
                          <a:endParaRPr lang="en-US"/>
                        </a:p>
                      </a:txBody>
                      <a:tcPr anchor="ctr">
                        <a:blipFill rotWithShape="0">
                          <a:blip r:embed="rId2"/>
                          <a:stretch>
                            <a:fillRect l="-204713" t="-184615" r="-820" b="-554945"/>
                          </a:stretch>
                        </a:blipFill>
                      </a:tcPr>
                    </a:tc>
                  </a:tr>
                  <a:tr h="551246">
                    <a:tc>
                      <a:txBody>
                        <a:bodyPr/>
                        <a:lstStyle/>
                        <a:p>
                          <a:endParaRPr lang="en-US"/>
                        </a:p>
                      </a:txBody>
                      <a:tcPr anchor="ctr">
                        <a:blipFill rotWithShape="0">
                          <a:blip r:embed="rId2"/>
                          <a:stretch>
                            <a:fillRect l="-174" t="-287778" r="-159582" b="-461111"/>
                          </a:stretch>
                        </a:blipFill>
                      </a:tcPr>
                    </a:tc>
                    <a:tc>
                      <a:txBody>
                        <a:bodyPr/>
                        <a:lstStyle/>
                        <a:p>
                          <a:endParaRPr lang="en-US"/>
                        </a:p>
                      </a:txBody>
                      <a:tcPr>
                        <a:blipFill rotWithShape="0">
                          <a:blip r:embed="rId2"/>
                          <a:stretch>
                            <a:fillRect l="-135613" t="-287778" r="-116038" b="-461111"/>
                          </a:stretch>
                        </a:blipFill>
                      </a:tcPr>
                    </a:tc>
                    <a:tc>
                      <a:txBody>
                        <a:bodyPr/>
                        <a:lstStyle/>
                        <a:p>
                          <a:endParaRPr lang="en-US"/>
                        </a:p>
                      </a:txBody>
                      <a:tcPr anchor="ctr">
                        <a:blipFill rotWithShape="0">
                          <a:blip r:embed="rId2"/>
                          <a:stretch>
                            <a:fillRect l="-204713" t="-287778" r="-820" b="-461111"/>
                          </a:stretch>
                        </a:blipFill>
                      </a:tcPr>
                    </a:tc>
                  </a:tr>
                  <a:tr h="633993">
                    <a:tc>
                      <a:txBody>
                        <a:bodyPr/>
                        <a:lstStyle/>
                        <a:p>
                          <a:endParaRPr lang="en-US"/>
                        </a:p>
                      </a:txBody>
                      <a:tcPr anchor="ctr">
                        <a:blipFill rotWithShape="0">
                          <a:blip r:embed="rId2"/>
                          <a:stretch>
                            <a:fillRect l="-174" t="-335577" r="-159582" b="-299038"/>
                          </a:stretch>
                        </a:blipFill>
                      </a:tcPr>
                    </a:tc>
                    <a:tc>
                      <a:txBody>
                        <a:bodyPr/>
                        <a:lstStyle/>
                        <a:p>
                          <a:endParaRPr lang="en-US"/>
                        </a:p>
                      </a:txBody>
                      <a:tcPr>
                        <a:blipFill rotWithShape="0">
                          <a:blip r:embed="rId2"/>
                          <a:stretch>
                            <a:fillRect l="-135613" t="-335577" r="-116038" b="-299038"/>
                          </a:stretch>
                        </a:blipFill>
                      </a:tcPr>
                    </a:tc>
                    <a:tc>
                      <a:txBody>
                        <a:bodyPr/>
                        <a:lstStyle/>
                        <a:p>
                          <a:endParaRPr lang="en-US"/>
                        </a:p>
                      </a:txBody>
                      <a:tcPr anchor="ctr">
                        <a:blipFill rotWithShape="0">
                          <a:blip r:embed="rId2"/>
                          <a:stretch>
                            <a:fillRect l="-204713" t="-335577" r="-820" b="-299038"/>
                          </a:stretch>
                        </a:blipFill>
                      </a:tcPr>
                    </a:tc>
                  </a:tr>
                  <a:tr h="551246">
                    <a:tc>
                      <a:txBody>
                        <a:bodyPr/>
                        <a:lstStyle/>
                        <a:p>
                          <a:endParaRPr lang="en-US"/>
                        </a:p>
                      </a:txBody>
                      <a:tcPr anchor="ctr">
                        <a:blipFill rotWithShape="0">
                          <a:blip r:embed="rId2"/>
                          <a:stretch>
                            <a:fillRect l="-174" t="-497802" r="-159582" b="-241758"/>
                          </a:stretch>
                        </a:blipFill>
                      </a:tcPr>
                    </a:tc>
                    <a:tc>
                      <a:txBody>
                        <a:bodyPr/>
                        <a:lstStyle/>
                        <a:p>
                          <a:endParaRPr lang="en-US"/>
                        </a:p>
                      </a:txBody>
                      <a:tcPr>
                        <a:blipFill rotWithShape="0">
                          <a:blip r:embed="rId2"/>
                          <a:stretch>
                            <a:fillRect l="-135613" t="-497802" r="-116038" b="-241758"/>
                          </a:stretch>
                        </a:blipFill>
                      </a:tcPr>
                    </a:tc>
                    <a:tc>
                      <a:txBody>
                        <a:bodyPr/>
                        <a:lstStyle/>
                        <a:p>
                          <a:endParaRPr lang="en-US"/>
                        </a:p>
                      </a:txBody>
                      <a:tcPr anchor="ctr">
                        <a:blipFill rotWithShape="0">
                          <a:blip r:embed="rId2"/>
                          <a:stretch>
                            <a:fillRect l="-204713" t="-497802" r="-820" b="-241758"/>
                          </a:stretch>
                        </a:blipFill>
                      </a:tcPr>
                    </a:tc>
                  </a:tr>
                  <a:tr h="552234">
                    <a:tc>
                      <a:txBody>
                        <a:bodyPr/>
                        <a:lstStyle/>
                        <a:p>
                          <a:endParaRPr lang="en-US"/>
                        </a:p>
                      </a:txBody>
                      <a:tcPr anchor="ctr">
                        <a:blipFill rotWithShape="0">
                          <a:blip r:embed="rId2"/>
                          <a:stretch>
                            <a:fillRect l="-174" t="-604444" r="-159582" b="-144444"/>
                          </a:stretch>
                        </a:blipFill>
                      </a:tcPr>
                    </a:tc>
                    <a:tc>
                      <a:txBody>
                        <a:bodyPr/>
                        <a:lstStyle/>
                        <a:p>
                          <a:endParaRPr lang="en-US"/>
                        </a:p>
                      </a:txBody>
                      <a:tcPr>
                        <a:blipFill rotWithShape="0">
                          <a:blip r:embed="rId2"/>
                          <a:stretch>
                            <a:fillRect l="-135613" t="-604444" r="-116038" b="-144444"/>
                          </a:stretch>
                        </a:blipFill>
                      </a:tcPr>
                    </a:tc>
                    <a:tc>
                      <a:txBody>
                        <a:bodyPr/>
                        <a:lstStyle/>
                        <a:p>
                          <a:endParaRPr lang="en-US"/>
                        </a:p>
                      </a:txBody>
                      <a:tcPr anchor="ctr">
                        <a:blipFill rotWithShape="0">
                          <a:blip r:embed="rId2"/>
                          <a:stretch>
                            <a:fillRect l="-204713" t="-604444" r="-820" b="-144444"/>
                          </a:stretch>
                        </a:blipFill>
                      </a:tcPr>
                    </a:tc>
                  </a:tr>
                  <a:tr h="777367">
                    <a:tc>
                      <a:txBody>
                        <a:bodyPr/>
                        <a:lstStyle/>
                        <a:p>
                          <a:endParaRPr lang="en-US"/>
                        </a:p>
                      </a:txBody>
                      <a:tcPr anchor="ctr">
                        <a:blipFill rotWithShape="0">
                          <a:blip r:embed="rId2"/>
                          <a:stretch>
                            <a:fillRect l="-174" t="-495313" r="-159582" b="-1563"/>
                          </a:stretch>
                        </a:blipFill>
                      </a:tcPr>
                    </a:tc>
                    <a:tc>
                      <a:txBody>
                        <a:bodyPr/>
                        <a:lstStyle/>
                        <a:p>
                          <a:endParaRPr lang="en-US" sz="1400" b="0" dirty="0"/>
                        </a:p>
                      </a:txBody>
                      <a:tcPr/>
                    </a:tc>
                    <a:tc>
                      <a:txBody>
                        <a:bodyPr/>
                        <a:lstStyle/>
                        <a:p>
                          <a:endParaRPr lang="en-US"/>
                        </a:p>
                      </a:txBody>
                      <a:tcPr anchor="ctr">
                        <a:blipFill rotWithShape="0">
                          <a:blip r:embed="rId2"/>
                          <a:stretch>
                            <a:fillRect l="-204713" t="-495313" r="-820" b="-1563"/>
                          </a:stretch>
                        </a:blipFill>
                      </a:tcPr>
                    </a:tc>
                  </a:tr>
                </a:tbl>
              </a:graphicData>
            </a:graphic>
          </p:graphicFrame>
        </mc:Fallback>
      </mc:AlternateContent>
      <mc:AlternateContent xmlns:mc="http://schemas.openxmlformats.org/markup-compatibility/2006" xmlns:a14="http://schemas.microsoft.com/office/drawing/2010/main">
        <mc:Choice Requires="a14">
          <p:sp>
            <p:nvSpPr>
              <p:cNvPr id="5" name="Rectangle 4"/>
              <p:cNvSpPr/>
              <p:nvPr/>
            </p:nvSpPr>
            <p:spPr>
              <a:xfrm>
                <a:off x="4087930" y="310276"/>
                <a:ext cx="2618794" cy="6459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charset="0"/>
                            </a:rPr>
                          </m:ctrlPr>
                        </m:sSubSupPr>
                        <m:e>
                          <m:r>
                            <a:rPr lang="en-US" b="0" i="1" smtClean="0">
                              <a:latin typeface="Cambria Math" charset="0"/>
                            </a:rPr>
                            <m:t>ℒ</m:t>
                          </m:r>
                        </m:e>
                        <m:sub>
                          <m:r>
                            <a:rPr lang="en-US" b="0" i="1" smtClean="0">
                              <a:latin typeface="Cambria Math" charset="0"/>
                            </a:rPr>
                            <m:t>𝑖</m:t>
                          </m:r>
                        </m:sub>
                        <m:sup>
                          <m:r>
                            <a:rPr lang="en-US" b="0" i="1" smtClean="0">
                              <a:latin typeface="Cambria Math" charset="0"/>
                            </a:rPr>
                            <m:t>𝐴</m:t>
                          </m:r>
                        </m:sup>
                      </m:sSubSup>
                      <m:r>
                        <a:rPr lang="en-US" b="0" i="1" smtClean="0">
                          <a:latin typeface="Cambria Math" charset="0"/>
                        </a:rPr>
                        <m:t>=</m:t>
                      </m:r>
                      <m:sSub>
                        <m:sSubPr>
                          <m:ctrlPr>
                            <a:rPr lang="en-US" i="1">
                              <a:latin typeface="Cambria Math" charset="0"/>
                            </a:rPr>
                          </m:ctrlPr>
                        </m:sSubPr>
                        <m:e>
                          <m:r>
                            <a:rPr lang="en-US" i="1">
                              <a:latin typeface="Cambria Math" charset="0"/>
                            </a:rPr>
                            <m:t>−</m:t>
                          </m:r>
                          <m:r>
                            <a:rPr lang="en-US" i="1">
                              <a:latin typeface="Cambria Math" charset="0"/>
                            </a:rPr>
                            <m:t>𝑦</m:t>
                          </m:r>
                        </m:e>
                        <m:sub>
                          <m:r>
                            <a:rPr lang="en-US" i="1">
                              <a:latin typeface="Cambria Math" charset="0"/>
                            </a:rPr>
                            <m:t>𝑖</m:t>
                          </m:r>
                        </m:sub>
                      </m:sSub>
                      <m:func>
                        <m:funcPr>
                          <m:ctrlPr>
                            <a:rPr lang="en-US" i="1">
                              <a:latin typeface="Cambria Math" charset="0"/>
                            </a:rPr>
                          </m:ctrlPr>
                        </m:funcPr>
                        <m:fName>
                          <m:r>
                            <m:rPr>
                              <m:sty m:val="p"/>
                            </m:rPr>
                            <a:rPr lang="en-US">
                              <a:latin typeface="Cambria Math" charset="0"/>
                            </a:rPr>
                            <m:t>log</m:t>
                          </m:r>
                        </m:fName>
                        <m:e>
                          <m:f>
                            <m:fPr>
                              <m:ctrlPr>
                                <a:rPr lang="mr-IN" i="1">
                                  <a:latin typeface="Cambria Math" charset="0"/>
                                </a:rPr>
                              </m:ctrlPr>
                            </m:fPr>
                            <m:num>
                              <m:r>
                                <a:rPr lang="en-US" i="1">
                                  <a:latin typeface="Cambria Math" charset="0"/>
                                </a:rPr>
                                <m:t>1</m:t>
                              </m:r>
                            </m:num>
                            <m:den>
                              <m:r>
                                <a:rPr lang="en-US" i="1">
                                  <a:latin typeface="Cambria Math" charset="0"/>
                                </a:rPr>
                                <m:t>1+</m:t>
                              </m:r>
                              <m:sSup>
                                <m:sSupPr>
                                  <m:ctrlPr>
                                    <a:rPr lang="en-US" i="1">
                                      <a:latin typeface="Cambria Math" charset="0"/>
                                    </a:rPr>
                                  </m:ctrlPr>
                                </m:sSupPr>
                                <m:e>
                                  <m:r>
                                    <a:rPr lang="en-US" i="1">
                                      <a:latin typeface="Cambria Math" charset="0"/>
                                    </a:rPr>
                                    <m:t>𝑒</m:t>
                                  </m:r>
                                </m:e>
                                <m:sup>
                                  <m:r>
                                    <a:rPr lang="en-US" i="1">
                                      <a:latin typeface="Cambria Math" charset="0"/>
                                    </a:rPr>
                                    <m:t>−</m:t>
                                  </m:r>
                                  <m:sSup>
                                    <m:sSupPr>
                                      <m:ctrlPr>
                                        <a:rPr lang="en-US" i="1">
                                          <a:latin typeface="Cambria Math" charset="0"/>
                                        </a:rPr>
                                      </m:ctrlPr>
                                    </m:sSupPr>
                                    <m:e>
                                      <m:r>
                                        <a:rPr lang="en-US" i="1">
                                          <a:latin typeface="Cambria Math" charset="0"/>
                                        </a:rPr>
                                        <m:t>𝑊</m:t>
                                      </m:r>
                                    </m:e>
                                    <m:sup>
                                      <m:r>
                                        <a:rPr lang="en-US" i="1">
                                          <a:latin typeface="Cambria Math" charset="0"/>
                                        </a:rPr>
                                        <m:t>𝑇</m:t>
                                      </m:r>
                                    </m:sup>
                                  </m:sSup>
                                  <m:r>
                                    <a:rPr lang="en-US" i="1">
                                      <a:latin typeface="Cambria Math" charset="0"/>
                                    </a:rPr>
                                    <m:t>𝑋</m:t>
                                  </m:r>
                                </m:sup>
                              </m:sSup>
                            </m:den>
                          </m:f>
                        </m:e>
                      </m:func>
                    </m:oMath>
                  </m:oMathPara>
                </a14:m>
                <a:endParaRPr lang="en-US" dirty="0"/>
              </a:p>
            </p:txBody>
          </p:sp>
        </mc:Choice>
        <mc:Fallback xmlns="">
          <p:sp>
            <p:nvSpPr>
              <p:cNvPr id="5" name="Rectangle 4"/>
              <p:cNvSpPr>
                <a:spLocks noRot="1" noChangeAspect="1" noMove="1" noResize="1" noEditPoints="1" noAdjustHandles="1" noChangeArrowheads="1" noChangeShapeType="1" noTextEdit="1"/>
              </p:cNvSpPr>
              <p:nvPr/>
            </p:nvSpPr>
            <p:spPr>
              <a:xfrm>
                <a:off x="4087930" y="310276"/>
                <a:ext cx="2618794" cy="645946"/>
              </a:xfrm>
              <a:prstGeom prst="rect">
                <a:avLst/>
              </a:prstGeom>
              <a:blipFill rotWithShape="0">
                <a:blip r:embed="rId3"/>
                <a:stretch>
                  <a:fillRect/>
                </a:stretch>
              </a:blipFill>
            </p:spPr>
            <p:txBody>
              <a:bodyPr/>
              <a:lstStyle/>
              <a:p>
                <a:r>
                  <a:rPr lang="en-US">
                    <a:noFill/>
                  </a:rPr>
                  <a:t> </a:t>
                </a:r>
              </a:p>
            </p:txBody>
          </p:sp>
        </mc:Fallback>
      </mc:AlternateContent>
      <p:sp>
        <p:nvSpPr>
          <p:cNvPr id="6" name="Rectangle 5"/>
          <p:cNvSpPr/>
          <p:nvPr/>
        </p:nvSpPr>
        <p:spPr>
          <a:xfrm>
            <a:off x="6032938" y="672662"/>
            <a:ext cx="578069" cy="199697"/>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ight Arrow 6"/>
          <p:cNvSpPr/>
          <p:nvPr/>
        </p:nvSpPr>
        <p:spPr>
          <a:xfrm>
            <a:off x="914400" y="1905000"/>
            <a:ext cx="520700" cy="279400"/>
          </a:xfrm>
          <a:prstGeom prst="rightArrow">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5887479" y="672661"/>
            <a:ext cx="723528" cy="242368"/>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5518793" y="672660"/>
            <a:ext cx="1092214" cy="250273"/>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5518793" y="310276"/>
            <a:ext cx="1244614" cy="612657"/>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5169454" y="302372"/>
            <a:ext cx="1537269" cy="612657"/>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4784703" y="318180"/>
            <a:ext cx="1978704" cy="612657"/>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96126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xit" presetSubtype="0" fill="hold" grpId="1" nodeType="withEffect">
                                  <p:stCondLst>
                                    <p:cond delay="0"/>
                                  </p:stCondLst>
                                  <p:childTnLst>
                                    <p:set>
                                      <p:cBhvr>
                                        <p:cTn id="14" dur="1" fill="hold">
                                          <p:stCondLst>
                                            <p:cond delay="0"/>
                                          </p:stCondLst>
                                        </p:cTn>
                                        <p:tgtEl>
                                          <p:spTgt spid="6"/>
                                        </p:tgtEl>
                                        <p:attrNameLst>
                                          <p:attrName>style.visibility</p:attrName>
                                        </p:attrNameLst>
                                      </p:cBhvr>
                                      <p:to>
                                        <p:strVal val="hidden"/>
                                      </p:to>
                                    </p:set>
                                  </p:childTnLst>
                                </p:cTn>
                              </p:par>
                              <p:par>
                                <p:cTn id="15" presetID="42" presetClass="path" presetSubtype="0" accel="50000" decel="50000" fill="hold" grpId="1" nodeType="withEffect">
                                  <p:stCondLst>
                                    <p:cond delay="0"/>
                                  </p:stCondLst>
                                  <p:childTnLst>
                                    <p:animMotion origin="layout" path="M -4.16667E-6 1.85185E-6 L 0.00026 0.07963 " pathEditMode="relative" rAng="0" ptsTypes="AA">
                                      <p:cBhvr>
                                        <p:cTn id="16" dur="1000" fill="hold"/>
                                        <p:tgtEl>
                                          <p:spTgt spid="7"/>
                                        </p:tgtEl>
                                        <p:attrNameLst>
                                          <p:attrName>ppt_x</p:attrName>
                                          <p:attrName>ppt_y</p:attrName>
                                        </p:attrNameLst>
                                      </p:cBhvr>
                                      <p:rCtr x="13" y="3981"/>
                                    </p:animMotion>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xit" presetSubtype="0" fill="hold" grpId="1" nodeType="withEffect">
                                  <p:stCondLst>
                                    <p:cond delay="0"/>
                                  </p:stCondLst>
                                  <p:childTnLst>
                                    <p:set>
                                      <p:cBhvr>
                                        <p:cTn id="22" dur="1" fill="hold">
                                          <p:stCondLst>
                                            <p:cond delay="0"/>
                                          </p:stCondLst>
                                        </p:cTn>
                                        <p:tgtEl>
                                          <p:spTgt spid="8"/>
                                        </p:tgtEl>
                                        <p:attrNameLst>
                                          <p:attrName>style.visibility</p:attrName>
                                        </p:attrNameLst>
                                      </p:cBhvr>
                                      <p:to>
                                        <p:strVal val="hidden"/>
                                      </p:to>
                                    </p:set>
                                  </p:childTnLst>
                                </p:cTn>
                              </p:par>
                              <p:par>
                                <p:cTn id="23" presetID="42" presetClass="path" presetSubtype="0" accel="50000" decel="50000" fill="hold" grpId="2" nodeType="withEffect">
                                  <p:stCondLst>
                                    <p:cond delay="0"/>
                                  </p:stCondLst>
                                  <p:childTnLst>
                                    <p:animMotion origin="layout" path="M 0.00026 0.07963 L -0.00052 0.15416 " pathEditMode="relative" rAng="0" ptsTypes="AA">
                                      <p:cBhvr>
                                        <p:cTn id="24" dur="1000" fill="hold"/>
                                        <p:tgtEl>
                                          <p:spTgt spid="7"/>
                                        </p:tgtEl>
                                        <p:attrNameLst>
                                          <p:attrName>ppt_x</p:attrName>
                                          <p:attrName>ppt_y</p:attrName>
                                        </p:attrNameLst>
                                      </p:cBhvr>
                                      <p:rCtr x="-104" y="4051"/>
                                    </p:animMotion>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par>
                                <p:cTn id="29" presetID="1" presetClass="exit" presetSubtype="0" fill="hold" grpId="1" nodeType="withEffect">
                                  <p:stCondLst>
                                    <p:cond delay="0"/>
                                  </p:stCondLst>
                                  <p:childTnLst>
                                    <p:set>
                                      <p:cBhvr>
                                        <p:cTn id="30" dur="1" fill="hold">
                                          <p:stCondLst>
                                            <p:cond delay="0"/>
                                          </p:stCondLst>
                                        </p:cTn>
                                        <p:tgtEl>
                                          <p:spTgt spid="9"/>
                                        </p:tgtEl>
                                        <p:attrNameLst>
                                          <p:attrName>style.visibility</p:attrName>
                                        </p:attrNameLst>
                                      </p:cBhvr>
                                      <p:to>
                                        <p:strVal val="hidden"/>
                                      </p:to>
                                    </p:set>
                                  </p:childTnLst>
                                </p:cTn>
                              </p:par>
                              <p:par>
                                <p:cTn id="31" presetID="42" presetClass="path" presetSubtype="0" accel="50000" decel="50000" fill="hold" grpId="3" nodeType="withEffect">
                                  <p:stCondLst>
                                    <p:cond delay="0"/>
                                  </p:stCondLst>
                                  <p:childTnLst>
                                    <p:animMotion origin="layout" path="M -4.16667E-6 0.15416 L 0.00053 0.25 " pathEditMode="relative" rAng="0" ptsTypes="AA">
                                      <p:cBhvr>
                                        <p:cTn id="32" dur="1000" fill="hold"/>
                                        <p:tgtEl>
                                          <p:spTgt spid="7"/>
                                        </p:tgtEl>
                                        <p:attrNameLst>
                                          <p:attrName>ppt_x</p:attrName>
                                          <p:attrName>ppt_y</p:attrName>
                                        </p:attrNameLst>
                                      </p:cBhvr>
                                      <p:rCtr x="26" y="4792"/>
                                    </p:animMotion>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2"/>
                                        </p:tgtEl>
                                        <p:attrNameLst>
                                          <p:attrName>style.visibility</p:attrName>
                                        </p:attrNameLst>
                                      </p:cBhvr>
                                      <p:to>
                                        <p:strVal val="visible"/>
                                      </p:to>
                                    </p:set>
                                  </p:childTnLst>
                                </p:cTn>
                              </p:par>
                              <p:par>
                                <p:cTn id="37" presetID="1" presetClass="exit" presetSubtype="0" fill="hold" grpId="1" nodeType="withEffect">
                                  <p:stCondLst>
                                    <p:cond delay="0"/>
                                  </p:stCondLst>
                                  <p:childTnLst>
                                    <p:set>
                                      <p:cBhvr>
                                        <p:cTn id="38" dur="1" fill="hold">
                                          <p:stCondLst>
                                            <p:cond delay="0"/>
                                          </p:stCondLst>
                                        </p:cTn>
                                        <p:tgtEl>
                                          <p:spTgt spid="10"/>
                                        </p:tgtEl>
                                        <p:attrNameLst>
                                          <p:attrName>style.visibility</p:attrName>
                                        </p:attrNameLst>
                                      </p:cBhvr>
                                      <p:to>
                                        <p:strVal val="hidden"/>
                                      </p:to>
                                    </p:set>
                                  </p:childTnLst>
                                </p:cTn>
                              </p:par>
                              <p:par>
                                <p:cTn id="39" presetID="42" presetClass="path" presetSubtype="0" accel="50000" decel="50000" fill="hold" grpId="4" nodeType="withEffect">
                                  <p:stCondLst>
                                    <p:cond delay="0"/>
                                  </p:stCondLst>
                                  <p:childTnLst>
                                    <p:animMotion origin="layout" path="M 0.00052 0.25 L 0.00013 0.33032 " pathEditMode="relative" rAng="0" ptsTypes="AA">
                                      <p:cBhvr>
                                        <p:cTn id="40" dur="1000" fill="hold"/>
                                        <p:tgtEl>
                                          <p:spTgt spid="7"/>
                                        </p:tgtEl>
                                        <p:attrNameLst>
                                          <p:attrName>ppt_x</p:attrName>
                                          <p:attrName>ppt_y</p:attrName>
                                        </p:attrNameLst>
                                      </p:cBhvr>
                                      <p:rCtr x="0" y="4120"/>
                                    </p:animMotion>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3"/>
                                        </p:tgtEl>
                                        <p:attrNameLst>
                                          <p:attrName>style.visibility</p:attrName>
                                        </p:attrNameLst>
                                      </p:cBhvr>
                                      <p:to>
                                        <p:strVal val="visible"/>
                                      </p:to>
                                    </p:set>
                                  </p:childTnLst>
                                </p:cTn>
                              </p:par>
                              <p:par>
                                <p:cTn id="45" presetID="1" presetClass="exit" presetSubtype="0" fill="hold" grpId="1" nodeType="withEffect">
                                  <p:stCondLst>
                                    <p:cond delay="0"/>
                                  </p:stCondLst>
                                  <p:childTnLst>
                                    <p:set>
                                      <p:cBhvr>
                                        <p:cTn id="46" dur="1" fill="hold">
                                          <p:stCondLst>
                                            <p:cond delay="0"/>
                                          </p:stCondLst>
                                        </p:cTn>
                                        <p:tgtEl>
                                          <p:spTgt spid="12"/>
                                        </p:tgtEl>
                                        <p:attrNameLst>
                                          <p:attrName>style.visibility</p:attrName>
                                        </p:attrNameLst>
                                      </p:cBhvr>
                                      <p:to>
                                        <p:strVal val="hidden"/>
                                      </p:to>
                                    </p:set>
                                  </p:childTnLst>
                                </p:cTn>
                              </p:par>
                              <p:par>
                                <p:cTn id="47" presetID="42" presetClass="path" presetSubtype="0" accel="50000" decel="50000" fill="hold" grpId="5" nodeType="withEffect">
                                  <p:stCondLst>
                                    <p:cond delay="0"/>
                                  </p:stCondLst>
                                  <p:childTnLst>
                                    <p:animMotion origin="layout" path="M 0.00013 0.33032 L 0.00131 0.4162 " pathEditMode="relative" rAng="0" ptsTypes="AA">
                                      <p:cBhvr>
                                        <p:cTn id="48" dur="1000" fill="hold"/>
                                        <p:tgtEl>
                                          <p:spTgt spid="7"/>
                                        </p:tgtEl>
                                        <p:attrNameLst>
                                          <p:attrName>ppt_x</p:attrName>
                                          <p:attrName>ppt_y</p:attrName>
                                        </p:attrNameLst>
                                      </p:cBhvr>
                                      <p:rCtr x="52" y="4282"/>
                                    </p:animMotion>
                                  </p:childTnLst>
                                </p:cTn>
                              </p:par>
                            </p:childTnLst>
                          </p:cTn>
                        </p:par>
                      </p:childTnLst>
                    </p:cTn>
                  </p:par>
                  <p:par>
                    <p:cTn id="49" fill="hold">
                      <p:stCondLst>
                        <p:cond delay="indefinite"/>
                      </p:stCondLst>
                      <p:childTnLst>
                        <p:par>
                          <p:cTn id="50" fill="hold">
                            <p:stCondLst>
                              <p:cond delay="0"/>
                            </p:stCondLst>
                            <p:childTnLst>
                              <p:par>
                                <p:cTn id="51" presetID="42" presetClass="path" presetSubtype="0" accel="50000" decel="50000" fill="hold" grpId="6" nodeType="clickEffect">
                                  <p:stCondLst>
                                    <p:cond delay="0"/>
                                  </p:stCondLst>
                                  <p:childTnLst>
                                    <p:animMotion origin="layout" path="M 0.00131 0.4162 L 0.00248 0.49768 " pathEditMode="relative" rAng="0" ptsTypes="AA">
                                      <p:cBhvr>
                                        <p:cTn id="52" dur="2000" fill="hold"/>
                                        <p:tgtEl>
                                          <p:spTgt spid="7"/>
                                        </p:tgtEl>
                                        <p:attrNameLst>
                                          <p:attrName>ppt_x</p:attrName>
                                          <p:attrName>ppt_y</p:attrName>
                                        </p:attrNameLst>
                                      </p:cBhvr>
                                      <p:rCtr x="52" y="407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animBg="1"/>
      <p:bldP spid="7" grpId="1" animBg="1"/>
      <p:bldP spid="7" grpId="2" animBg="1"/>
      <p:bldP spid="7" grpId="3" animBg="1"/>
      <p:bldP spid="7" grpId="4" animBg="1"/>
      <p:bldP spid="7" grpId="5" animBg="1"/>
      <p:bldP spid="7" grpId="6" animBg="1"/>
      <p:bldP spid="8" grpId="0" animBg="1"/>
      <p:bldP spid="8" grpId="1" animBg="1"/>
      <p:bldP spid="9" grpId="0" animBg="1"/>
      <p:bldP spid="9" grpId="1" animBg="1"/>
      <p:bldP spid="10" grpId="0" animBg="1"/>
      <p:bldP spid="10" grpId="1" animBg="1"/>
      <p:bldP spid="12" grpId="0" animBg="1"/>
      <p:bldP spid="12" grpId="1" animBg="1"/>
      <p:bldP spid="13"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a:xfrm>
            <a:off x="833415" y="983807"/>
            <a:ext cx="10327008" cy="2111143"/>
          </a:xfrm>
        </p:spPr>
        <p:txBody>
          <a:bodyPr/>
          <a:lstStyle/>
          <a:p>
            <a:pPr marL="514350" indent="-514350">
              <a:spcAft>
                <a:spcPts val="1200"/>
              </a:spcAft>
              <a:buFont typeface="+mj-lt"/>
              <a:buAutoNum type="arabicPeriod"/>
            </a:pPr>
            <a:r>
              <a:rPr lang="en-US" dirty="0" smtClean="0"/>
              <a:t>Back </a:t>
            </a:r>
            <a:r>
              <a:rPr lang="en-US" dirty="0" smtClean="0"/>
              <a:t>Propagation </a:t>
            </a:r>
          </a:p>
          <a:p>
            <a:pPr marL="514350" indent="-514350">
              <a:spcAft>
                <a:spcPts val="1200"/>
              </a:spcAft>
              <a:buFont typeface="+mj-lt"/>
              <a:buAutoNum type="arabicPeriod"/>
            </a:pPr>
            <a:r>
              <a:rPr lang="en-US" dirty="0" smtClean="0"/>
              <a:t>Optimizers</a:t>
            </a:r>
            <a:endParaRPr lang="en-US" dirty="0" smtClean="0"/>
          </a:p>
          <a:p>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2</a:t>
            </a:fld>
            <a:endParaRPr lang="en-US"/>
          </a:p>
        </p:txBody>
      </p:sp>
    </p:spTree>
    <p:extLst>
      <p:ext uri="{BB962C8B-B14F-4D97-AF65-F5344CB8AC3E}">
        <p14:creationId xmlns:p14="http://schemas.microsoft.com/office/powerpoint/2010/main" val="956143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4FD6AAA-7C75-FB4B-8EA1-06B22787237D}" type="slidenum">
              <a:rPr lang="en-US" smtClean="0"/>
              <a:t>20</a:t>
            </a:fld>
            <a:endParaRPr lang="en-US"/>
          </a:p>
        </p:txBody>
      </p:sp>
      <mc:AlternateContent xmlns:mc="http://schemas.openxmlformats.org/markup-compatibility/2006" xmlns:a14="http://schemas.microsoft.com/office/drawing/2010/main">
        <mc:Choice Requires="a14">
          <p:graphicFrame>
            <p:nvGraphicFramePr>
              <p:cNvPr id="4" name="Table 3"/>
              <p:cNvGraphicFramePr>
                <a:graphicFrameLocks noGrp="1"/>
              </p:cNvGraphicFramePr>
              <p:nvPr>
                <p:extLst/>
              </p:nvPr>
            </p:nvGraphicFramePr>
            <p:xfrm>
              <a:off x="349292" y="1016364"/>
              <a:ext cx="11344725" cy="5417835"/>
            </p:xfrm>
            <a:graphic>
              <a:graphicData uri="http://schemas.openxmlformats.org/drawingml/2006/table">
                <a:tbl>
                  <a:tblPr firstRow="1" bandRow="1">
                    <a:tableStyleId>{073A0DAA-6AF3-43AB-8588-CEC1D06C72B9}</a:tableStyleId>
                  </a:tblPr>
                  <a:tblGrid>
                    <a:gridCol w="5242525"/>
                    <a:gridCol w="2743311"/>
                    <a:gridCol w="3358889"/>
                  </a:tblGrid>
                  <a:tr h="514712">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smtClean="0"/>
                            <a:t>Variables</a:t>
                          </a:r>
                          <a:endParaRPr lang="en-US" sz="1400" b="0" dirty="0" smtClean="0">
                            <a:latin typeface="Karla" charset="0"/>
                            <a:ea typeface="Karla" charset="0"/>
                            <a:cs typeface="Karla" charset="0"/>
                          </a:endParaRPr>
                        </a:p>
                      </a:txBody>
                      <a:tcPr anchor="ctr"/>
                    </a:tc>
                    <a:tc>
                      <a:txBody>
                        <a:bodyPr/>
                        <a:lstStyle/>
                        <a:p>
                          <a:pPr algn="ctr"/>
                          <a:r>
                            <a:rPr lang="en-US" sz="1400" dirty="0" smtClean="0"/>
                            <a:t>derivatives</a:t>
                          </a:r>
                          <a:endParaRPr lang="en-US" sz="1400" dirty="0">
                            <a:latin typeface="Karla" charset="0"/>
                            <a:ea typeface="Karla" charset="0"/>
                            <a:cs typeface="Karla" charset="0"/>
                          </a:endParaRPr>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smtClean="0"/>
                            <a:t>Partial derivatives </a:t>
                          </a:r>
                          <a:r>
                            <a:rPr lang="en-US" sz="1400" dirty="0" err="1" smtClean="0"/>
                            <a:t>wrt</a:t>
                          </a:r>
                          <a:r>
                            <a:rPr lang="en-US" sz="1400" dirty="0" smtClean="0"/>
                            <a:t> to X,W</a:t>
                          </a:r>
                          <a:endParaRPr lang="en-US" sz="1400" dirty="0" smtClean="0">
                            <a:latin typeface="Karla" charset="0"/>
                            <a:ea typeface="Karla" charset="0"/>
                            <a:cs typeface="Karla" charset="0"/>
                          </a:endParaRPr>
                        </a:p>
                      </a:txBody>
                      <a:tcPr anchor="ctr"/>
                    </a:tc>
                  </a:tr>
                  <a:tr h="514712">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r>
                                  <a:rPr lang="en-US" sz="1400" smtClean="0">
                                    <a:latin typeface="Cambria Math" charset="0"/>
                                  </a:rPr>
                                  <m:t>=−</m:t>
                                </m:r>
                                <m:sSup>
                                  <m:sSupPr>
                                    <m:ctrlPr>
                                      <a:rPr lang="en-US" sz="1400" i="1" smtClean="0">
                                        <a:latin typeface="Cambria Math" charset="0"/>
                                      </a:rPr>
                                    </m:ctrlPr>
                                  </m:sSupPr>
                                  <m:e>
                                    <m:r>
                                      <a:rPr lang="en-US" sz="1400" smtClean="0">
                                        <a:latin typeface="Cambria Math" charset="0"/>
                                      </a:rPr>
                                      <m:t>𝑊</m:t>
                                    </m:r>
                                  </m:e>
                                  <m:sup>
                                    <m:r>
                                      <a:rPr lang="en-US" sz="1400" smtClean="0">
                                        <a:latin typeface="Cambria Math" charset="0"/>
                                      </a:rPr>
                                      <m:t>𝑇</m:t>
                                    </m:r>
                                  </m:sup>
                                </m:sSup>
                                <m:r>
                                  <a:rPr lang="en-US" sz="1400" smtClean="0">
                                    <a:latin typeface="Cambria Math" charset="0"/>
                                  </a:rPr>
                                  <m:t>𝑋</m:t>
                                </m:r>
                              </m:oMath>
                            </m:oMathPara>
                          </a14:m>
                          <a:endParaRPr lang="en-US" sz="1400" b="0" dirty="0" smtClean="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num>
                                  <m:den>
                                    <m:r>
                                      <a:rPr lang="en-US" sz="1400" b="0" i="1" smtClean="0">
                                        <a:latin typeface="Cambria Math" charset="0"/>
                                      </a:rPr>
                                      <m:t>𝜕</m:t>
                                    </m:r>
                                    <m:r>
                                      <a:rPr lang="en-US" sz="1400" smtClean="0">
                                        <a:latin typeface="Cambria Math" charset="0"/>
                                      </a:rPr>
                                      <m:t>𝑊</m:t>
                                    </m:r>
                                  </m:den>
                                </m:f>
                                <m:r>
                                  <a:rPr lang="en-US" sz="1400" smtClean="0">
                                    <a:latin typeface="Cambria Math" charset="0"/>
                                  </a:rPr>
                                  <m:t>=−</m:t>
                                </m:r>
                                <m:r>
                                  <a:rPr lang="en-US" sz="1400" smtClean="0">
                                    <a:latin typeface="Cambria Math" charset="0"/>
                                  </a:rPr>
                                  <m:t>𝑋</m:t>
                                </m:r>
                              </m:oMath>
                            </m:oMathPara>
                          </a14:m>
                          <a:endParaRPr lang="en-US" sz="1400" b="0" dirty="0" smtClean="0"/>
                        </a:p>
                      </a:txBody>
                      <a:tcP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num>
                                  <m:den>
                                    <m:r>
                                      <a:rPr lang="en-US" sz="1400" b="0" i="1" smtClean="0">
                                        <a:latin typeface="Cambria Math" charset="0"/>
                                      </a:rPr>
                                      <m:t>𝜕</m:t>
                                    </m:r>
                                    <m:r>
                                      <a:rPr lang="en-US" sz="1400" smtClean="0">
                                        <a:latin typeface="Cambria Math" charset="0"/>
                                      </a:rPr>
                                      <m:t>𝑊</m:t>
                                    </m:r>
                                  </m:den>
                                </m:f>
                                <m:r>
                                  <a:rPr lang="en-US" sz="1400" b="0" i="0" smtClean="0">
                                    <a:latin typeface="Cambria Math" charset="0"/>
                                  </a:rPr>
                                  <m:t>=</m:t>
                                </m:r>
                                <m:r>
                                  <a:rPr lang="en-US" sz="1400" smtClean="0">
                                    <a:latin typeface="Cambria Math" charset="0"/>
                                  </a:rPr>
                                  <m:t>−</m:t>
                                </m:r>
                                <m:r>
                                  <a:rPr lang="en-US" sz="1400" smtClean="0">
                                    <a:latin typeface="Cambria Math" charset="0"/>
                                  </a:rPr>
                                  <m:t>𝑋</m:t>
                                </m:r>
                              </m:oMath>
                            </m:oMathPara>
                          </a14:m>
                          <a:endParaRPr lang="en-US" sz="1400" b="0" dirty="0" smtClean="0"/>
                        </a:p>
                      </a:txBody>
                      <a:tcPr anchor="ctr"/>
                    </a:tc>
                  </a:tr>
                  <a:tr h="551246">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r>
                                  <a:rPr lang="en-US" sz="1400" smtClean="0">
                                    <a:latin typeface="Cambria Math" charset="0"/>
                                  </a:rPr>
                                  <m:t>=</m:t>
                                </m:r>
                                <m:sSup>
                                  <m:sSupPr>
                                    <m:ctrlPr>
                                      <a:rPr lang="en-US" sz="1400" i="1" smtClean="0">
                                        <a:latin typeface="Cambria Math" charset="0"/>
                                      </a:rPr>
                                    </m:ctrlPr>
                                  </m:sSupPr>
                                  <m:e>
                                    <m:sSup>
                                      <m:sSupPr>
                                        <m:ctrlPr>
                                          <a:rPr lang="en-US" sz="1400" i="1">
                                            <a:latin typeface="Cambria Math" charset="0"/>
                                          </a:rPr>
                                        </m:ctrlPr>
                                      </m:sSupPr>
                                      <m:e>
                                        <m:r>
                                          <a:rPr lang="en-US" sz="1400">
                                            <a:latin typeface="Cambria Math" charset="0"/>
                                          </a:rPr>
                                          <m:t>𝑒</m:t>
                                        </m:r>
                                      </m:e>
                                      <m:sup>
                                        <m:sSub>
                                          <m:sSubPr>
                                            <m:ctrlPr>
                                              <a:rPr lang="en-US" sz="1400" i="1">
                                                <a:latin typeface="Cambria Math" charset="0"/>
                                              </a:rPr>
                                            </m:ctrlPr>
                                          </m:sSubPr>
                                          <m:e>
                                            <m:r>
                                              <a:rPr lang="en-US" sz="1400">
                                                <a:latin typeface="Cambria Math" charset="0"/>
                                              </a:rPr>
                                              <m:t>𝜉</m:t>
                                            </m:r>
                                          </m:e>
                                          <m:sub>
                                            <m:r>
                                              <a:rPr lang="en-US" sz="1400">
                                                <a:latin typeface="Cambria Math" charset="0"/>
                                              </a:rPr>
                                              <m:t>1</m:t>
                                            </m:r>
                                          </m:sub>
                                        </m:sSub>
                                      </m:sup>
                                    </m:sSup>
                                    <m:r>
                                      <a:rPr lang="en-US" sz="1400" smtClean="0">
                                        <a:latin typeface="Cambria Math" charset="0"/>
                                      </a:rPr>
                                      <m:t>=</m:t>
                                    </m:r>
                                    <m:r>
                                      <a:rPr lang="en-US" sz="1400" smtClean="0">
                                        <a:latin typeface="Cambria Math" charset="0"/>
                                      </a:rPr>
                                      <m:t>𝑒</m:t>
                                    </m:r>
                                  </m:e>
                                  <m:sup>
                                    <m:r>
                                      <a:rPr lang="en-US" sz="1400" smtClean="0">
                                        <a:latin typeface="Cambria Math" charset="0"/>
                                      </a:rPr>
                                      <m:t>−</m:t>
                                    </m:r>
                                    <m:sSup>
                                      <m:sSupPr>
                                        <m:ctrlPr>
                                          <a:rPr lang="en-US" sz="1400" i="1" smtClean="0">
                                            <a:latin typeface="Cambria Math" charset="0"/>
                                          </a:rPr>
                                        </m:ctrlPr>
                                      </m:sSupPr>
                                      <m:e>
                                        <m:r>
                                          <a:rPr lang="en-US" sz="1400" smtClean="0">
                                            <a:latin typeface="Cambria Math" charset="0"/>
                                          </a:rPr>
                                          <m:t>𝑊</m:t>
                                        </m:r>
                                      </m:e>
                                      <m:sup>
                                        <m:r>
                                          <a:rPr lang="en-US" sz="1400" smtClean="0">
                                            <a:latin typeface="Cambria Math" charset="0"/>
                                          </a:rPr>
                                          <m:t>𝑇</m:t>
                                        </m:r>
                                      </m:sup>
                                    </m:sSup>
                                    <m:r>
                                      <a:rPr lang="en-US" sz="1400" smtClean="0">
                                        <a:latin typeface="Cambria Math" charset="0"/>
                                      </a:rPr>
                                      <m:t>𝑋</m:t>
                                    </m:r>
                                  </m:sup>
                                </m:sSup>
                              </m:oMath>
                            </m:oMathPara>
                          </a14:m>
                          <a:endParaRPr lang="en-US" sz="1400" dirty="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b="0" i="1" smtClean="0">
                                            <a:latin typeface="Cambria Math" charset="0"/>
                                          </a:rPr>
                                        </m:ctrlPr>
                                      </m:sSubPr>
                                      <m:e>
                                        <m:r>
                                          <a:rPr lang="en-US" sz="1400" b="0" i="1" smtClean="0">
                                            <a:latin typeface="Cambria Math" charset="0"/>
                                          </a:rPr>
                                          <m:t>𝜉</m:t>
                                        </m:r>
                                      </m:e>
                                      <m:sub>
                                        <m:r>
                                          <a:rPr lang="en-US" sz="1400" b="0" i="1" smtClean="0">
                                            <a:latin typeface="Cambria Math" charset="0"/>
                                          </a:rPr>
                                          <m:t>2</m:t>
                                        </m:r>
                                      </m:sub>
                                    </m:sSub>
                                  </m:num>
                                  <m:den>
                                    <m:r>
                                      <a:rPr lang="en-US" sz="1400" b="0" i="1" smtClean="0">
                                        <a:latin typeface="Cambria Math" charset="0"/>
                                      </a:rPr>
                                      <m:t>𝜕</m:t>
                                    </m:r>
                                    <m:sSub>
                                      <m:sSubPr>
                                        <m:ctrlPr>
                                          <a:rPr lang="en-US" sz="1400" b="0" i="1" smtClean="0">
                                            <a:latin typeface="Cambria Math" charset="0"/>
                                          </a:rPr>
                                        </m:ctrlPr>
                                      </m:sSubPr>
                                      <m:e>
                                        <m:r>
                                          <a:rPr lang="en-US" sz="1400" b="0" i="1" smtClean="0">
                                            <a:latin typeface="Cambria Math" charset="0"/>
                                          </a:rPr>
                                          <m:t>𝜉</m:t>
                                        </m:r>
                                      </m:e>
                                      <m:sub>
                                        <m:r>
                                          <a:rPr lang="en-US" sz="1400" b="0" i="1" smtClean="0">
                                            <a:latin typeface="Cambria Math" charset="0"/>
                                          </a:rPr>
                                          <m:t>1</m:t>
                                        </m:r>
                                      </m:sub>
                                    </m:sSub>
                                  </m:den>
                                </m:f>
                                <m:r>
                                  <a:rPr lang="en-US" sz="1400" smtClean="0">
                                    <a:latin typeface="Cambria Math" charset="0"/>
                                  </a:rPr>
                                  <m:t>=</m:t>
                                </m:r>
                                <m:sSup>
                                  <m:sSupPr>
                                    <m:ctrlPr>
                                      <a:rPr lang="en-US" sz="1400" i="1" smtClean="0">
                                        <a:latin typeface="Cambria Math" charset="0"/>
                                      </a:rPr>
                                    </m:ctrlPr>
                                  </m:sSupPr>
                                  <m:e>
                                    <m:r>
                                      <a:rPr lang="en-US" sz="1400" smtClean="0">
                                        <a:latin typeface="Cambria Math" charset="0"/>
                                      </a:rPr>
                                      <m:t>𝑒</m:t>
                                    </m:r>
                                  </m:e>
                                  <m:sup>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sup>
                                </m:sSup>
                              </m:oMath>
                            </m:oMathPara>
                          </a14:m>
                          <a:endParaRPr lang="en-US" sz="1400" b="0" dirty="0" smtClean="0"/>
                        </a:p>
                      </a:txBody>
                      <a:tcPr/>
                    </a:tc>
                    <a:tc>
                      <a:txBody>
                        <a:bodyPr/>
                        <a:lstStyle/>
                        <a:p>
                          <a:pPr algn="ct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b="0" i="1" smtClean="0">
                                            <a:latin typeface="Cambria Math" charset="0"/>
                                          </a:rPr>
                                        </m:ctrlPr>
                                      </m:sSubPr>
                                      <m:e>
                                        <m:r>
                                          <a:rPr lang="en-US" sz="1400" b="0" i="1" smtClean="0">
                                            <a:latin typeface="Cambria Math" charset="0"/>
                                          </a:rPr>
                                          <m:t>𝜉</m:t>
                                        </m:r>
                                      </m:e>
                                      <m:sub>
                                        <m:r>
                                          <a:rPr lang="en-US" sz="1400" b="0" i="1" smtClean="0">
                                            <a:latin typeface="Cambria Math" charset="0"/>
                                          </a:rPr>
                                          <m:t>2</m:t>
                                        </m:r>
                                      </m:sub>
                                    </m:sSub>
                                  </m:num>
                                  <m:den>
                                    <m:r>
                                      <a:rPr lang="en-US" sz="1400" b="0" i="1" smtClean="0">
                                        <a:latin typeface="Cambria Math" charset="0"/>
                                      </a:rPr>
                                      <m:t>𝜕</m:t>
                                    </m:r>
                                    <m:sSub>
                                      <m:sSubPr>
                                        <m:ctrlPr>
                                          <a:rPr lang="en-US" sz="1400" b="0" i="1" smtClean="0">
                                            <a:latin typeface="Cambria Math" charset="0"/>
                                          </a:rPr>
                                        </m:ctrlPr>
                                      </m:sSubPr>
                                      <m:e>
                                        <m:r>
                                          <a:rPr lang="en-US" sz="1400" b="0" i="1" smtClean="0">
                                            <a:latin typeface="Cambria Math" charset="0"/>
                                          </a:rPr>
                                          <m:t>𝜉</m:t>
                                        </m:r>
                                      </m:e>
                                      <m:sub>
                                        <m:r>
                                          <a:rPr lang="en-US" sz="1400" b="0" i="1" smtClean="0">
                                            <a:latin typeface="Cambria Math" charset="0"/>
                                          </a:rPr>
                                          <m:t>1</m:t>
                                        </m:r>
                                      </m:sub>
                                    </m:sSub>
                                  </m:den>
                                </m:f>
                                <m:r>
                                  <a:rPr lang="en-US" sz="1400" smtClean="0">
                                    <a:latin typeface="Cambria Math" charset="0"/>
                                  </a:rPr>
                                  <m:t>=</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oMath>
                            </m:oMathPara>
                          </a14:m>
                          <a:endParaRPr lang="en-US" sz="1400" dirty="0"/>
                        </a:p>
                      </a:txBody>
                      <a:tcPr anchor="ctr"/>
                    </a:tc>
                  </a:tr>
                  <a:tr h="551246">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r>
                                  <a:rPr lang="en-US" sz="1400" smtClean="0">
                                    <a:latin typeface="Cambria Math" charset="0"/>
                                  </a:rPr>
                                  <m:t>=</m:t>
                                </m:r>
                                <m:r>
                                  <a:rPr lang="en-US" sz="1400">
                                    <a:latin typeface="Cambria Math" charset="0"/>
                                  </a:rPr>
                                  <m:t>1+</m:t>
                                </m:r>
                                <m:sSub>
                                  <m:sSubPr>
                                    <m:ctrlPr>
                                      <a:rPr lang="en-US" sz="1400" i="1">
                                        <a:latin typeface="Cambria Math" charset="0"/>
                                      </a:rPr>
                                    </m:ctrlPr>
                                  </m:sSubPr>
                                  <m:e>
                                    <m:r>
                                      <a:rPr lang="en-US" sz="1400">
                                        <a:latin typeface="Cambria Math" charset="0"/>
                                      </a:rPr>
                                      <m:t>𝜉</m:t>
                                    </m:r>
                                  </m:e>
                                  <m:sub>
                                    <m:r>
                                      <a:rPr lang="en-US" sz="1400">
                                        <a:latin typeface="Cambria Math" charset="0"/>
                                      </a:rPr>
                                      <m:t>2</m:t>
                                    </m:r>
                                  </m:sub>
                                </m:sSub>
                                <m:r>
                                  <a:rPr lang="en-US" sz="1400" smtClean="0">
                                    <a:latin typeface="Cambria Math" charset="0"/>
                                  </a:rPr>
                                  <m:t>=1+</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oMath>
                            </m:oMathPara>
                          </a14:m>
                          <a:endParaRPr lang="en-US" sz="1400" b="0" dirty="0" smtClean="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b="0" i="1" smtClean="0">
                                            <a:latin typeface="Cambria Math" charset="0"/>
                                          </a:rPr>
                                        </m:ctrlPr>
                                      </m:sSubPr>
                                      <m:e>
                                        <m:r>
                                          <a:rPr lang="en-US" sz="1400" b="0" i="1" smtClean="0">
                                            <a:latin typeface="Cambria Math" charset="0"/>
                                          </a:rPr>
                                          <m:t>𝜉</m:t>
                                        </m:r>
                                      </m:e>
                                      <m:sub>
                                        <m:r>
                                          <a:rPr lang="en-US" sz="1400" b="0" i="1" smtClean="0">
                                            <a:latin typeface="Cambria Math" charset="0"/>
                                          </a:rPr>
                                          <m:t>3</m:t>
                                        </m:r>
                                      </m:sub>
                                    </m:sSub>
                                  </m:num>
                                  <m:den>
                                    <m:r>
                                      <a:rPr lang="en-US" sz="1400" b="0" i="1" smtClean="0">
                                        <a:latin typeface="Cambria Math" charset="0"/>
                                      </a:rPr>
                                      <m:t>𝜕</m:t>
                                    </m:r>
                                    <m:sSub>
                                      <m:sSubPr>
                                        <m:ctrlPr>
                                          <a:rPr lang="en-US" sz="1400" b="0" i="1" smtClean="0">
                                            <a:latin typeface="Cambria Math" charset="0"/>
                                          </a:rPr>
                                        </m:ctrlPr>
                                      </m:sSubPr>
                                      <m:e>
                                        <m:r>
                                          <a:rPr lang="en-US" sz="1400" b="0" i="1" smtClean="0">
                                            <a:latin typeface="Cambria Math" charset="0"/>
                                          </a:rPr>
                                          <m:t>𝜉</m:t>
                                        </m:r>
                                      </m:e>
                                      <m:sub>
                                        <m:r>
                                          <a:rPr lang="en-US" sz="1400" b="0" i="1" smtClean="0">
                                            <a:latin typeface="Cambria Math" charset="0"/>
                                          </a:rPr>
                                          <m:t>2</m:t>
                                        </m:r>
                                      </m:sub>
                                    </m:sSub>
                                  </m:den>
                                </m:f>
                                <m:r>
                                  <a:rPr lang="en-US" sz="1400" b="0" i="1" smtClean="0">
                                    <a:latin typeface="Cambria Math" charset="0"/>
                                  </a:rPr>
                                  <m:t>=</m:t>
                                </m:r>
                                <m:r>
                                  <a:rPr lang="en-US" sz="1400" smtClean="0">
                                    <a:latin typeface="Cambria Math" charset="0"/>
                                  </a:rPr>
                                  <m:t>1</m:t>
                                </m:r>
                              </m:oMath>
                            </m:oMathPara>
                          </a14:m>
                          <a:endParaRPr lang="en-US" sz="1400" b="0" dirty="0" smtClean="0"/>
                        </a:p>
                      </a:txBody>
                      <a:tcPr/>
                    </a:tc>
                    <a:tc>
                      <a:txBody>
                        <a:bodyPr/>
                        <a:lstStyle/>
                        <a:p>
                          <a:pPr algn="ctr"/>
                          <a14:m>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b="0" i="1" smtClean="0">
                                          <a:latin typeface="Cambria Math" charset="0"/>
                                        </a:rPr>
                                      </m:ctrlPr>
                                    </m:sSubPr>
                                    <m:e>
                                      <m:r>
                                        <a:rPr lang="en-US" sz="1400" b="0" i="1" smtClean="0">
                                          <a:latin typeface="Cambria Math" charset="0"/>
                                        </a:rPr>
                                        <m:t>𝜉</m:t>
                                      </m:r>
                                    </m:e>
                                    <m:sub>
                                      <m:r>
                                        <a:rPr lang="en-US" sz="1400" b="0" i="1" smtClean="0">
                                          <a:latin typeface="Cambria Math" charset="0"/>
                                        </a:rPr>
                                        <m:t>3</m:t>
                                      </m:r>
                                    </m:sub>
                                  </m:sSub>
                                </m:num>
                                <m:den>
                                  <m:r>
                                    <a:rPr lang="en-US" sz="1400" b="0" i="1" smtClean="0">
                                      <a:latin typeface="Cambria Math" charset="0"/>
                                    </a:rPr>
                                    <m:t>𝜕</m:t>
                                  </m:r>
                                  <m:r>
                                    <a:rPr lang="en-US" sz="1400" b="0" i="1" smtClean="0">
                                      <a:latin typeface="Cambria Math" charset="0"/>
                                    </a:rPr>
                                    <m:t>2</m:t>
                                  </m:r>
                                </m:den>
                              </m:f>
                              <m:r>
                                <a:rPr lang="en-US" sz="1400" b="0" i="1" smtClean="0">
                                  <a:latin typeface="Cambria Math" charset="0"/>
                                </a:rPr>
                                <m:t>=</m:t>
                              </m:r>
                            </m:oMath>
                          </a14:m>
                          <a:r>
                            <a:rPr lang="en-US" sz="1400" dirty="0" smtClean="0"/>
                            <a:t>1</a:t>
                          </a:r>
                          <a:endParaRPr lang="en-US" sz="1400" dirty="0"/>
                        </a:p>
                      </a:txBody>
                      <a:tcPr anchor="ctr"/>
                    </a:tc>
                  </a:tr>
                  <a:tr h="633993">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r>
                                  <a:rPr lang="en-US" sz="1400">
                                    <a:latin typeface="Cambria Math" charset="0"/>
                                  </a:rPr>
                                  <m:t>=</m:t>
                                </m:r>
                                <m:f>
                                  <m:fPr>
                                    <m:ctrlPr>
                                      <a:rPr lang="mr-IN" sz="1400" i="1">
                                        <a:latin typeface="Cambria Math" charset="0"/>
                                      </a:rPr>
                                    </m:ctrlPr>
                                  </m:fPr>
                                  <m:num>
                                    <m:r>
                                      <a:rPr lang="en-US" sz="1400">
                                        <a:latin typeface="Cambria Math" charset="0"/>
                                      </a:rPr>
                                      <m:t>1</m:t>
                                    </m:r>
                                  </m:num>
                                  <m:den>
                                    <m:sSub>
                                      <m:sSubPr>
                                        <m:ctrlPr>
                                          <a:rPr lang="en-US" sz="1400" i="1">
                                            <a:latin typeface="Cambria Math" charset="0"/>
                                          </a:rPr>
                                        </m:ctrlPr>
                                      </m:sSubPr>
                                      <m:e>
                                        <m:r>
                                          <a:rPr lang="en-US" sz="1400">
                                            <a:latin typeface="Cambria Math" charset="0"/>
                                          </a:rPr>
                                          <m:t>𝜉</m:t>
                                        </m:r>
                                      </m:e>
                                      <m:sub>
                                        <m:r>
                                          <a:rPr lang="en-US" sz="1400">
                                            <a:latin typeface="Cambria Math" charset="0"/>
                                          </a:rPr>
                                          <m:t>3</m:t>
                                        </m:r>
                                      </m:sub>
                                    </m:sSub>
                                  </m:den>
                                </m:f>
                                <m:r>
                                  <a:rPr lang="en-US" sz="1400" smtClean="0">
                                    <a:latin typeface="Cambria Math" charset="0"/>
                                  </a:rPr>
                                  <m:t>=</m:t>
                                </m:r>
                                <m:f>
                                  <m:fPr>
                                    <m:ctrlPr>
                                      <a:rPr lang="mr-IN" sz="1400" i="1" smtClean="0">
                                        <a:latin typeface="Cambria Math" charset="0"/>
                                      </a:rPr>
                                    </m:ctrlPr>
                                  </m:fPr>
                                  <m:num>
                                    <m:r>
                                      <a:rPr lang="en-US" sz="1400" smtClean="0">
                                        <a:latin typeface="Cambria Math" charset="0"/>
                                      </a:rPr>
                                      <m:t>1</m:t>
                                    </m:r>
                                  </m:num>
                                  <m:den>
                                    <m:r>
                                      <a:rPr lang="en-US" sz="1400">
                                        <a:latin typeface="Cambria Math" charset="0"/>
                                      </a:rPr>
                                      <m:t>1+</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den>
                                </m:f>
                                <m:r>
                                  <a:rPr lang="en-US" sz="1400" smtClean="0">
                                    <a:latin typeface="Cambria Math" charset="0"/>
                                  </a:rPr>
                                  <m:t>=</m:t>
                                </m:r>
                                <m:r>
                                  <a:rPr lang="en-US" sz="1400" smtClean="0">
                                    <a:latin typeface="Cambria Math" charset="0"/>
                                  </a:rPr>
                                  <m:t>𝑝</m:t>
                                </m:r>
                              </m:oMath>
                            </m:oMathPara>
                          </a14:m>
                          <a:endParaRPr lang="en-US" sz="1400" b="0" dirty="0" smtClean="0">
                            <a:solidFill>
                              <a:srgbClr val="FF0000"/>
                            </a:solidFill>
                          </a:endParaRPr>
                        </a:p>
                      </a:txBody>
                      <a:tcPr/>
                    </a:tc>
                    <a:tc>
                      <a:txBody>
                        <a:bodyPr/>
                        <a:lstStyle/>
                        <a:p>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b="0" i="1" smtClean="0">
                                            <a:latin typeface="Cambria Math" charset="0"/>
                                          </a:rPr>
                                        </m:ctrlPr>
                                      </m:sSubPr>
                                      <m:e>
                                        <m:r>
                                          <a:rPr lang="en-US" sz="1400" b="0" i="1" smtClean="0">
                                            <a:latin typeface="Cambria Math" charset="0"/>
                                          </a:rPr>
                                          <m:t>𝜉</m:t>
                                        </m:r>
                                      </m:e>
                                      <m:sub>
                                        <m:r>
                                          <a:rPr lang="en-US" sz="1400" b="0" i="1" smtClean="0">
                                            <a:latin typeface="Cambria Math" charset="0"/>
                                          </a:rPr>
                                          <m:t>4</m:t>
                                        </m:r>
                                      </m:sub>
                                    </m:sSub>
                                  </m:num>
                                  <m:den>
                                    <m:r>
                                      <a:rPr lang="en-US" sz="1400" b="0" i="1" smtClean="0">
                                        <a:latin typeface="Cambria Math" charset="0"/>
                                      </a:rPr>
                                      <m:t>𝜕</m:t>
                                    </m:r>
                                    <m:sSub>
                                      <m:sSubPr>
                                        <m:ctrlPr>
                                          <a:rPr lang="en-US" sz="1400" b="0" i="1" smtClean="0">
                                            <a:latin typeface="Cambria Math" charset="0"/>
                                          </a:rPr>
                                        </m:ctrlPr>
                                      </m:sSubPr>
                                      <m:e>
                                        <m:r>
                                          <a:rPr lang="en-US" sz="1400" b="0" i="1" smtClean="0">
                                            <a:latin typeface="Cambria Math" charset="0"/>
                                          </a:rPr>
                                          <m:t>𝜉</m:t>
                                        </m:r>
                                      </m:e>
                                      <m:sub>
                                        <m:r>
                                          <a:rPr lang="en-US" sz="1400" b="0" i="1" smtClean="0">
                                            <a:latin typeface="Cambria Math" charset="0"/>
                                          </a:rPr>
                                          <m:t>3</m:t>
                                        </m:r>
                                      </m:sub>
                                    </m:sSub>
                                  </m:den>
                                </m:f>
                                <m:r>
                                  <a:rPr lang="en-US" sz="1400" smtClean="0">
                                    <a:latin typeface="Cambria Math" charset="0"/>
                                  </a:rPr>
                                  <m:t>=−</m:t>
                                </m:r>
                                <m:f>
                                  <m:fPr>
                                    <m:ctrlPr>
                                      <a:rPr lang="mr-IN" sz="1400" i="1" smtClean="0">
                                        <a:latin typeface="Cambria Math" charset="0"/>
                                      </a:rPr>
                                    </m:ctrlPr>
                                  </m:fPr>
                                  <m:num>
                                    <m:r>
                                      <a:rPr lang="en-US" sz="1400" smtClean="0">
                                        <a:latin typeface="Cambria Math" charset="0"/>
                                      </a:rPr>
                                      <m:t>1</m:t>
                                    </m:r>
                                  </m:num>
                                  <m:den>
                                    <m:sSubSup>
                                      <m:sSubSupPr>
                                        <m:ctrlPr>
                                          <a:rPr lang="en-US" sz="1400" i="1" smtClean="0">
                                            <a:latin typeface="Cambria Math" charset="0"/>
                                          </a:rPr>
                                        </m:ctrlPr>
                                      </m:sSubSupPr>
                                      <m:e>
                                        <m:r>
                                          <a:rPr lang="en-US" sz="1400" smtClean="0">
                                            <a:latin typeface="Cambria Math" charset="0"/>
                                          </a:rPr>
                                          <m:t>𝜉</m:t>
                                        </m:r>
                                      </m:e>
                                      <m:sub>
                                        <m:r>
                                          <a:rPr lang="en-US" sz="1400" smtClean="0">
                                            <a:latin typeface="Cambria Math" charset="0"/>
                                          </a:rPr>
                                          <m:t>3</m:t>
                                        </m:r>
                                      </m:sub>
                                      <m:sup>
                                        <m:r>
                                          <a:rPr lang="en-US" sz="1400" smtClean="0">
                                            <a:latin typeface="Cambria Math" charset="0"/>
                                          </a:rPr>
                                          <m:t>2</m:t>
                                        </m:r>
                                      </m:sup>
                                    </m:sSubSup>
                                  </m:den>
                                </m:f>
                              </m:oMath>
                            </m:oMathPara>
                          </a14:m>
                          <a:endParaRPr lang="en-US" sz="1400" dirty="0"/>
                        </a:p>
                      </a:txBody>
                      <a:tcP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b="0" i="1" smtClean="0">
                                            <a:latin typeface="Cambria Math" charset="0"/>
                                          </a:rPr>
                                        </m:ctrlPr>
                                      </m:sSubPr>
                                      <m:e>
                                        <m:r>
                                          <a:rPr lang="en-US" sz="1400" b="0" i="1" smtClean="0">
                                            <a:latin typeface="Cambria Math" charset="0"/>
                                          </a:rPr>
                                          <m:t>𝜉</m:t>
                                        </m:r>
                                      </m:e>
                                      <m:sub>
                                        <m:r>
                                          <a:rPr lang="en-US" sz="1400" b="0" i="1" smtClean="0">
                                            <a:latin typeface="Cambria Math" charset="0"/>
                                          </a:rPr>
                                          <m:t>4</m:t>
                                        </m:r>
                                      </m:sub>
                                    </m:sSub>
                                  </m:num>
                                  <m:den>
                                    <m:r>
                                      <a:rPr lang="en-US" sz="1400" b="0" i="1" smtClean="0">
                                        <a:latin typeface="Cambria Math" charset="0"/>
                                      </a:rPr>
                                      <m:t>𝜕</m:t>
                                    </m:r>
                                    <m:sSub>
                                      <m:sSubPr>
                                        <m:ctrlPr>
                                          <a:rPr lang="en-US" sz="1400" b="0" i="1" smtClean="0">
                                            <a:latin typeface="Cambria Math" charset="0"/>
                                          </a:rPr>
                                        </m:ctrlPr>
                                      </m:sSubPr>
                                      <m:e>
                                        <m:r>
                                          <a:rPr lang="en-US" sz="1400" b="0" i="1" smtClean="0">
                                            <a:latin typeface="Cambria Math" charset="0"/>
                                          </a:rPr>
                                          <m:t>𝜉</m:t>
                                        </m:r>
                                      </m:e>
                                      <m:sub>
                                        <m:r>
                                          <a:rPr lang="en-US" sz="1400" b="0" i="1" smtClean="0">
                                            <a:latin typeface="Cambria Math" charset="0"/>
                                          </a:rPr>
                                          <m:t>3</m:t>
                                        </m:r>
                                      </m:sub>
                                    </m:sSub>
                                  </m:den>
                                </m:f>
                                <m:r>
                                  <a:rPr lang="en-US" sz="1400" smtClean="0">
                                    <a:latin typeface="Cambria Math" charset="0"/>
                                  </a:rPr>
                                  <m:t>=−</m:t>
                                </m:r>
                                <m:f>
                                  <m:fPr>
                                    <m:ctrlPr>
                                      <a:rPr lang="mr-IN" sz="1400" i="1" smtClean="0">
                                        <a:latin typeface="Cambria Math" charset="0"/>
                                      </a:rPr>
                                    </m:ctrlPr>
                                  </m:fPr>
                                  <m:num>
                                    <m:r>
                                      <a:rPr lang="en-US" sz="1400" smtClean="0">
                                        <a:latin typeface="Cambria Math" charset="0"/>
                                      </a:rPr>
                                      <m:t>1</m:t>
                                    </m:r>
                                  </m:num>
                                  <m:den>
                                    <m:sSup>
                                      <m:sSupPr>
                                        <m:ctrlPr>
                                          <a:rPr lang="en-US" sz="1400" i="1" smtClean="0">
                                            <a:latin typeface="Cambria Math" charset="0"/>
                                          </a:rPr>
                                        </m:ctrlPr>
                                      </m:sSupPr>
                                      <m:e>
                                        <m:d>
                                          <m:dPr>
                                            <m:ctrlPr>
                                              <a:rPr lang="en-US" sz="1400" i="1" smtClean="0">
                                                <a:latin typeface="Cambria Math" charset="0"/>
                                              </a:rPr>
                                            </m:ctrlPr>
                                          </m:dPr>
                                          <m:e>
                                            <m:r>
                                              <a:rPr lang="en-US" sz="1400">
                                                <a:latin typeface="Cambria Math" charset="0"/>
                                              </a:rPr>
                                              <m:t>1+</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e>
                                        </m:d>
                                      </m:e>
                                      <m:sup>
                                        <m:r>
                                          <a:rPr lang="en-US" sz="1400" smtClean="0">
                                            <a:latin typeface="Cambria Math" charset="0"/>
                                          </a:rPr>
                                          <m:t>2</m:t>
                                        </m:r>
                                      </m:sup>
                                    </m:sSup>
                                  </m:den>
                                </m:f>
                              </m:oMath>
                            </m:oMathPara>
                          </a14:m>
                          <a:endParaRPr lang="en-US" sz="1400" dirty="0"/>
                        </a:p>
                      </a:txBody>
                      <a:tcPr anchor="ctr"/>
                    </a:tc>
                  </a:tr>
                  <a:tr h="551246">
                    <a:tc>
                      <a:txBody>
                        <a:bodyPr/>
                        <a:lstStyle/>
                        <a:p>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r>
                                  <a:rPr lang="en-US" sz="1400" smtClean="0">
                                    <a:latin typeface="Cambria Math" charset="0"/>
                                  </a:rPr>
                                  <m:t>=1−</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r>
                                  <a:rPr lang="en-US" sz="1400" smtClean="0">
                                    <a:latin typeface="Cambria Math" charset="0"/>
                                  </a:rPr>
                                  <m:t>=1−</m:t>
                                </m:r>
                                <m:f>
                                  <m:fPr>
                                    <m:ctrlPr>
                                      <a:rPr lang="mr-IN" sz="1400" i="1" smtClean="0">
                                        <a:latin typeface="Cambria Math" charset="0"/>
                                      </a:rPr>
                                    </m:ctrlPr>
                                  </m:fPr>
                                  <m:num>
                                    <m:r>
                                      <a:rPr lang="en-US" sz="1400" smtClean="0">
                                        <a:latin typeface="Cambria Math" charset="0"/>
                                      </a:rPr>
                                      <m:t>1</m:t>
                                    </m:r>
                                  </m:num>
                                  <m:den>
                                    <m:r>
                                      <a:rPr lang="en-US" sz="1400">
                                        <a:latin typeface="Cambria Math" charset="0"/>
                                      </a:rPr>
                                      <m:t>1+</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den>
                                </m:f>
                              </m:oMath>
                            </m:oMathPara>
                          </a14:m>
                          <a:endParaRPr lang="en-US" sz="1400" dirty="0" smtClean="0"/>
                        </a:p>
                        <a:p>
                          <a:endParaRPr lang="en-US" sz="1400" dirty="0"/>
                        </a:p>
                      </a:txBody>
                      <a:tcPr/>
                    </a:tc>
                    <a:tc>
                      <a:txBody>
                        <a:bodyPr/>
                        <a:lstStyle/>
                        <a:p>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b="0" i="0" smtClean="0">
                                            <a:latin typeface="Cambria Math" charset="0"/>
                                          </a:rPr>
                                          <m:t>5</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b="0" i="0" smtClean="0">
                                            <a:latin typeface="Cambria Math" charset="0"/>
                                          </a:rPr>
                                          <m:t>4</m:t>
                                        </m:r>
                                      </m:sub>
                                    </m:sSub>
                                  </m:den>
                                </m:f>
                                <m:r>
                                  <a:rPr lang="en-US" sz="1400" smtClean="0">
                                    <a:latin typeface="Cambria Math" charset="0"/>
                                  </a:rPr>
                                  <m:t>=−1</m:t>
                                </m:r>
                              </m:oMath>
                            </m:oMathPara>
                          </a14:m>
                          <a:endParaRPr lang="en-US" sz="1400" b="0" dirty="0" smtClean="0"/>
                        </a:p>
                      </a:txBody>
                      <a:tcPr/>
                    </a:tc>
                    <a:tc>
                      <a:txBody>
                        <a:bodyPr/>
                        <a:lstStyle/>
                        <a:p>
                          <a:pPr algn="ctr"/>
                          <a14:m>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b="0" i="0" smtClean="0">
                                          <a:latin typeface="Cambria Math" charset="0"/>
                                        </a:rPr>
                                        <m:t>5</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b="0" i="0" smtClean="0">
                                          <a:latin typeface="Cambria Math" charset="0"/>
                                        </a:rPr>
                                        <m:t>4</m:t>
                                      </m:r>
                                    </m:sub>
                                  </m:sSub>
                                </m:den>
                              </m:f>
                              <m:r>
                                <a:rPr lang="en-US" sz="1400" smtClean="0">
                                  <a:latin typeface="Cambria Math" charset="0"/>
                                </a:rPr>
                                <m:t>=</m:t>
                              </m:r>
                            </m:oMath>
                          </a14:m>
                          <a:r>
                            <a:rPr lang="en-US" sz="1400" dirty="0" smtClean="0"/>
                            <a:t>-1</a:t>
                          </a:r>
                          <a:endParaRPr lang="en-US" sz="1400" dirty="0"/>
                        </a:p>
                      </a:txBody>
                      <a:tcPr anchor="ctr"/>
                    </a:tc>
                  </a:tr>
                  <a:tr h="551246">
                    <a:tc>
                      <a:txBody>
                        <a:bodyPr/>
                        <a:lstStyle/>
                        <a:p>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6</m:t>
                                    </m:r>
                                  </m:sub>
                                </m:sSub>
                                <m:r>
                                  <a:rPr lang="en-US" sz="1400" smtClean="0">
                                    <a:latin typeface="Cambria Math" charset="0"/>
                                  </a:rPr>
                                  <m:t>=</m:t>
                                </m:r>
                                <m:func>
                                  <m:funcPr>
                                    <m:ctrlPr>
                                      <a:rPr lang="en-US" sz="1400" i="1" smtClean="0">
                                        <a:latin typeface="Cambria Math" charset="0"/>
                                      </a:rPr>
                                    </m:ctrlPr>
                                  </m:funcPr>
                                  <m:fName>
                                    <m:r>
                                      <m:rPr>
                                        <m:sty m:val="p"/>
                                      </m:rPr>
                                      <a:rPr lang="en-US" sz="1400" smtClean="0">
                                        <a:latin typeface="Cambria Math" charset="0"/>
                                      </a:rPr>
                                      <m:t>log</m:t>
                                    </m:r>
                                  </m:fName>
                                  <m:e>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r>
                                      <a:rPr lang="en-US" sz="1400" smtClean="0">
                                        <a:latin typeface="Cambria Math" charset="0"/>
                                      </a:rPr>
                                      <m:t>=</m:t>
                                    </m:r>
                                    <m:func>
                                      <m:funcPr>
                                        <m:ctrlPr>
                                          <a:rPr lang="en-US" sz="1400" i="1" smtClean="0">
                                            <a:latin typeface="Cambria Math" charset="0"/>
                                          </a:rPr>
                                        </m:ctrlPr>
                                      </m:funcPr>
                                      <m:fName>
                                        <m:r>
                                          <m:rPr>
                                            <m:sty m:val="p"/>
                                          </m:rPr>
                                          <a:rPr lang="en-US" sz="1400" smtClean="0">
                                            <a:latin typeface="Cambria Math" charset="0"/>
                                          </a:rPr>
                                          <m:t>log</m:t>
                                        </m:r>
                                      </m:fName>
                                      <m:e>
                                        <m:r>
                                          <a:rPr lang="en-US" sz="1400" smtClean="0">
                                            <a:latin typeface="Cambria Math" charset="0"/>
                                          </a:rPr>
                                          <m:t>(1−</m:t>
                                        </m:r>
                                        <m:r>
                                          <a:rPr lang="en-US" sz="1400" smtClean="0">
                                            <a:latin typeface="Cambria Math" charset="0"/>
                                          </a:rPr>
                                          <m:t>𝑝</m:t>
                                        </m:r>
                                        <m:r>
                                          <a:rPr lang="en-US" sz="1400" smtClean="0">
                                            <a:latin typeface="Cambria Math" charset="0"/>
                                          </a:rPr>
                                          <m:t>) =</m:t>
                                        </m:r>
                                      </m:e>
                                    </m:func>
                                    <m:func>
                                      <m:funcPr>
                                        <m:ctrlPr>
                                          <a:rPr lang="en-US" sz="1400" i="1" smtClean="0">
                                            <a:latin typeface="Cambria Math" charset="0"/>
                                          </a:rPr>
                                        </m:ctrlPr>
                                      </m:funcPr>
                                      <m:fName>
                                        <m:r>
                                          <m:rPr>
                                            <m:sty m:val="p"/>
                                          </m:rPr>
                                          <a:rPr lang="en-US" sz="1400" smtClean="0">
                                            <a:latin typeface="Cambria Math" charset="0"/>
                                          </a:rPr>
                                          <m:t>log</m:t>
                                        </m:r>
                                      </m:fName>
                                      <m:e>
                                        <m:f>
                                          <m:fPr>
                                            <m:ctrlPr>
                                              <a:rPr lang="mr-IN" sz="1400" i="1">
                                                <a:latin typeface="Cambria Math" charset="0"/>
                                              </a:rPr>
                                            </m:ctrlPr>
                                          </m:fPr>
                                          <m:num>
                                            <m:r>
                                              <a:rPr lang="en-US" sz="1400">
                                                <a:latin typeface="Cambria Math" charset="0"/>
                                              </a:rPr>
                                              <m:t>1</m:t>
                                            </m:r>
                                          </m:num>
                                          <m:den>
                                            <m:r>
                                              <a:rPr lang="en-US" sz="1400">
                                                <a:latin typeface="Cambria Math" charset="0"/>
                                              </a:rPr>
                                              <m:t>1+</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den>
                                        </m:f>
                                      </m:e>
                                    </m:func>
                                  </m:e>
                                </m:func>
                              </m:oMath>
                            </m:oMathPara>
                          </a14:m>
                          <a:endParaRPr lang="en-US" sz="1400" dirty="0"/>
                        </a:p>
                      </a:txBody>
                      <a:tcPr/>
                    </a:tc>
                    <a:tc>
                      <a:txBody>
                        <a:bodyPr/>
                        <a:lstStyle/>
                        <a:p>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6</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den>
                                </m:f>
                                <m:r>
                                  <a:rPr lang="en-US" sz="1400" smtClean="0">
                                    <a:latin typeface="Cambria Math" charset="0"/>
                                  </a:rPr>
                                  <m:t>=</m:t>
                                </m:r>
                                <m:f>
                                  <m:fPr>
                                    <m:ctrlPr>
                                      <a:rPr lang="mr-IN" sz="1400" i="1" smtClean="0">
                                        <a:latin typeface="Cambria Math" charset="0"/>
                                      </a:rPr>
                                    </m:ctrlPr>
                                  </m:fPr>
                                  <m:num>
                                    <m:r>
                                      <a:rPr lang="en-US" sz="1400" smtClean="0">
                                        <a:latin typeface="Cambria Math" charset="0"/>
                                      </a:rPr>
                                      <m:t>1</m:t>
                                    </m:r>
                                  </m:num>
                                  <m:den>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den>
                                </m:f>
                              </m:oMath>
                            </m:oMathPara>
                          </a14:m>
                          <a:endParaRPr lang="en-US" sz="1400" b="0" dirty="0" smtClean="0"/>
                        </a:p>
                      </a:txBody>
                      <a:tcP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6</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den>
                                </m:f>
                                <m:r>
                                  <a:rPr lang="en-US" sz="1400" smtClean="0">
                                    <a:latin typeface="Cambria Math" charset="0"/>
                                  </a:rPr>
                                  <m:t>=</m:t>
                                </m:r>
                                <m:f>
                                  <m:fPr>
                                    <m:ctrlPr>
                                      <a:rPr lang="mr-IN" sz="1400" i="1" smtClean="0">
                                        <a:latin typeface="Cambria Math" charset="0"/>
                                      </a:rPr>
                                    </m:ctrlPr>
                                  </m:fPr>
                                  <m:num>
                                    <m:r>
                                      <a:rPr lang="en-US" sz="1400" smtClean="0">
                                        <a:latin typeface="Cambria Math" charset="0"/>
                                      </a:rPr>
                                      <m:t>1+</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r>
                                      <m:rPr>
                                        <m:nor/>
                                      </m:rPr>
                                      <a:rPr lang="en-US" sz="1400" dirty="0"/>
                                      <m:t> </m:t>
                                    </m:r>
                                  </m:num>
                                  <m:den>
                                    <m:sSup>
                                      <m:sSupPr>
                                        <m:ctrlPr>
                                          <a:rPr lang="en-US" sz="1400" i="1" smtClean="0">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den>
                                </m:f>
                              </m:oMath>
                            </m:oMathPara>
                          </a14:m>
                          <a:endParaRPr lang="en-US" sz="1400" dirty="0"/>
                        </a:p>
                      </a:txBody>
                      <a:tcPr anchor="ctr"/>
                    </a:tc>
                  </a:tr>
                  <a:tr h="552234">
                    <a:tc>
                      <a:txBody>
                        <a:bodyPr/>
                        <a:lstStyle/>
                        <a:p>
                          <a:pPr/>
                          <a14:m>
                            <m:oMathPara xmlns:m="http://schemas.openxmlformats.org/officeDocument/2006/math">
                              <m:oMathParaPr>
                                <m:jc m:val="centerGroup"/>
                              </m:oMathParaPr>
                              <m:oMath xmlns:m="http://schemas.openxmlformats.org/officeDocument/2006/math">
                                <m:sSubSup>
                                  <m:sSubSupPr>
                                    <m:ctrlPr>
                                      <a:rPr lang="en-US" sz="1400" i="1" smtClean="0">
                                        <a:latin typeface="Cambria Math" charset="0"/>
                                      </a:rPr>
                                    </m:ctrlPr>
                                  </m:sSubSupPr>
                                  <m:e>
                                    <m:r>
                                      <a:rPr lang="en-US" sz="1400" smtClean="0">
                                        <a:latin typeface="Cambria Math" charset="0"/>
                                      </a:rPr>
                                      <m:t>ℒ</m:t>
                                    </m:r>
                                  </m:e>
                                  <m:sub>
                                    <m:r>
                                      <a:rPr lang="en-US" sz="1400" smtClean="0">
                                        <a:latin typeface="Cambria Math" charset="0"/>
                                      </a:rPr>
                                      <m:t>𝑖</m:t>
                                    </m:r>
                                  </m:sub>
                                  <m:sup>
                                    <m:r>
                                      <a:rPr lang="en-US" sz="1400" smtClean="0">
                                        <a:latin typeface="Cambria Math" charset="0"/>
                                      </a:rPr>
                                      <m:t>𝐵</m:t>
                                    </m:r>
                                  </m:sup>
                                </m:sSubSup>
                                <m:r>
                                  <a:rPr lang="en-US" sz="1400" smtClean="0">
                                    <a:latin typeface="Cambria Math" charset="0"/>
                                  </a:rPr>
                                  <m:t>=(1−</m:t>
                                </m:r>
                                <m:r>
                                  <a:rPr lang="en-US" sz="1400" smtClean="0">
                                    <a:latin typeface="Cambria Math" charset="0"/>
                                  </a:rPr>
                                  <m:t>𝑦</m:t>
                                </m:r>
                                <m:r>
                                  <a:rPr lang="en-US" sz="1400"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6</m:t>
                                    </m:r>
                                  </m:sub>
                                </m:sSub>
                              </m:oMath>
                            </m:oMathPara>
                          </a14:m>
                          <a:endParaRPr lang="en-US" sz="1400" b="0" dirty="0" smtClean="0"/>
                        </a:p>
                      </a:txBody>
                      <a:tcPr/>
                    </a:tc>
                    <a:tc>
                      <a:txBody>
                        <a:bodyPr/>
                        <a:lstStyle/>
                        <a:p>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r>
                                      <a:rPr lang="en-US" sz="1400" smtClean="0">
                                        <a:latin typeface="Cambria Math" charset="0"/>
                                      </a:rPr>
                                      <m:t>ℒ</m:t>
                                    </m:r>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b="0" i="0" smtClean="0">
                                            <a:latin typeface="Cambria Math" charset="0"/>
                                          </a:rPr>
                                          <m:t>6</m:t>
                                        </m:r>
                                      </m:sub>
                                    </m:sSub>
                                  </m:den>
                                </m:f>
                                <m:r>
                                  <a:rPr lang="en-US" sz="1400" smtClean="0">
                                    <a:latin typeface="Cambria Math" charset="0"/>
                                  </a:rPr>
                                  <m:t>=1−</m:t>
                                </m:r>
                                <m:r>
                                  <a:rPr lang="en-US" sz="1400" smtClean="0">
                                    <a:latin typeface="Cambria Math" charset="0"/>
                                  </a:rPr>
                                  <m:t>𝑦</m:t>
                                </m:r>
                              </m:oMath>
                            </m:oMathPara>
                          </a14:m>
                          <a:endParaRPr lang="en-US" sz="1400" b="0" dirty="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r>
                                      <a:rPr lang="en-US" sz="1400" smtClean="0">
                                        <a:latin typeface="Cambria Math" charset="0"/>
                                      </a:rPr>
                                      <m:t>ℒ</m:t>
                                    </m:r>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b="0" i="0" smtClean="0">
                                            <a:latin typeface="Cambria Math" charset="0"/>
                                          </a:rPr>
                                          <m:t>6</m:t>
                                        </m:r>
                                      </m:sub>
                                    </m:sSub>
                                  </m:den>
                                </m:f>
                                <m:r>
                                  <a:rPr lang="en-US" sz="1400" smtClean="0">
                                    <a:latin typeface="Cambria Math" charset="0"/>
                                  </a:rPr>
                                  <m:t>=1−</m:t>
                                </m:r>
                                <m:r>
                                  <a:rPr lang="en-US" sz="1400" smtClean="0">
                                    <a:latin typeface="Cambria Math" charset="0"/>
                                  </a:rPr>
                                  <m:t>𝑦</m:t>
                                </m:r>
                              </m:oMath>
                            </m:oMathPara>
                          </a14:m>
                          <a:endParaRPr lang="en-US" sz="1400" dirty="0"/>
                        </a:p>
                      </a:txBody>
                      <a:tcPr anchor="ctr"/>
                    </a:tc>
                  </a:tr>
                  <a:tr h="552234">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Sup>
                                      <m:sSubSupPr>
                                        <m:ctrlPr>
                                          <a:rPr lang="en-US" sz="1400" i="1" smtClean="0">
                                            <a:latin typeface="Cambria Math" charset="0"/>
                                          </a:rPr>
                                        </m:ctrlPr>
                                      </m:sSubSupPr>
                                      <m:e>
                                        <m:r>
                                          <a:rPr lang="en-US" sz="1400" smtClean="0">
                                            <a:latin typeface="Cambria Math" charset="0"/>
                                          </a:rPr>
                                          <m:t>ℒ</m:t>
                                        </m:r>
                                      </m:e>
                                      <m:sub>
                                        <m:r>
                                          <a:rPr lang="en-US" sz="1400" smtClean="0">
                                            <a:latin typeface="Cambria Math" charset="0"/>
                                          </a:rPr>
                                          <m:t>𝑖</m:t>
                                        </m:r>
                                      </m:sub>
                                      <m:sup>
                                        <m:r>
                                          <a:rPr lang="en-US" sz="1400" b="0" i="1" smtClean="0">
                                            <a:latin typeface="Cambria Math" charset="0"/>
                                          </a:rPr>
                                          <m:t>𝐵</m:t>
                                        </m:r>
                                      </m:sup>
                                    </m:sSubSup>
                                  </m:num>
                                  <m:den>
                                    <m:r>
                                      <a:rPr lang="en-US" sz="1400" b="0" i="1" smtClean="0">
                                        <a:latin typeface="Cambria Math" charset="0"/>
                                      </a:rPr>
                                      <m:t>𝜕</m:t>
                                    </m:r>
                                    <m:r>
                                      <a:rPr lang="en-US" sz="1400" smtClean="0">
                                        <a:latin typeface="Cambria Math" charset="0"/>
                                      </a:rPr>
                                      <m:t>𝑊</m:t>
                                    </m:r>
                                  </m:den>
                                </m:f>
                                <m:r>
                                  <a:rPr lang="en-US" sz="1400" smtClean="0">
                                    <a:latin typeface="Cambria Math" charset="0"/>
                                  </a:rPr>
                                  <m:t>=</m:t>
                                </m:r>
                                <m:f>
                                  <m:fPr>
                                    <m:ctrlPr>
                                      <a:rPr lang="mr-IN" sz="1400" i="1" smtClean="0">
                                        <a:latin typeface="Cambria Math" charset="0"/>
                                      </a:rPr>
                                    </m:ctrlPr>
                                  </m:fPr>
                                  <m:num>
                                    <m:r>
                                      <a:rPr lang="en-US" sz="1400" b="0" i="1" smtClean="0">
                                        <a:latin typeface="Cambria Math" charset="0"/>
                                      </a:rPr>
                                      <m:t>𝜕</m:t>
                                    </m:r>
                                    <m:sSubSup>
                                      <m:sSubSupPr>
                                        <m:ctrlPr>
                                          <a:rPr lang="en-US" sz="1400" b="0" i="1" smtClean="0">
                                            <a:latin typeface="Cambria Math" charset="0"/>
                                          </a:rPr>
                                        </m:ctrlPr>
                                      </m:sSubSupPr>
                                      <m:e>
                                        <m:r>
                                          <a:rPr lang="en-US" sz="1400" smtClean="0">
                                            <a:latin typeface="Cambria Math" charset="0"/>
                                          </a:rPr>
                                          <m:t>ℒ</m:t>
                                        </m:r>
                                      </m:e>
                                      <m:sub>
                                        <m:r>
                                          <a:rPr lang="en-US" sz="1400" smtClean="0">
                                            <a:latin typeface="Cambria Math" charset="0"/>
                                          </a:rPr>
                                          <m:t>𝑖</m:t>
                                        </m:r>
                                      </m:sub>
                                      <m:sup>
                                        <m:r>
                                          <a:rPr lang="en-US" sz="1400" b="0" i="1" smtClean="0">
                                            <a:latin typeface="Cambria Math" charset="0"/>
                                          </a:rPr>
                                          <m:t>𝐵</m:t>
                                        </m:r>
                                      </m:sup>
                                    </m:sSubSup>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b="0" i="0" smtClean="0">
                                            <a:latin typeface="Cambria Math" charset="0"/>
                                          </a:rPr>
                                          <m:t>6</m:t>
                                        </m:r>
                                      </m:sub>
                                    </m:sSub>
                                  </m:den>
                                </m:f>
                                <m:f>
                                  <m:fPr>
                                    <m:ctrlPr>
                                      <a:rPr lang="en-US" sz="1400" b="0" i="1" smtClean="0">
                                        <a:latin typeface="Cambria Math" charset="0"/>
                                      </a:rPr>
                                    </m:ctrlPr>
                                  </m:fPr>
                                  <m:num>
                                    <m:r>
                                      <a:rPr lang="en-US" sz="1400" b="0" i="1" smtClean="0">
                                        <a:latin typeface="Cambria Math" charset="0"/>
                                      </a:rPr>
                                      <m:t>𝜕</m:t>
                                    </m:r>
                                    <m:sSub>
                                      <m:sSubPr>
                                        <m:ctrlPr>
                                          <a:rPr lang="en-US" sz="1400" b="0" i="1" smtClean="0">
                                            <a:latin typeface="Cambria Math" charset="0"/>
                                          </a:rPr>
                                        </m:ctrlPr>
                                      </m:sSubPr>
                                      <m:e>
                                        <m:r>
                                          <a:rPr lang="en-US" sz="1400" b="0" i="1" smtClean="0">
                                            <a:latin typeface="Cambria Math" charset="0"/>
                                          </a:rPr>
                                          <m:t>𝜉</m:t>
                                        </m:r>
                                      </m:e>
                                      <m:sub>
                                        <m:r>
                                          <a:rPr lang="en-US" sz="1400" b="0" i="1" smtClean="0">
                                            <a:latin typeface="Cambria Math" charset="0"/>
                                          </a:rPr>
                                          <m:t>6</m:t>
                                        </m:r>
                                      </m:sub>
                                    </m:sSub>
                                  </m:num>
                                  <m:den>
                                    <m:r>
                                      <a:rPr lang="en-US" sz="1400" b="0" i="1" smtClean="0">
                                        <a:latin typeface="Cambria Math" charset="0"/>
                                      </a:rPr>
                                      <m:t>𝜕</m:t>
                                    </m:r>
                                    <m:sSub>
                                      <m:sSubPr>
                                        <m:ctrlPr>
                                          <a:rPr lang="en-US" sz="1400" b="0" i="1" smtClean="0">
                                            <a:latin typeface="Cambria Math" charset="0"/>
                                          </a:rPr>
                                        </m:ctrlPr>
                                      </m:sSubPr>
                                      <m:e>
                                        <m:r>
                                          <a:rPr lang="en-US" sz="1400" b="0" i="1" smtClean="0">
                                            <a:latin typeface="Cambria Math" charset="0"/>
                                          </a:rPr>
                                          <m:t>𝜉</m:t>
                                        </m:r>
                                      </m:e>
                                      <m:sub>
                                        <m:r>
                                          <a:rPr lang="en-US" sz="1400" b="0" i="1" smtClean="0">
                                            <a:latin typeface="Cambria Math" charset="0"/>
                                          </a:rPr>
                                          <m:t>5</m:t>
                                        </m:r>
                                      </m:sub>
                                    </m:sSub>
                                  </m:den>
                                </m:f>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den>
                                </m:f>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den>
                                </m:f>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den>
                                </m:f>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den>
                                </m:f>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num>
                                  <m:den>
                                    <m:r>
                                      <a:rPr lang="en-US" sz="1400" b="0" i="1" smtClean="0">
                                        <a:latin typeface="Cambria Math" charset="0"/>
                                      </a:rPr>
                                      <m:t>𝜕</m:t>
                                    </m:r>
                                    <m:r>
                                      <a:rPr lang="en-US" sz="1400" smtClean="0">
                                        <a:latin typeface="Cambria Math" charset="0"/>
                                      </a:rPr>
                                      <m:t>𝑊</m:t>
                                    </m:r>
                                  </m:den>
                                </m:f>
                              </m:oMath>
                            </m:oMathPara>
                          </a14:m>
                          <a:endParaRPr lang="en-US" sz="1400" dirty="0"/>
                        </a:p>
                        <a:p>
                          <a:endParaRPr lang="en-US" sz="1400" b="0" dirty="0" smtClean="0"/>
                        </a:p>
                      </a:txBody>
                      <a:tcPr/>
                    </a:tc>
                    <a:tc>
                      <a:txBody>
                        <a:bodyPr/>
                        <a:lstStyle/>
                        <a:p>
                          <a:endParaRPr lang="en-US" sz="1400" b="0" dirty="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Sup>
                                      <m:sSubSupPr>
                                        <m:ctrlPr>
                                          <a:rPr lang="en-US" sz="1400" i="1" smtClean="0">
                                            <a:latin typeface="Cambria Math" charset="0"/>
                                          </a:rPr>
                                        </m:ctrlPr>
                                      </m:sSubSupPr>
                                      <m:e>
                                        <m:r>
                                          <a:rPr lang="en-US" sz="1400" smtClean="0">
                                            <a:latin typeface="Cambria Math" charset="0"/>
                                          </a:rPr>
                                          <m:t>ℒ</m:t>
                                        </m:r>
                                      </m:e>
                                      <m:sub>
                                        <m:r>
                                          <a:rPr lang="en-US" sz="1400" smtClean="0">
                                            <a:latin typeface="Cambria Math" charset="0"/>
                                          </a:rPr>
                                          <m:t>𝑖</m:t>
                                        </m:r>
                                      </m:sub>
                                      <m:sup>
                                        <m:r>
                                          <a:rPr lang="en-US" sz="1400" b="0" i="1" smtClean="0">
                                            <a:latin typeface="Cambria Math" charset="0"/>
                                          </a:rPr>
                                          <m:t>𝐵</m:t>
                                        </m:r>
                                      </m:sup>
                                    </m:sSubSup>
                                  </m:num>
                                  <m:den>
                                    <m:r>
                                      <a:rPr lang="en-US" sz="1400" b="0" i="1" smtClean="0">
                                        <a:latin typeface="Cambria Math" charset="0"/>
                                      </a:rPr>
                                      <m:t>𝜕</m:t>
                                    </m:r>
                                    <m:r>
                                      <a:rPr lang="en-US" sz="1400" smtClean="0">
                                        <a:latin typeface="Cambria Math" charset="0"/>
                                      </a:rPr>
                                      <m:t>𝑊</m:t>
                                    </m:r>
                                  </m:den>
                                </m:f>
                                <m:r>
                                  <a:rPr lang="en-US" sz="1400" smtClean="0">
                                    <a:latin typeface="Cambria Math" charset="0"/>
                                  </a:rPr>
                                  <m:t>=(1−</m:t>
                                </m:r>
                                <m:r>
                                  <a:rPr lang="en-US" sz="1400" smtClean="0">
                                    <a:latin typeface="Cambria Math" charset="0"/>
                                  </a:rPr>
                                  <m:t>𝑦</m:t>
                                </m:r>
                                <m:r>
                                  <a:rPr lang="en-US" sz="1400" smtClean="0">
                                    <a:latin typeface="Cambria Math" charset="0"/>
                                  </a:rPr>
                                  <m:t>)</m:t>
                                </m:r>
                                <m:r>
                                  <a:rPr lang="en-US" sz="1400" smtClean="0">
                                    <a:latin typeface="Cambria Math" charset="0"/>
                                  </a:rPr>
                                  <m:t>𝑋</m:t>
                                </m:r>
                                <m:f>
                                  <m:fPr>
                                    <m:ctrlPr>
                                      <a:rPr lang="mr-IN" sz="1400" i="1" smtClean="0">
                                        <a:latin typeface="Cambria Math" charset="0"/>
                                      </a:rPr>
                                    </m:ctrlPr>
                                  </m:fPr>
                                  <m:num>
                                    <m:r>
                                      <a:rPr lang="en-US" sz="1400" smtClean="0">
                                        <a:latin typeface="Cambria Math" charset="0"/>
                                      </a:rPr>
                                      <m:t>1</m:t>
                                    </m:r>
                                  </m:num>
                                  <m:den>
                                    <m:sSup>
                                      <m:sSupPr>
                                        <m:ctrlPr>
                                          <a:rPr lang="en-US" sz="1400" i="1" smtClean="0">
                                            <a:latin typeface="Cambria Math" charset="0"/>
                                          </a:rPr>
                                        </m:ctrlPr>
                                      </m:sSupPr>
                                      <m:e>
                                        <m:d>
                                          <m:dPr>
                                            <m:ctrlPr>
                                              <a:rPr lang="en-US" sz="1400" i="1" smtClean="0">
                                                <a:latin typeface="Cambria Math" charset="0"/>
                                              </a:rPr>
                                            </m:ctrlPr>
                                          </m:dPr>
                                          <m:e>
                                            <m:r>
                                              <a:rPr lang="en-US" sz="1400">
                                                <a:latin typeface="Cambria Math" charset="0"/>
                                              </a:rPr>
                                              <m:t>1+</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e>
                                        </m:d>
                                      </m:e>
                                      <m:sup/>
                                    </m:sSup>
                                  </m:den>
                                </m:f>
                              </m:oMath>
                            </m:oMathPara>
                          </a14:m>
                          <a:endParaRPr lang="en-US" sz="1400" dirty="0"/>
                        </a:p>
                      </a:txBody>
                      <a:tcPr anchor="ctr"/>
                    </a:tc>
                  </a:tr>
                </a:tbl>
              </a:graphicData>
            </a:graphic>
          </p:graphicFrame>
        </mc:Choice>
        <mc:Fallback xmlns="">
          <p:graphicFrame>
            <p:nvGraphicFramePr>
              <p:cNvPr id="4" name="Table 3"/>
              <p:cNvGraphicFramePr>
                <a:graphicFrameLocks noGrp="1"/>
              </p:cNvGraphicFramePr>
              <p:nvPr>
                <p:extLst>
                  <p:ext uri="{D42A27DB-BD31-4B8C-83A1-F6EECF244321}">
                    <p14:modId xmlns:p14="http://schemas.microsoft.com/office/powerpoint/2010/main" val="1600555411"/>
                  </p:ext>
                </p:extLst>
              </p:nvPr>
            </p:nvGraphicFramePr>
            <p:xfrm>
              <a:off x="349292" y="1016364"/>
              <a:ext cx="11344725" cy="5417835"/>
            </p:xfrm>
            <a:graphic>
              <a:graphicData uri="http://schemas.openxmlformats.org/drawingml/2006/table">
                <a:tbl>
                  <a:tblPr firstRow="1" bandRow="1">
                    <a:tableStyleId>{073A0DAA-6AF3-43AB-8588-CEC1D06C72B9}</a:tableStyleId>
                  </a:tblPr>
                  <a:tblGrid>
                    <a:gridCol w="5242525"/>
                    <a:gridCol w="2743311"/>
                    <a:gridCol w="3358889"/>
                  </a:tblGrid>
                  <a:tr h="514712">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smtClean="0"/>
                            <a:t>Variables</a:t>
                          </a:r>
                          <a:endParaRPr lang="en-US" sz="1400" b="0" dirty="0" smtClean="0">
                            <a:latin typeface="Karla" charset="0"/>
                            <a:ea typeface="Karla" charset="0"/>
                            <a:cs typeface="Karla" charset="0"/>
                          </a:endParaRPr>
                        </a:p>
                      </a:txBody>
                      <a:tcPr anchor="ctr"/>
                    </a:tc>
                    <a:tc>
                      <a:txBody>
                        <a:bodyPr/>
                        <a:lstStyle/>
                        <a:p>
                          <a:pPr algn="ctr"/>
                          <a:r>
                            <a:rPr lang="en-US" sz="1400" dirty="0" smtClean="0"/>
                            <a:t>derivatives</a:t>
                          </a:r>
                          <a:endParaRPr lang="en-US" sz="1400" dirty="0">
                            <a:latin typeface="Karla" charset="0"/>
                            <a:ea typeface="Karla" charset="0"/>
                            <a:cs typeface="Karla" charset="0"/>
                          </a:endParaRPr>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smtClean="0"/>
                            <a:t>Partial derivatives </a:t>
                          </a:r>
                          <a:r>
                            <a:rPr lang="en-US" sz="1400" dirty="0" err="1" smtClean="0"/>
                            <a:t>wrt</a:t>
                          </a:r>
                          <a:r>
                            <a:rPr lang="en-US" sz="1400" dirty="0" smtClean="0"/>
                            <a:t> to X,W</a:t>
                          </a:r>
                          <a:endParaRPr lang="en-US" sz="1400" dirty="0" smtClean="0">
                            <a:latin typeface="Karla" charset="0"/>
                            <a:ea typeface="Karla" charset="0"/>
                            <a:cs typeface="Karla" charset="0"/>
                          </a:endParaRPr>
                        </a:p>
                      </a:txBody>
                      <a:tcPr anchor="ctr"/>
                    </a:tc>
                  </a:tr>
                  <a:tr h="514712">
                    <a:tc>
                      <a:txBody>
                        <a:bodyPr/>
                        <a:lstStyle/>
                        <a:p>
                          <a:endParaRPr lang="en-US"/>
                        </a:p>
                      </a:txBody>
                      <a:tcPr>
                        <a:blipFill rotWithShape="0">
                          <a:blip r:embed="rId2"/>
                          <a:stretch>
                            <a:fillRect l="-116" t="-102381" r="-116977" b="-860714"/>
                          </a:stretch>
                        </a:blipFill>
                      </a:tcPr>
                    </a:tc>
                    <a:tc>
                      <a:txBody>
                        <a:bodyPr/>
                        <a:lstStyle/>
                        <a:p>
                          <a:endParaRPr lang="en-US"/>
                        </a:p>
                      </a:txBody>
                      <a:tcPr>
                        <a:blipFill rotWithShape="0">
                          <a:blip r:embed="rId2"/>
                          <a:stretch>
                            <a:fillRect l="-190909" t="-102381" r="-123060" b="-860714"/>
                          </a:stretch>
                        </a:blipFill>
                      </a:tcPr>
                    </a:tc>
                    <a:tc>
                      <a:txBody>
                        <a:bodyPr/>
                        <a:lstStyle/>
                        <a:p>
                          <a:endParaRPr lang="en-US"/>
                        </a:p>
                      </a:txBody>
                      <a:tcPr anchor="ctr">
                        <a:blipFill rotWithShape="0">
                          <a:blip r:embed="rId2"/>
                          <a:stretch>
                            <a:fillRect l="-238113" t="-102381" r="-726" b="-860714"/>
                          </a:stretch>
                        </a:blipFill>
                      </a:tcPr>
                    </a:tc>
                  </a:tr>
                  <a:tr h="551246">
                    <a:tc>
                      <a:txBody>
                        <a:bodyPr/>
                        <a:lstStyle/>
                        <a:p>
                          <a:endParaRPr lang="en-US"/>
                        </a:p>
                      </a:txBody>
                      <a:tcPr>
                        <a:blipFill rotWithShape="0">
                          <a:blip r:embed="rId2"/>
                          <a:stretch>
                            <a:fillRect l="-116" t="-186813" r="-116977" b="-694505"/>
                          </a:stretch>
                        </a:blipFill>
                      </a:tcPr>
                    </a:tc>
                    <a:tc>
                      <a:txBody>
                        <a:bodyPr/>
                        <a:lstStyle/>
                        <a:p>
                          <a:endParaRPr lang="en-US"/>
                        </a:p>
                      </a:txBody>
                      <a:tcPr>
                        <a:blipFill rotWithShape="0">
                          <a:blip r:embed="rId2"/>
                          <a:stretch>
                            <a:fillRect l="-190909" t="-186813" r="-123060" b="-694505"/>
                          </a:stretch>
                        </a:blipFill>
                      </a:tcPr>
                    </a:tc>
                    <a:tc>
                      <a:txBody>
                        <a:bodyPr/>
                        <a:lstStyle/>
                        <a:p>
                          <a:endParaRPr lang="en-US"/>
                        </a:p>
                      </a:txBody>
                      <a:tcPr anchor="ctr">
                        <a:blipFill rotWithShape="0">
                          <a:blip r:embed="rId2"/>
                          <a:stretch>
                            <a:fillRect l="-238113" t="-186813" r="-726" b="-694505"/>
                          </a:stretch>
                        </a:blipFill>
                      </a:tcPr>
                    </a:tc>
                  </a:tr>
                  <a:tr h="551246">
                    <a:tc>
                      <a:txBody>
                        <a:bodyPr/>
                        <a:lstStyle/>
                        <a:p>
                          <a:endParaRPr lang="en-US"/>
                        </a:p>
                      </a:txBody>
                      <a:tcPr>
                        <a:blipFill rotWithShape="0">
                          <a:blip r:embed="rId2"/>
                          <a:stretch>
                            <a:fillRect l="-116" t="-290000" r="-116977" b="-602222"/>
                          </a:stretch>
                        </a:blipFill>
                      </a:tcPr>
                    </a:tc>
                    <a:tc>
                      <a:txBody>
                        <a:bodyPr/>
                        <a:lstStyle/>
                        <a:p>
                          <a:endParaRPr lang="en-US"/>
                        </a:p>
                      </a:txBody>
                      <a:tcPr>
                        <a:blipFill rotWithShape="0">
                          <a:blip r:embed="rId2"/>
                          <a:stretch>
                            <a:fillRect l="-190909" t="-290000" r="-123060" b="-602222"/>
                          </a:stretch>
                        </a:blipFill>
                      </a:tcPr>
                    </a:tc>
                    <a:tc>
                      <a:txBody>
                        <a:bodyPr/>
                        <a:lstStyle/>
                        <a:p>
                          <a:endParaRPr lang="en-US"/>
                        </a:p>
                      </a:txBody>
                      <a:tcPr anchor="ctr">
                        <a:blipFill rotWithShape="0">
                          <a:blip r:embed="rId2"/>
                          <a:stretch>
                            <a:fillRect l="-238113" t="-290000" r="-726" b="-602222"/>
                          </a:stretch>
                        </a:blipFill>
                      </a:tcPr>
                    </a:tc>
                  </a:tr>
                  <a:tr h="633993">
                    <a:tc>
                      <a:txBody>
                        <a:bodyPr/>
                        <a:lstStyle/>
                        <a:p>
                          <a:endParaRPr lang="en-US"/>
                        </a:p>
                      </a:txBody>
                      <a:tcPr>
                        <a:blipFill rotWithShape="0">
                          <a:blip r:embed="rId2"/>
                          <a:stretch>
                            <a:fillRect l="-116" t="-337500" r="-116977" b="-421154"/>
                          </a:stretch>
                        </a:blipFill>
                      </a:tcPr>
                    </a:tc>
                    <a:tc>
                      <a:txBody>
                        <a:bodyPr/>
                        <a:lstStyle/>
                        <a:p>
                          <a:endParaRPr lang="en-US"/>
                        </a:p>
                      </a:txBody>
                      <a:tcPr>
                        <a:blipFill rotWithShape="0">
                          <a:blip r:embed="rId2"/>
                          <a:stretch>
                            <a:fillRect l="-190909" t="-337500" r="-123060" b="-421154"/>
                          </a:stretch>
                        </a:blipFill>
                      </a:tcPr>
                    </a:tc>
                    <a:tc>
                      <a:txBody>
                        <a:bodyPr/>
                        <a:lstStyle/>
                        <a:p>
                          <a:endParaRPr lang="en-US"/>
                        </a:p>
                      </a:txBody>
                      <a:tcPr anchor="ctr">
                        <a:blipFill rotWithShape="0">
                          <a:blip r:embed="rId2"/>
                          <a:stretch>
                            <a:fillRect l="-238113" t="-337500" r="-726" b="-421154"/>
                          </a:stretch>
                        </a:blipFill>
                      </a:tcPr>
                    </a:tc>
                  </a:tr>
                  <a:tr h="731203">
                    <a:tc>
                      <a:txBody>
                        <a:bodyPr/>
                        <a:lstStyle/>
                        <a:p>
                          <a:endParaRPr lang="en-US"/>
                        </a:p>
                      </a:txBody>
                      <a:tcPr>
                        <a:blipFill rotWithShape="0">
                          <a:blip r:embed="rId2"/>
                          <a:stretch>
                            <a:fillRect l="-116" t="-379167" r="-116977" b="-265000"/>
                          </a:stretch>
                        </a:blipFill>
                      </a:tcPr>
                    </a:tc>
                    <a:tc>
                      <a:txBody>
                        <a:bodyPr/>
                        <a:lstStyle/>
                        <a:p>
                          <a:endParaRPr lang="en-US"/>
                        </a:p>
                      </a:txBody>
                      <a:tcPr>
                        <a:blipFill rotWithShape="0">
                          <a:blip r:embed="rId2"/>
                          <a:stretch>
                            <a:fillRect l="-190909" t="-379167" r="-123060" b="-265000"/>
                          </a:stretch>
                        </a:blipFill>
                      </a:tcPr>
                    </a:tc>
                    <a:tc>
                      <a:txBody>
                        <a:bodyPr/>
                        <a:lstStyle/>
                        <a:p>
                          <a:endParaRPr lang="en-US"/>
                        </a:p>
                      </a:txBody>
                      <a:tcPr anchor="ctr">
                        <a:blipFill rotWithShape="0">
                          <a:blip r:embed="rId2"/>
                          <a:stretch>
                            <a:fillRect l="-238113" t="-379167" r="-726" b="-265000"/>
                          </a:stretch>
                        </a:blipFill>
                      </a:tcPr>
                    </a:tc>
                  </a:tr>
                  <a:tr h="592201">
                    <a:tc>
                      <a:txBody>
                        <a:bodyPr/>
                        <a:lstStyle/>
                        <a:p>
                          <a:endParaRPr lang="en-US"/>
                        </a:p>
                      </a:txBody>
                      <a:tcPr>
                        <a:blipFill rotWithShape="0">
                          <a:blip r:embed="rId2"/>
                          <a:stretch>
                            <a:fillRect l="-116" t="-586735" r="-116977" b="-224490"/>
                          </a:stretch>
                        </a:blipFill>
                      </a:tcPr>
                    </a:tc>
                    <a:tc>
                      <a:txBody>
                        <a:bodyPr/>
                        <a:lstStyle/>
                        <a:p>
                          <a:endParaRPr lang="en-US"/>
                        </a:p>
                      </a:txBody>
                      <a:tcPr>
                        <a:blipFill rotWithShape="0">
                          <a:blip r:embed="rId2"/>
                          <a:stretch>
                            <a:fillRect l="-190909" t="-586735" r="-123060" b="-224490"/>
                          </a:stretch>
                        </a:blipFill>
                      </a:tcPr>
                    </a:tc>
                    <a:tc>
                      <a:txBody>
                        <a:bodyPr/>
                        <a:lstStyle/>
                        <a:p>
                          <a:endParaRPr lang="en-US"/>
                        </a:p>
                      </a:txBody>
                      <a:tcPr anchor="ctr">
                        <a:blipFill rotWithShape="0">
                          <a:blip r:embed="rId2"/>
                          <a:stretch>
                            <a:fillRect l="-238113" t="-586735" r="-726" b="-224490"/>
                          </a:stretch>
                        </a:blipFill>
                      </a:tcPr>
                    </a:tc>
                  </a:tr>
                  <a:tr h="552234">
                    <a:tc>
                      <a:txBody>
                        <a:bodyPr/>
                        <a:lstStyle/>
                        <a:p>
                          <a:endParaRPr lang="en-US"/>
                        </a:p>
                      </a:txBody>
                      <a:tcPr>
                        <a:blipFill rotWithShape="0">
                          <a:blip r:embed="rId2"/>
                          <a:stretch>
                            <a:fillRect l="-116" t="-747778" r="-116977" b="-144444"/>
                          </a:stretch>
                        </a:blipFill>
                      </a:tcPr>
                    </a:tc>
                    <a:tc>
                      <a:txBody>
                        <a:bodyPr/>
                        <a:lstStyle/>
                        <a:p>
                          <a:endParaRPr lang="en-US"/>
                        </a:p>
                      </a:txBody>
                      <a:tcPr>
                        <a:blipFill rotWithShape="0">
                          <a:blip r:embed="rId2"/>
                          <a:stretch>
                            <a:fillRect l="-190909" t="-747778" r="-123060" b="-144444"/>
                          </a:stretch>
                        </a:blipFill>
                      </a:tcPr>
                    </a:tc>
                    <a:tc>
                      <a:txBody>
                        <a:bodyPr/>
                        <a:lstStyle/>
                        <a:p>
                          <a:endParaRPr lang="en-US"/>
                        </a:p>
                      </a:txBody>
                      <a:tcPr anchor="ctr">
                        <a:blipFill rotWithShape="0">
                          <a:blip r:embed="rId2"/>
                          <a:stretch>
                            <a:fillRect l="-238113" t="-747778" r="-726" b="-144444"/>
                          </a:stretch>
                        </a:blipFill>
                      </a:tcPr>
                    </a:tc>
                  </a:tr>
                  <a:tr h="776288">
                    <a:tc>
                      <a:txBody>
                        <a:bodyPr/>
                        <a:lstStyle/>
                        <a:p>
                          <a:endParaRPr lang="en-US"/>
                        </a:p>
                      </a:txBody>
                      <a:tcPr>
                        <a:blipFill rotWithShape="0">
                          <a:blip r:embed="rId2"/>
                          <a:stretch>
                            <a:fillRect l="-116" t="-596094" r="-116977" b="-1563"/>
                          </a:stretch>
                        </a:blipFill>
                      </a:tcPr>
                    </a:tc>
                    <a:tc>
                      <a:txBody>
                        <a:bodyPr/>
                        <a:lstStyle/>
                        <a:p>
                          <a:endParaRPr lang="en-US" sz="1400" b="0" dirty="0"/>
                        </a:p>
                      </a:txBody>
                      <a:tcPr/>
                    </a:tc>
                    <a:tc>
                      <a:txBody>
                        <a:bodyPr/>
                        <a:lstStyle/>
                        <a:p>
                          <a:endParaRPr lang="en-US"/>
                        </a:p>
                      </a:txBody>
                      <a:tcPr anchor="ctr">
                        <a:blipFill rotWithShape="0">
                          <a:blip r:embed="rId2"/>
                          <a:stretch>
                            <a:fillRect l="-238113" t="-596094" r="-726" b="-1563"/>
                          </a:stretch>
                        </a:blipFill>
                      </a:tcPr>
                    </a:tc>
                  </a:tr>
                </a:tbl>
              </a:graphicData>
            </a:graphic>
          </p:graphicFrame>
        </mc:Fallback>
      </mc:AlternateContent>
      <mc:AlternateContent xmlns:mc="http://schemas.openxmlformats.org/markup-compatibility/2006" xmlns:a14="http://schemas.microsoft.com/office/drawing/2010/main">
        <mc:Choice Requires="a14">
          <p:sp>
            <p:nvSpPr>
              <p:cNvPr id="5" name="Rectangle 4"/>
              <p:cNvSpPr/>
              <p:nvPr/>
            </p:nvSpPr>
            <p:spPr>
              <a:xfrm>
                <a:off x="4087930" y="310276"/>
                <a:ext cx="3738780" cy="6459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charset="0"/>
                            </a:rPr>
                          </m:ctrlPr>
                        </m:sSubSupPr>
                        <m:e>
                          <m:r>
                            <a:rPr lang="en-US" b="0" i="1" smtClean="0">
                              <a:latin typeface="Cambria Math" charset="0"/>
                            </a:rPr>
                            <m:t>ℒ</m:t>
                          </m:r>
                        </m:e>
                        <m:sub>
                          <m:r>
                            <a:rPr lang="en-US" b="0" i="1" smtClean="0">
                              <a:latin typeface="Cambria Math" charset="0"/>
                            </a:rPr>
                            <m:t>𝑖</m:t>
                          </m:r>
                        </m:sub>
                        <m:sup>
                          <m:r>
                            <a:rPr lang="en-US" b="0" i="1" smtClean="0">
                              <a:latin typeface="Cambria Math" charset="0"/>
                            </a:rPr>
                            <m:t>𝐵</m:t>
                          </m:r>
                        </m:sup>
                      </m:sSubSup>
                      <m:r>
                        <a:rPr lang="en-US" b="0" i="1" smtClean="0">
                          <a:latin typeface="Cambria Math" charset="0"/>
                        </a:rPr>
                        <m:t>=</m:t>
                      </m:r>
                      <m:sSub>
                        <m:sSubPr>
                          <m:ctrlPr>
                            <a:rPr lang="en-US" i="1">
                              <a:latin typeface="Cambria Math" charset="0"/>
                            </a:rPr>
                          </m:ctrlPr>
                        </m:sSubPr>
                        <m:e>
                          <m:r>
                            <a:rPr lang="en-US" i="1">
                              <a:latin typeface="Cambria Math" charset="0"/>
                            </a:rPr>
                            <m:t>−</m:t>
                          </m:r>
                          <m:r>
                            <a:rPr lang="en-US" b="0" i="1" smtClean="0">
                              <a:latin typeface="Cambria Math" charset="0"/>
                            </a:rPr>
                            <m:t>(1−</m:t>
                          </m:r>
                          <m:r>
                            <a:rPr lang="en-US" i="1">
                              <a:latin typeface="Cambria Math" charset="0"/>
                            </a:rPr>
                            <m:t>𝑦</m:t>
                          </m:r>
                        </m:e>
                        <m:sub>
                          <m:r>
                            <a:rPr lang="en-US" i="1">
                              <a:latin typeface="Cambria Math" charset="0"/>
                            </a:rPr>
                            <m:t>𝑖</m:t>
                          </m:r>
                        </m:sub>
                      </m:sSub>
                      <m:r>
                        <a:rPr lang="en-US" b="0" i="1" smtClean="0">
                          <a:latin typeface="Cambria Math" charset="0"/>
                        </a:rPr>
                        <m:t>)</m:t>
                      </m:r>
                      <m:func>
                        <m:funcPr>
                          <m:ctrlPr>
                            <a:rPr lang="en-US" i="1">
                              <a:latin typeface="Cambria Math" charset="0"/>
                            </a:rPr>
                          </m:ctrlPr>
                        </m:funcPr>
                        <m:fName>
                          <m:r>
                            <m:rPr>
                              <m:sty m:val="p"/>
                            </m:rPr>
                            <a:rPr lang="en-US">
                              <a:latin typeface="Cambria Math" charset="0"/>
                            </a:rPr>
                            <m:t>log</m:t>
                          </m:r>
                        </m:fName>
                        <m:e>
                          <m:r>
                            <a:rPr lang="en-US" b="0" i="1" smtClean="0">
                              <a:latin typeface="Cambria Math" charset="0"/>
                            </a:rPr>
                            <m:t>[1−</m:t>
                          </m:r>
                          <m:f>
                            <m:fPr>
                              <m:ctrlPr>
                                <a:rPr lang="mr-IN" i="1">
                                  <a:latin typeface="Cambria Math" charset="0"/>
                                </a:rPr>
                              </m:ctrlPr>
                            </m:fPr>
                            <m:num>
                              <m:r>
                                <a:rPr lang="en-US" i="1">
                                  <a:latin typeface="Cambria Math" charset="0"/>
                                </a:rPr>
                                <m:t>1</m:t>
                              </m:r>
                            </m:num>
                            <m:den>
                              <m:r>
                                <a:rPr lang="en-US" i="1">
                                  <a:latin typeface="Cambria Math" charset="0"/>
                                </a:rPr>
                                <m:t>1+</m:t>
                              </m:r>
                              <m:sSup>
                                <m:sSupPr>
                                  <m:ctrlPr>
                                    <a:rPr lang="en-US" i="1">
                                      <a:latin typeface="Cambria Math" charset="0"/>
                                    </a:rPr>
                                  </m:ctrlPr>
                                </m:sSupPr>
                                <m:e>
                                  <m:r>
                                    <a:rPr lang="en-US" i="1">
                                      <a:latin typeface="Cambria Math" charset="0"/>
                                    </a:rPr>
                                    <m:t>𝑒</m:t>
                                  </m:r>
                                </m:e>
                                <m:sup>
                                  <m:r>
                                    <a:rPr lang="en-US" i="1">
                                      <a:latin typeface="Cambria Math" charset="0"/>
                                    </a:rPr>
                                    <m:t>−</m:t>
                                  </m:r>
                                  <m:sSup>
                                    <m:sSupPr>
                                      <m:ctrlPr>
                                        <a:rPr lang="en-US" i="1">
                                          <a:latin typeface="Cambria Math" charset="0"/>
                                        </a:rPr>
                                      </m:ctrlPr>
                                    </m:sSupPr>
                                    <m:e>
                                      <m:r>
                                        <a:rPr lang="en-US" i="1">
                                          <a:latin typeface="Cambria Math" charset="0"/>
                                        </a:rPr>
                                        <m:t>𝑊</m:t>
                                      </m:r>
                                    </m:e>
                                    <m:sup>
                                      <m:r>
                                        <a:rPr lang="en-US" i="1">
                                          <a:latin typeface="Cambria Math" charset="0"/>
                                        </a:rPr>
                                        <m:t>𝑇</m:t>
                                      </m:r>
                                    </m:sup>
                                  </m:sSup>
                                  <m:r>
                                    <a:rPr lang="en-US" i="1">
                                      <a:latin typeface="Cambria Math" charset="0"/>
                                    </a:rPr>
                                    <m:t>𝑋</m:t>
                                  </m:r>
                                </m:sup>
                              </m:sSup>
                            </m:den>
                          </m:f>
                          <m:r>
                            <a:rPr lang="en-US" b="0" i="1" smtClean="0">
                              <a:latin typeface="Cambria Math" charset="0"/>
                            </a:rPr>
                            <m:t>]</m:t>
                          </m:r>
                        </m:e>
                      </m:func>
                    </m:oMath>
                  </m:oMathPara>
                </a14:m>
                <a:endParaRPr lang="en-US" dirty="0"/>
              </a:p>
            </p:txBody>
          </p:sp>
        </mc:Choice>
        <mc:Fallback xmlns="">
          <p:sp>
            <p:nvSpPr>
              <p:cNvPr id="5" name="Rectangle 4"/>
              <p:cNvSpPr>
                <a:spLocks noRot="1" noChangeAspect="1" noMove="1" noResize="1" noEditPoints="1" noAdjustHandles="1" noChangeArrowheads="1" noChangeShapeType="1" noTextEdit="1"/>
              </p:cNvSpPr>
              <p:nvPr/>
            </p:nvSpPr>
            <p:spPr>
              <a:xfrm>
                <a:off x="4087930" y="310276"/>
                <a:ext cx="3738780" cy="645946"/>
              </a:xfrm>
              <a:prstGeom prst="rect">
                <a:avLst/>
              </a:prstGeom>
              <a:blipFill rotWithShape="0">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28409438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Considerations </a:t>
            </a:r>
            <a:endParaRPr lang="en-US" dirty="0"/>
          </a:p>
        </p:txBody>
      </p:sp>
      <p:sp>
        <p:nvSpPr>
          <p:cNvPr id="3" name="Content Placeholder 2"/>
          <p:cNvSpPr>
            <a:spLocks noGrp="1"/>
          </p:cNvSpPr>
          <p:nvPr>
            <p:ph idx="1"/>
          </p:nvPr>
        </p:nvSpPr>
        <p:spPr>
          <a:xfrm>
            <a:off x="731815" y="1581160"/>
            <a:ext cx="10327008" cy="2111143"/>
          </a:xfrm>
        </p:spPr>
        <p:txBody>
          <a:bodyPr/>
          <a:lstStyle/>
          <a:p>
            <a:pPr marL="342900" indent="-342900">
              <a:spcAft>
                <a:spcPts val="2400"/>
              </a:spcAft>
              <a:buFont typeface="Arial" charset="0"/>
              <a:buChar char="•"/>
            </a:pPr>
            <a:r>
              <a:rPr lang="en-US" dirty="0" smtClean="0">
                <a:latin typeface="Karla" charset="0"/>
                <a:ea typeface="Karla" charset="0"/>
                <a:cs typeface="Karla" charset="0"/>
              </a:rPr>
              <a:t>We still need to calculate the derivatives.</a:t>
            </a:r>
          </a:p>
          <a:p>
            <a:pPr marL="342900" indent="-342900">
              <a:spcAft>
                <a:spcPts val="2400"/>
              </a:spcAft>
              <a:buFont typeface="Arial" charset="0"/>
              <a:buChar char="•"/>
            </a:pPr>
            <a:r>
              <a:rPr lang="en-US" b="1" dirty="0">
                <a:latin typeface="Karla" charset="0"/>
                <a:ea typeface="Karla" charset="0"/>
                <a:cs typeface="Karla" charset="0"/>
              </a:rPr>
              <a:t>We need to know what is the learning </a:t>
            </a:r>
            <a:r>
              <a:rPr lang="en-US" b="1" dirty="0" smtClean="0">
                <a:latin typeface="Karla" charset="0"/>
                <a:ea typeface="Karla" charset="0"/>
                <a:cs typeface="Karla" charset="0"/>
              </a:rPr>
              <a:t>rate or how to set it. </a:t>
            </a:r>
          </a:p>
          <a:p>
            <a:pPr marL="342900" indent="-342900">
              <a:spcAft>
                <a:spcPts val="2400"/>
              </a:spcAft>
              <a:buFont typeface="Arial" charset="0"/>
              <a:buChar char="•"/>
            </a:pPr>
            <a:r>
              <a:rPr lang="en-US" dirty="0">
                <a:latin typeface="Karla" charset="0"/>
                <a:ea typeface="Karla" charset="0"/>
                <a:cs typeface="Karla" charset="0"/>
              </a:rPr>
              <a:t>Local vs global </a:t>
            </a:r>
            <a:r>
              <a:rPr lang="en-US" dirty="0" smtClean="0">
                <a:latin typeface="Karla" charset="0"/>
                <a:ea typeface="Karla" charset="0"/>
                <a:cs typeface="Karla" charset="0"/>
              </a:rPr>
              <a:t>minima.</a:t>
            </a:r>
            <a:endParaRPr lang="en-US" dirty="0">
              <a:latin typeface="Karla" charset="0"/>
              <a:ea typeface="Karla" charset="0"/>
              <a:cs typeface="Karla" charset="0"/>
            </a:endParaRPr>
          </a:p>
          <a:p>
            <a:pPr marL="342900" indent="-342900">
              <a:spcAft>
                <a:spcPts val="2400"/>
              </a:spcAft>
              <a:buFont typeface="Arial" charset="0"/>
              <a:buChar char="•"/>
            </a:pPr>
            <a:r>
              <a:rPr lang="en-US" dirty="0" smtClean="0">
                <a:latin typeface="Karla" charset="0"/>
                <a:ea typeface="Karla" charset="0"/>
                <a:cs typeface="Karla" charset="0"/>
              </a:rPr>
              <a:t>The full likelihood function includes summing up all individual ‘</a:t>
            </a:r>
            <a:r>
              <a:rPr lang="en-US" i="1" dirty="0" smtClean="0">
                <a:latin typeface="Karla" charset="0"/>
                <a:ea typeface="Karla" charset="0"/>
                <a:cs typeface="Karla" charset="0"/>
              </a:rPr>
              <a:t>errors’. </a:t>
            </a:r>
            <a:r>
              <a:rPr lang="en-US" dirty="0" smtClean="0">
                <a:latin typeface="Karla" charset="0"/>
                <a:ea typeface="Karla" charset="0"/>
                <a:cs typeface="Karla" charset="0"/>
              </a:rPr>
              <a:t>Unless you are a statistician, sometimes this includes hundreds of thousands of examples. </a:t>
            </a:r>
            <a:endParaRPr lang="en-US" i="1" dirty="0" smtClean="0">
              <a:latin typeface="Karla" charset="0"/>
              <a:ea typeface="Karla" charset="0"/>
              <a:cs typeface="Karla" charset="0"/>
            </a:endParaRPr>
          </a:p>
        </p:txBody>
      </p:sp>
      <p:sp>
        <p:nvSpPr>
          <p:cNvPr id="4" name="Slide Number Placeholder 3"/>
          <p:cNvSpPr>
            <a:spLocks noGrp="1"/>
          </p:cNvSpPr>
          <p:nvPr>
            <p:ph type="sldNum" sz="quarter" idx="12"/>
          </p:nvPr>
        </p:nvSpPr>
        <p:spPr/>
        <p:txBody>
          <a:bodyPr/>
          <a:lstStyle/>
          <a:p>
            <a:fld id="{74FD6AAA-7C75-FB4B-8EA1-06B22787237D}" type="slidenum">
              <a:rPr lang="en-US" smtClean="0"/>
              <a:t>21</a:t>
            </a:fld>
            <a:endParaRPr lang="en-US"/>
          </a:p>
        </p:txBody>
      </p:sp>
    </p:spTree>
    <p:extLst>
      <p:ext uri="{BB962C8B-B14F-4D97-AF65-F5344CB8AC3E}">
        <p14:creationId xmlns:p14="http://schemas.microsoft.com/office/powerpoint/2010/main" val="94066394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Learning Rate</a:t>
            </a:r>
            <a:endParaRPr lang="en-US" dirty="0"/>
          </a:p>
        </p:txBody>
      </p:sp>
      <p:sp>
        <p:nvSpPr>
          <p:cNvPr id="3" name="Content Placeholder 2"/>
          <p:cNvSpPr>
            <a:spLocks noGrp="1"/>
          </p:cNvSpPr>
          <p:nvPr>
            <p:ph idx="1"/>
          </p:nvPr>
        </p:nvSpPr>
        <p:spPr/>
        <p:txBody>
          <a:bodyPr/>
          <a:lstStyle/>
          <a:p>
            <a:r>
              <a:rPr lang="en-US" dirty="0" smtClean="0"/>
              <a:t>Trial and Error.</a:t>
            </a:r>
          </a:p>
          <a:p>
            <a:endParaRPr lang="en-US" dirty="0"/>
          </a:p>
          <a:p>
            <a:r>
              <a:rPr lang="en-US" dirty="0" smtClean="0"/>
              <a:t>There are many alternative methods which address how to set or adjust the learning rate, using the derivative or second derivatives and or the momentum. To be discussed in the next lectures on NN. </a:t>
            </a:r>
          </a:p>
          <a:p>
            <a:endParaRPr lang="en-US" dirty="0" smtClean="0"/>
          </a:p>
          <a:p>
            <a:endParaRPr lang="en-US" dirty="0" smtClean="0"/>
          </a:p>
          <a:p>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22</a:t>
            </a:fld>
            <a:endParaRPr lang="en-US"/>
          </a:p>
        </p:txBody>
      </p:sp>
      <p:grpSp>
        <p:nvGrpSpPr>
          <p:cNvPr id="8" name="Group 7"/>
          <p:cNvGrpSpPr/>
          <p:nvPr/>
        </p:nvGrpSpPr>
        <p:grpSpPr>
          <a:xfrm>
            <a:off x="2089701" y="3588525"/>
            <a:ext cx="8701418" cy="2593600"/>
            <a:chOff x="2089701" y="3588525"/>
            <a:chExt cx="8701418" cy="2593600"/>
          </a:xfrm>
        </p:grpSpPr>
        <p:sp>
          <p:nvSpPr>
            <p:cNvPr id="6" name="Google Shape;635;p51"/>
            <p:cNvSpPr txBox="1"/>
            <p:nvPr/>
          </p:nvSpPr>
          <p:spPr>
            <a:xfrm>
              <a:off x="2089701" y="4890025"/>
              <a:ext cx="6983700" cy="1292100"/>
            </a:xfrm>
            <a:prstGeom prst="rect">
              <a:avLst/>
            </a:prstGeom>
            <a:noFill/>
            <a:ln>
              <a:noFill/>
            </a:ln>
          </p:spPr>
          <p:txBody>
            <a:bodyPr spcFirstLastPara="1" wrap="square" lIns="91425" tIns="91425" rIns="91425" bIns="91425" anchor="t" anchorCtr="0">
              <a:noAutofit/>
            </a:bodyPr>
            <a:lstStyle/>
            <a:p>
              <a:pPr marL="457200" lvl="0" indent="-330200" rtl="0">
                <a:lnSpc>
                  <a:spcPct val="115000"/>
                </a:lnSpc>
                <a:spcBef>
                  <a:spcPts val="1000"/>
                </a:spcBef>
                <a:spcAft>
                  <a:spcPts val="0"/>
                </a:spcAft>
                <a:buClr>
                  <a:schemeClr val="dk2"/>
                </a:buClr>
                <a:buSzPts val="1600"/>
                <a:buFont typeface="Open Sans"/>
                <a:buChar char="∗"/>
              </a:pPr>
              <a:r>
                <a:rPr lang="en" sz="1600" dirty="0">
                  <a:solidFill>
                    <a:schemeClr val="dk2"/>
                  </a:solidFill>
                  <a:latin typeface="Open Sans"/>
                  <a:ea typeface="Open Sans"/>
                  <a:cs typeface="Open Sans"/>
                  <a:sym typeface="Open Sans"/>
                </a:rPr>
                <a:t>J. </a:t>
              </a:r>
              <a:r>
                <a:rPr lang="en" sz="1600" dirty="0" err="1">
                  <a:solidFill>
                    <a:schemeClr val="dk2"/>
                  </a:solidFill>
                  <a:latin typeface="Open Sans"/>
                  <a:ea typeface="Open Sans"/>
                  <a:cs typeface="Open Sans"/>
                  <a:sym typeface="Open Sans"/>
                </a:rPr>
                <a:t>Nocedal</a:t>
              </a:r>
              <a:r>
                <a:rPr lang="en" sz="1600" dirty="0">
                  <a:solidFill>
                    <a:schemeClr val="dk2"/>
                  </a:solidFill>
                  <a:latin typeface="Open Sans"/>
                  <a:ea typeface="Open Sans"/>
                  <a:cs typeface="Open Sans"/>
                  <a:sym typeface="Open Sans"/>
                </a:rPr>
                <a:t> y S. Wright, “Numerical optimization”, Springer, 1999 </a:t>
              </a:r>
              <a:r>
                <a:rPr lang="en" sz="1600" dirty="0">
                  <a:solidFill>
                    <a:schemeClr val="hlink"/>
                  </a:solidFill>
                  <a:uFill>
                    <a:noFill/>
                  </a:uFill>
                  <a:latin typeface="Open Sans"/>
                  <a:ea typeface="Open Sans"/>
                  <a:cs typeface="Open Sans"/>
                  <a:sym typeface="Open Sans"/>
                  <a:hlinkClick r:id="rId2"/>
                </a:rPr>
                <a:t>🔗</a:t>
              </a:r>
              <a:r>
                <a:rPr lang="en" sz="1600" dirty="0">
                  <a:solidFill>
                    <a:schemeClr val="dk2"/>
                  </a:solidFill>
                  <a:latin typeface="Open Sans"/>
                  <a:ea typeface="Open Sans"/>
                  <a:cs typeface="Open Sans"/>
                  <a:sym typeface="Open Sans"/>
                </a:rPr>
                <a:t> </a:t>
              </a:r>
              <a:endParaRPr sz="1600" dirty="0">
                <a:solidFill>
                  <a:schemeClr val="dk2"/>
                </a:solidFill>
                <a:latin typeface="Open Sans"/>
                <a:ea typeface="Open Sans"/>
                <a:cs typeface="Open Sans"/>
                <a:sym typeface="Open Sans"/>
              </a:endParaRPr>
            </a:p>
            <a:p>
              <a:pPr marL="457200" lvl="0" indent="-330200" rtl="0">
                <a:lnSpc>
                  <a:spcPct val="115000"/>
                </a:lnSpc>
                <a:spcBef>
                  <a:spcPts val="0"/>
                </a:spcBef>
                <a:spcAft>
                  <a:spcPts val="0"/>
                </a:spcAft>
                <a:buClr>
                  <a:schemeClr val="dk2"/>
                </a:buClr>
                <a:buSzPts val="1600"/>
                <a:buFont typeface="Open Sans"/>
                <a:buChar char="∗"/>
              </a:pPr>
              <a:r>
                <a:rPr lang="en" sz="1600" i="1" dirty="0">
                  <a:solidFill>
                    <a:schemeClr val="dk2"/>
                  </a:solidFill>
                  <a:latin typeface="Open Sans"/>
                  <a:ea typeface="Open Sans"/>
                  <a:cs typeface="Open Sans"/>
                  <a:sym typeface="Open Sans"/>
                </a:rPr>
                <a:t>TLDR</a:t>
              </a:r>
              <a:r>
                <a:rPr lang="en" sz="1600" dirty="0">
                  <a:solidFill>
                    <a:schemeClr val="dk2"/>
                  </a:solidFill>
                  <a:latin typeface="Open Sans"/>
                  <a:ea typeface="Open Sans"/>
                  <a:cs typeface="Open Sans"/>
                  <a:sym typeface="Open Sans"/>
                </a:rPr>
                <a:t>: J. </a:t>
              </a:r>
              <a:r>
                <a:rPr lang="en" sz="1600" dirty="0" err="1">
                  <a:solidFill>
                    <a:schemeClr val="dk2"/>
                  </a:solidFill>
                  <a:latin typeface="Open Sans"/>
                  <a:ea typeface="Open Sans"/>
                  <a:cs typeface="Open Sans"/>
                  <a:sym typeface="Open Sans"/>
                </a:rPr>
                <a:t>Bullinaria</a:t>
              </a:r>
              <a:r>
                <a:rPr lang="en" sz="1600" dirty="0">
                  <a:solidFill>
                    <a:schemeClr val="dk2"/>
                  </a:solidFill>
                  <a:latin typeface="Open Sans"/>
                  <a:ea typeface="Open Sans"/>
                  <a:cs typeface="Open Sans"/>
                  <a:sym typeface="Open Sans"/>
                </a:rPr>
                <a:t>, “Learning with Momentum, Conjugate Gradient Learning”, 2015 </a:t>
              </a:r>
              <a:r>
                <a:rPr lang="en" sz="1600" dirty="0">
                  <a:solidFill>
                    <a:schemeClr val="accent5"/>
                  </a:solidFill>
                  <a:uFill>
                    <a:noFill/>
                  </a:uFill>
                  <a:latin typeface="Open Sans"/>
                  <a:ea typeface="Open Sans"/>
                  <a:cs typeface="Open Sans"/>
                  <a:sym typeface="Open Sans"/>
                  <a:hlinkClick r:id="rId3"/>
                </a:rPr>
                <a:t>🔗</a:t>
              </a:r>
              <a:r>
                <a:rPr lang="en" sz="1600" dirty="0">
                  <a:solidFill>
                    <a:schemeClr val="dk2"/>
                  </a:solidFill>
                  <a:latin typeface="Open Sans"/>
                  <a:ea typeface="Open Sans"/>
                  <a:cs typeface="Open Sans"/>
                  <a:sym typeface="Open Sans"/>
                </a:rPr>
                <a:t> </a:t>
              </a:r>
              <a:endParaRPr sz="1600" dirty="0">
                <a:solidFill>
                  <a:schemeClr val="dk2"/>
                </a:solidFill>
                <a:latin typeface="Open Sans"/>
                <a:ea typeface="Open Sans"/>
                <a:cs typeface="Open Sans"/>
                <a:sym typeface="Open Sans"/>
              </a:endParaRPr>
            </a:p>
          </p:txBody>
        </p:sp>
        <p:pic>
          <p:nvPicPr>
            <p:cNvPr id="7" name="Google Shape;634;p51"/>
            <p:cNvPicPr preferRelativeResize="0"/>
            <p:nvPr/>
          </p:nvPicPr>
          <p:blipFill>
            <a:blip r:embed="rId4">
              <a:alphaModFix/>
            </a:blip>
            <a:stretch>
              <a:fillRect/>
            </a:stretch>
          </p:blipFill>
          <p:spPr>
            <a:xfrm>
              <a:off x="9427819" y="3588525"/>
              <a:ext cx="1363300" cy="1947550"/>
            </a:xfrm>
            <a:prstGeom prst="rect">
              <a:avLst/>
            </a:prstGeom>
            <a:noFill/>
            <a:ln>
              <a:noFill/>
            </a:ln>
          </p:spPr>
        </p:pic>
      </p:grpSp>
    </p:spTree>
    <p:extLst>
      <p:ext uri="{BB962C8B-B14F-4D97-AF65-F5344CB8AC3E}">
        <p14:creationId xmlns:p14="http://schemas.microsoft.com/office/powerpoint/2010/main" val="1229533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Considerations </a:t>
            </a:r>
            <a:endParaRPr lang="en-US" dirty="0"/>
          </a:p>
        </p:txBody>
      </p:sp>
      <p:sp>
        <p:nvSpPr>
          <p:cNvPr id="3" name="Content Placeholder 2"/>
          <p:cNvSpPr>
            <a:spLocks noGrp="1"/>
          </p:cNvSpPr>
          <p:nvPr>
            <p:ph idx="1"/>
          </p:nvPr>
        </p:nvSpPr>
        <p:spPr>
          <a:xfrm>
            <a:off x="731815" y="1581160"/>
            <a:ext cx="10327008" cy="2111143"/>
          </a:xfrm>
        </p:spPr>
        <p:txBody>
          <a:bodyPr/>
          <a:lstStyle/>
          <a:p>
            <a:pPr marL="342900" indent="-342900">
              <a:spcAft>
                <a:spcPts val="2400"/>
              </a:spcAft>
              <a:buFont typeface="Arial" charset="0"/>
              <a:buChar char="•"/>
            </a:pPr>
            <a:r>
              <a:rPr lang="en-US" dirty="0" smtClean="0">
                <a:latin typeface="Karla" charset="0"/>
                <a:ea typeface="Karla" charset="0"/>
                <a:cs typeface="Karla" charset="0"/>
              </a:rPr>
              <a:t>We still need to calculate the derivatives.</a:t>
            </a:r>
          </a:p>
          <a:p>
            <a:pPr marL="342900" indent="-342900">
              <a:spcAft>
                <a:spcPts val="2400"/>
              </a:spcAft>
              <a:buFont typeface="Arial" charset="0"/>
              <a:buChar char="•"/>
            </a:pPr>
            <a:r>
              <a:rPr lang="en-US" dirty="0">
                <a:latin typeface="Karla" charset="0"/>
                <a:ea typeface="Karla" charset="0"/>
                <a:cs typeface="Karla" charset="0"/>
              </a:rPr>
              <a:t>We need to know what is the learning </a:t>
            </a:r>
            <a:r>
              <a:rPr lang="en-US" dirty="0" smtClean="0">
                <a:latin typeface="Karla" charset="0"/>
                <a:ea typeface="Karla" charset="0"/>
                <a:cs typeface="Karla" charset="0"/>
              </a:rPr>
              <a:t>rate or how to set it. </a:t>
            </a:r>
          </a:p>
          <a:p>
            <a:pPr marL="342900" indent="-342900">
              <a:spcAft>
                <a:spcPts val="2400"/>
              </a:spcAft>
              <a:buFont typeface="Arial" charset="0"/>
              <a:buChar char="•"/>
            </a:pPr>
            <a:r>
              <a:rPr lang="en-US" b="1" dirty="0">
                <a:latin typeface="Karla" charset="0"/>
                <a:ea typeface="Karla" charset="0"/>
                <a:cs typeface="Karla" charset="0"/>
              </a:rPr>
              <a:t>Local vs global </a:t>
            </a:r>
            <a:r>
              <a:rPr lang="en-US" b="1" dirty="0" smtClean="0">
                <a:latin typeface="Karla" charset="0"/>
                <a:ea typeface="Karla" charset="0"/>
                <a:cs typeface="Karla" charset="0"/>
              </a:rPr>
              <a:t>minima.</a:t>
            </a:r>
            <a:endParaRPr lang="en-US" b="1" dirty="0">
              <a:latin typeface="Karla" charset="0"/>
              <a:ea typeface="Karla" charset="0"/>
              <a:cs typeface="Karla" charset="0"/>
            </a:endParaRPr>
          </a:p>
          <a:p>
            <a:pPr marL="342900" indent="-342900">
              <a:spcAft>
                <a:spcPts val="2400"/>
              </a:spcAft>
              <a:buFont typeface="Arial" charset="0"/>
              <a:buChar char="•"/>
            </a:pPr>
            <a:r>
              <a:rPr lang="en-US" dirty="0" smtClean="0">
                <a:latin typeface="Karla" charset="0"/>
                <a:ea typeface="Karla" charset="0"/>
                <a:cs typeface="Karla" charset="0"/>
              </a:rPr>
              <a:t>The full likelihood function includes summing up all individual ‘</a:t>
            </a:r>
            <a:r>
              <a:rPr lang="en-US" i="1" dirty="0" smtClean="0">
                <a:latin typeface="Karla" charset="0"/>
                <a:ea typeface="Karla" charset="0"/>
                <a:cs typeface="Karla" charset="0"/>
              </a:rPr>
              <a:t>errors’. </a:t>
            </a:r>
            <a:r>
              <a:rPr lang="en-US" dirty="0" smtClean="0">
                <a:latin typeface="Karla" charset="0"/>
                <a:ea typeface="Karla" charset="0"/>
                <a:cs typeface="Karla" charset="0"/>
              </a:rPr>
              <a:t>Unless you are a statistician, sometimes this includes hundreds of thousands of examples. </a:t>
            </a:r>
            <a:endParaRPr lang="en-US" i="1" dirty="0" smtClean="0">
              <a:latin typeface="Karla" charset="0"/>
              <a:ea typeface="Karla" charset="0"/>
              <a:cs typeface="Karla" charset="0"/>
            </a:endParaRPr>
          </a:p>
        </p:txBody>
      </p:sp>
      <p:sp>
        <p:nvSpPr>
          <p:cNvPr id="4" name="Slide Number Placeholder 3"/>
          <p:cNvSpPr>
            <a:spLocks noGrp="1"/>
          </p:cNvSpPr>
          <p:nvPr>
            <p:ph type="sldNum" sz="quarter" idx="12"/>
          </p:nvPr>
        </p:nvSpPr>
        <p:spPr/>
        <p:txBody>
          <a:bodyPr/>
          <a:lstStyle/>
          <a:p>
            <a:fld id="{74FD6AAA-7C75-FB4B-8EA1-06B22787237D}" type="slidenum">
              <a:rPr lang="en-US" smtClean="0"/>
              <a:t>23</a:t>
            </a:fld>
            <a:endParaRPr lang="en-US"/>
          </a:p>
        </p:txBody>
      </p:sp>
    </p:spTree>
    <p:extLst>
      <p:ext uri="{BB962C8B-B14F-4D97-AF65-F5344CB8AC3E}">
        <p14:creationId xmlns:p14="http://schemas.microsoft.com/office/powerpoint/2010/main" val="139710752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Local vs Global Minima</a:t>
            </a:r>
            <a:endParaRPr lang="en-US" dirty="0"/>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24</a:t>
            </a:fld>
            <a:endParaRPr lang="en-US"/>
          </a:p>
        </p:txBody>
      </p:sp>
      <p:grpSp>
        <p:nvGrpSpPr>
          <p:cNvPr id="6" name="Group 5"/>
          <p:cNvGrpSpPr>
            <a:grpSpLocks noChangeAspect="1"/>
          </p:cNvGrpSpPr>
          <p:nvPr/>
        </p:nvGrpSpPr>
        <p:grpSpPr>
          <a:xfrm>
            <a:off x="3367710" y="1930559"/>
            <a:ext cx="4886405" cy="4114800"/>
            <a:chOff x="4750900" y="3555775"/>
            <a:chExt cx="3691950" cy="2785550"/>
          </a:xfrm>
        </p:grpSpPr>
        <p:cxnSp>
          <p:nvCxnSpPr>
            <p:cNvPr id="7" name="Google Shape;608;p50"/>
            <p:cNvCxnSpPr/>
            <p:nvPr/>
          </p:nvCxnSpPr>
          <p:spPr>
            <a:xfrm>
              <a:off x="5253950" y="3594200"/>
              <a:ext cx="0" cy="2548200"/>
            </a:xfrm>
            <a:prstGeom prst="straightConnector1">
              <a:avLst/>
            </a:prstGeom>
            <a:noFill/>
            <a:ln w="28575" cap="flat" cmpd="sng">
              <a:solidFill>
                <a:schemeClr val="dk2"/>
              </a:solidFill>
              <a:prstDash val="dash"/>
              <a:round/>
              <a:headEnd type="none" w="med" len="med"/>
              <a:tailEnd type="none" w="med" len="med"/>
            </a:ln>
          </p:spPr>
        </p:cxnSp>
        <p:cxnSp>
          <p:nvCxnSpPr>
            <p:cNvPr id="8" name="Google Shape;609;p50"/>
            <p:cNvCxnSpPr/>
            <p:nvPr/>
          </p:nvCxnSpPr>
          <p:spPr>
            <a:xfrm>
              <a:off x="4750900" y="5909025"/>
              <a:ext cx="3485400" cy="0"/>
            </a:xfrm>
            <a:prstGeom prst="straightConnector1">
              <a:avLst/>
            </a:prstGeom>
            <a:noFill/>
            <a:ln w="28575" cap="flat" cmpd="sng">
              <a:solidFill>
                <a:schemeClr val="dk2"/>
              </a:solidFill>
              <a:prstDash val="dash"/>
              <a:round/>
              <a:headEnd type="none" w="med" len="med"/>
              <a:tailEnd type="none" w="med" len="med"/>
            </a:ln>
          </p:spPr>
        </p:cxnSp>
        <p:sp>
          <p:nvSpPr>
            <p:cNvPr id="9" name="Google Shape;611;p50"/>
            <p:cNvSpPr txBox="1"/>
            <p:nvPr/>
          </p:nvSpPr>
          <p:spPr>
            <a:xfrm>
              <a:off x="4840950" y="355577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b="1"/>
                <a:t>L</a:t>
              </a:r>
              <a:endParaRPr sz="1800" b="1"/>
            </a:p>
          </p:txBody>
        </p:sp>
        <p:sp>
          <p:nvSpPr>
            <p:cNvPr id="10" name="Google Shape;610;p50"/>
            <p:cNvSpPr txBox="1"/>
            <p:nvPr/>
          </p:nvSpPr>
          <p:spPr>
            <a:xfrm>
              <a:off x="8029750" y="590902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t>𝛉</a:t>
              </a:r>
              <a:endParaRPr sz="1800"/>
            </a:p>
          </p:txBody>
        </p:sp>
        <p:sp>
          <p:nvSpPr>
            <p:cNvPr id="11" name="Google Shape;612;p50"/>
            <p:cNvSpPr/>
            <p:nvPr/>
          </p:nvSpPr>
          <p:spPr>
            <a:xfrm>
              <a:off x="5469650" y="4193025"/>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 name="Google Shape;613;p50"/>
            <p:cNvSpPr/>
            <p:nvPr/>
          </p:nvSpPr>
          <p:spPr>
            <a:xfrm>
              <a:off x="5446650" y="4045225"/>
              <a:ext cx="2813250" cy="1495125"/>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olid"/>
              <a:round/>
              <a:headEnd type="none" w="med" len="med"/>
              <a:tailEnd type="none" w="med" len="med"/>
            </a:ln>
          </p:spPr>
        </p:sp>
        <p:sp>
          <p:nvSpPr>
            <p:cNvPr id="13" name="Google Shape;614;p50"/>
            <p:cNvSpPr/>
            <p:nvPr/>
          </p:nvSpPr>
          <p:spPr>
            <a:xfrm>
              <a:off x="5773413" y="4736300"/>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 name="Google Shape;615;p50"/>
            <p:cNvSpPr/>
            <p:nvPr/>
          </p:nvSpPr>
          <p:spPr>
            <a:xfrm>
              <a:off x="6020476" y="4860349"/>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19" name="Google Shape;622;p50"/>
            <p:cNvCxnSpPr/>
            <p:nvPr/>
          </p:nvCxnSpPr>
          <p:spPr>
            <a:xfrm>
              <a:off x="5625338" y="4348713"/>
              <a:ext cx="174900" cy="414300"/>
            </a:xfrm>
            <a:prstGeom prst="straightConnector1">
              <a:avLst/>
            </a:prstGeom>
            <a:noFill/>
            <a:ln w="19050" cap="flat" cmpd="sng">
              <a:solidFill>
                <a:srgbClr val="CC0000"/>
              </a:solidFill>
              <a:prstDash val="solid"/>
              <a:round/>
              <a:headEnd type="none" w="med" len="med"/>
              <a:tailEnd type="triangle" w="med" len="med"/>
            </a:ln>
          </p:spPr>
        </p:cxnSp>
        <p:cxnSp>
          <p:nvCxnSpPr>
            <p:cNvPr id="20" name="Google Shape;623;p50"/>
            <p:cNvCxnSpPr>
              <a:stCxn id="13" idx="5"/>
            </p:cNvCxnSpPr>
            <p:nvPr/>
          </p:nvCxnSpPr>
          <p:spPr>
            <a:xfrm>
              <a:off x="5929101" y="4891988"/>
              <a:ext cx="91292" cy="83613"/>
            </a:xfrm>
            <a:prstGeom prst="straightConnector1">
              <a:avLst/>
            </a:prstGeom>
            <a:noFill/>
            <a:ln w="19050" cap="flat" cmpd="sng">
              <a:solidFill>
                <a:srgbClr val="CC0000"/>
              </a:solidFill>
              <a:prstDash val="solid"/>
              <a:round/>
              <a:headEnd type="none" w="med" len="med"/>
              <a:tailEnd type="triangle" w="med" len="med"/>
            </a:ln>
          </p:spPr>
        </p:cxnSp>
      </p:grpSp>
    </p:spTree>
    <p:extLst>
      <p:ext uri="{BB962C8B-B14F-4D97-AF65-F5344CB8AC3E}">
        <p14:creationId xmlns:p14="http://schemas.microsoft.com/office/powerpoint/2010/main" val="35384373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Local vs Global Minima</a:t>
            </a:r>
            <a:endParaRPr lang="en-US" dirty="0"/>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74FD6AAA-7C75-FB4B-8EA1-06B22787237D}" type="slidenum">
              <a:rPr lang="en-US" smtClean="0"/>
              <a:t>25</a:t>
            </a:fld>
            <a:endParaRPr lang="en-US"/>
          </a:p>
        </p:txBody>
      </p:sp>
      <p:grpSp>
        <p:nvGrpSpPr>
          <p:cNvPr id="16" name="Group 15"/>
          <p:cNvGrpSpPr>
            <a:grpSpLocks noChangeAspect="1"/>
          </p:cNvGrpSpPr>
          <p:nvPr/>
        </p:nvGrpSpPr>
        <p:grpSpPr>
          <a:xfrm>
            <a:off x="3364992" y="1929384"/>
            <a:ext cx="4886404" cy="4114800"/>
            <a:chOff x="4750900" y="3555775"/>
            <a:chExt cx="3691950" cy="2785550"/>
          </a:xfrm>
        </p:grpSpPr>
        <p:cxnSp>
          <p:nvCxnSpPr>
            <p:cNvPr id="17" name="Google Shape;608;p50"/>
            <p:cNvCxnSpPr/>
            <p:nvPr/>
          </p:nvCxnSpPr>
          <p:spPr>
            <a:xfrm>
              <a:off x="5253950" y="3594200"/>
              <a:ext cx="0" cy="2551176"/>
            </a:xfrm>
            <a:prstGeom prst="straightConnector1">
              <a:avLst/>
            </a:prstGeom>
            <a:noFill/>
            <a:ln w="28575" cap="flat" cmpd="sng">
              <a:solidFill>
                <a:schemeClr val="dk2"/>
              </a:solidFill>
              <a:prstDash val="dash"/>
              <a:round/>
              <a:headEnd type="none" w="med" len="med"/>
              <a:tailEnd type="none" w="med" len="med"/>
            </a:ln>
          </p:spPr>
        </p:cxnSp>
        <p:cxnSp>
          <p:nvCxnSpPr>
            <p:cNvPr id="18" name="Google Shape;609;p50"/>
            <p:cNvCxnSpPr/>
            <p:nvPr/>
          </p:nvCxnSpPr>
          <p:spPr>
            <a:xfrm>
              <a:off x="4750900" y="5909025"/>
              <a:ext cx="3485400" cy="0"/>
            </a:xfrm>
            <a:prstGeom prst="straightConnector1">
              <a:avLst/>
            </a:prstGeom>
            <a:noFill/>
            <a:ln w="28575" cap="flat" cmpd="sng">
              <a:solidFill>
                <a:schemeClr val="dk2"/>
              </a:solidFill>
              <a:prstDash val="dash"/>
              <a:round/>
              <a:headEnd type="none" w="med" len="med"/>
              <a:tailEnd type="none" w="med" len="med"/>
            </a:ln>
          </p:spPr>
        </p:cxnSp>
        <p:sp>
          <p:nvSpPr>
            <p:cNvPr id="21" name="Google Shape;611;p50"/>
            <p:cNvSpPr txBox="1"/>
            <p:nvPr/>
          </p:nvSpPr>
          <p:spPr>
            <a:xfrm>
              <a:off x="4840950" y="355577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b="1"/>
                <a:t>L</a:t>
              </a:r>
              <a:endParaRPr sz="1800" b="1"/>
            </a:p>
          </p:txBody>
        </p:sp>
        <p:sp>
          <p:nvSpPr>
            <p:cNvPr id="22" name="Google Shape;610;p50"/>
            <p:cNvSpPr txBox="1"/>
            <p:nvPr/>
          </p:nvSpPr>
          <p:spPr>
            <a:xfrm>
              <a:off x="8029750" y="590902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t>𝛉</a:t>
              </a:r>
              <a:endParaRPr sz="1800"/>
            </a:p>
          </p:txBody>
        </p:sp>
        <p:sp>
          <p:nvSpPr>
            <p:cNvPr id="24" name="Google Shape;613;p50"/>
            <p:cNvSpPr/>
            <p:nvPr/>
          </p:nvSpPr>
          <p:spPr>
            <a:xfrm>
              <a:off x="5446650" y="4045225"/>
              <a:ext cx="2813250" cy="1495125"/>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olid"/>
              <a:round/>
              <a:headEnd type="none" w="med" len="med"/>
              <a:tailEnd type="none" w="med" len="med"/>
            </a:ln>
          </p:spPr>
        </p:sp>
        <p:sp>
          <p:nvSpPr>
            <p:cNvPr id="27" name="Google Shape;616;p50"/>
            <p:cNvSpPr/>
            <p:nvPr/>
          </p:nvSpPr>
          <p:spPr>
            <a:xfrm>
              <a:off x="6486950" y="4464675"/>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8" name="Google Shape;617;p50"/>
            <p:cNvSpPr/>
            <p:nvPr/>
          </p:nvSpPr>
          <p:spPr>
            <a:xfrm>
              <a:off x="6824950" y="4645250"/>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 name="Google Shape;618;p50"/>
            <p:cNvSpPr/>
            <p:nvPr/>
          </p:nvSpPr>
          <p:spPr>
            <a:xfrm>
              <a:off x="7007350" y="5042750"/>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 name="Google Shape;619;p50"/>
            <p:cNvSpPr/>
            <p:nvPr/>
          </p:nvSpPr>
          <p:spPr>
            <a:xfrm>
              <a:off x="7219050" y="5328125"/>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34" name="Google Shape;625;p50"/>
            <p:cNvCxnSpPr/>
            <p:nvPr/>
          </p:nvCxnSpPr>
          <p:spPr>
            <a:xfrm>
              <a:off x="6669350" y="4555875"/>
              <a:ext cx="182400" cy="116100"/>
            </a:xfrm>
            <a:prstGeom prst="straightConnector1">
              <a:avLst/>
            </a:prstGeom>
            <a:noFill/>
            <a:ln w="19050" cap="flat" cmpd="sng">
              <a:solidFill>
                <a:srgbClr val="CC0000"/>
              </a:solidFill>
              <a:prstDash val="solid"/>
              <a:round/>
              <a:headEnd type="none" w="med" len="med"/>
              <a:tailEnd type="triangle" w="med" len="med"/>
            </a:ln>
          </p:spPr>
        </p:cxnSp>
        <p:cxnSp>
          <p:nvCxnSpPr>
            <p:cNvPr id="35" name="Google Shape;626;p50"/>
            <p:cNvCxnSpPr/>
            <p:nvPr/>
          </p:nvCxnSpPr>
          <p:spPr>
            <a:xfrm>
              <a:off x="6980638" y="4800938"/>
              <a:ext cx="117900" cy="241800"/>
            </a:xfrm>
            <a:prstGeom prst="straightConnector1">
              <a:avLst/>
            </a:prstGeom>
            <a:noFill/>
            <a:ln w="19050" cap="flat" cmpd="sng">
              <a:solidFill>
                <a:srgbClr val="CC0000"/>
              </a:solidFill>
              <a:prstDash val="solid"/>
              <a:round/>
              <a:headEnd type="none" w="med" len="med"/>
              <a:tailEnd type="triangle" w="med" len="med"/>
            </a:ln>
          </p:spPr>
        </p:cxnSp>
        <p:cxnSp>
          <p:nvCxnSpPr>
            <p:cNvPr id="36" name="Google Shape;627;p50"/>
            <p:cNvCxnSpPr/>
            <p:nvPr/>
          </p:nvCxnSpPr>
          <p:spPr>
            <a:xfrm>
              <a:off x="7163038" y="5198438"/>
              <a:ext cx="82800" cy="156300"/>
            </a:xfrm>
            <a:prstGeom prst="straightConnector1">
              <a:avLst/>
            </a:prstGeom>
            <a:noFill/>
            <a:ln w="19050" cap="flat" cmpd="sng">
              <a:solidFill>
                <a:srgbClr val="CC0000"/>
              </a:solidFill>
              <a:prstDash val="solid"/>
              <a:round/>
              <a:headEnd type="none" w="med" len="med"/>
              <a:tailEnd type="triangle" w="med" len="med"/>
            </a:ln>
          </p:spPr>
        </p:cxnSp>
      </p:grpSp>
    </p:spTree>
    <p:extLst>
      <p:ext uri="{BB962C8B-B14F-4D97-AF65-F5344CB8AC3E}">
        <p14:creationId xmlns:p14="http://schemas.microsoft.com/office/powerpoint/2010/main" val="194011296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Local vs Global Minima</a:t>
            </a:r>
          </a:p>
        </p:txBody>
      </p:sp>
      <p:sp>
        <p:nvSpPr>
          <p:cNvPr id="3" name="Content Placeholder 2"/>
          <p:cNvSpPr>
            <a:spLocks noGrp="1"/>
          </p:cNvSpPr>
          <p:nvPr>
            <p:ph idx="1"/>
          </p:nvPr>
        </p:nvSpPr>
        <p:spPr/>
        <p:txBody>
          <a:bodyPr/>
          <a:lstStyle/>
          <a:p>
            <a:r>
              <a:rPr lang="en-US" dirty="0" smtClean="0"/>
              <a:t>No guarantee that we get the global minimum.</a:t>
            </a:r>
          </a:p>
          <a:p>
            <a:endParaRPr lang="en-US" dirty="0"/>
          </a:p>
          <a:p>
            <a:r>
              <a:rPr lang="en-US" b="1" dirty="0" smtClean="0"/>
              <a:t>Question: </a:t>
            </a:r>
            <a:r>
              <a:rPr lang="en-US" dirty="0" smtClean="0"/>
              <a:t>What would be a good strategy? </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26</a:t>
            </a:fld>
            <a:endParaRPr lang="en-US"/>
          </a:p>
        </p:txBody>
      </p:sp>
    </p:spTree>
    <p:extLst>
      <p:ext uri="{BB962C8B-B14F-4D97-AF65-F5344CB8AC3E}">
        <p14:creationId xmlns:p14="http://schemas.microsoft.com/office/powerpoint/2010/main" val="91709508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Considerations </a:t>
            </a:r>
            <a:endParaRPr lang="en-US" dirty="0"/>
          </a:p>
        </p:txBody>
      </p:sp>
      <p:sp>
        <p:nvSpPr>
          <p:cNvPr id="3" name="Content Placeholder 2"/>
          <p:cNvSpPr>
            <a:spLocks noGrp="1"/>
          </p:cNvSpPr>
          <p:nvPr>
            <p:ph idx="1"/>
          </p:nvPr>
        </p:nvSpPr>
        <p:spPr>
          <a:xfrm>
            <a:off x="731815" y="1581160"/>
            <a:ext cx="10327008" cy="2111143"/>
          </a:xfrm>
        </p:spPr>
        <p:txBody>
          <a:bodyPr/>
          <a:lstStyle/>
          <a:p>
            <a:pPr marL="342900" indent="-342900">
              <a:spcAft>
                <a:spcPts val="2400"/>
              </a:spcAft>
              <a:buFont typeface="Arial" charset="0"/>
              <a:buChar char="•"/>
            </a:pPr>
            <a:r>
              <a:rPr lang="en-US" dirty="0" smtClean="0">
                <a:latin typeface="Karla" charset="0"/>
                <a:ea typeface="Karla" charset="0"/>
                <a:cs typeface="Karla" charset="0"/>
              </a:rPr>
              <a:t>We still need to calculate the derivatives.</a:t>
            </a:r>
          </a:p>
          <a:p>
            <a:pPr marL="342900" indent="-342900">
              <a:spcAft>
                <a:spcPts val="2400"/>
              </a:spcAft>
              <a:buFont typeface="Arial" charset="0"/>
              <a:buChar char="•"/>
            </a:pPr>
            <a:r>
              <a:rPr lang="en-US" dirty="0">
                <a:latin typeface="Karla" charset="0"/>
                <a:ea typeface="Karla" charset="0"/>
                <a:cs typeface="Karla" charset="0"/>
              </a:rPr>
              <a:t>We need to know what is the learning </a:t>
            </a:r>
            <a:r>
              <a:rPr lang="en-US" dirty="0" smtClean="0">
                <a:latin typeface="Karla" charset="0"/>
                <a:ea typeface="Karla" charset="0"/>
                <a:cs typeface="Karla" charset="0"/>
              </a:rPr>
              <a:t>rate or how to set it. </a:t>
            </a:r>
          </a:p>
          <a:p>
            <a:pPr marL="342900" indent="-342900">
              <a:spcAft>
                <a:spcPts val="2400"/>
              </a:spcAft>
              <a:buFont typeface="Arial" charset="0"/>
              <a:buChar char="•"/>
            </a:pPr>
            <a:r>
              <a:rPr lang="en-US" dirty="0">
                <a:latin typeface="Karla" charset="0"/>
                <a:ea typeface="Karla" charset="0"/>
                <a:cs typeface="Karla" charset="0"/>
              </a:rPr>
              <a:t>Local vs global </a:t>
            </a:r>
            <a:r>
              <a:rPr lang="en-US" dirty="0" smtClean="0">
                <a:latin typeface="Karla" charset="0"/>
                <a:ea typeface="Karla" charset="0"/>
                <a:cs typeface="Karla" charset="0"/>
              </a:rPr>
              <a:t>minima.</a:t>
            </a:r>
            <a:endParaRPr lang="en-US" dirty="0">
              <a:latin typeface="Karla" charset="0"/>
              <a:ea typeface="Karla" charset="0"/>
              <a:cs typeface="Karla" charset="0"/>
            </a:endParaRPr>
          </a:p>
          <a:p>
            <a:pPr marL="342900" indent="-342900">
              <a:spcAft>
                <a:spcPts val="2400"/>
              </a:spcAft>
              <a:buFont typeface="Arial" charset="0"/>
              <a:buChar char="•"/>
            </a:pPr>
            <a:r>
              <a:rPr lang="en-US" b="1" dirty="0" smtClean="0">
                <a:latin typeface="Karla" charset="0"/>
                <a:ea typeface="Karla" charset="0"/>
                <a:cs typeface="Karla" charset="0"/>
              </a:rPr>
              <a:t>The full likelihood function includes summing up all individual ‘</a:t>
            </a:r>
            <a:r>
              <a:rPr lang="en-US" b="1" i="1" dirty="0" smtClean="0">
                <a:latin typeface="Karla" charset="0"/>
                <a:ea typeface="Karla" charset="0"/>
                <a:cs typeface="Karla" charset="0"/>
              </a:rPr>
              <a:t>errors’. </a:t>
            </a:r>
            <a:r>
              <a:rPr lang="en-US" b="1" dirty="0" smtClean="0">
                <a:latin typeface="Karla" charset="0"/>
                <a:ea typeface="Karla" charset="0"/>
                <a:cs typeface="Karla" charset="0"/>
              </a:rPr>
              <a:t>Unless you are a statistician, sometimes this includes hundreds of thousands of examples. </a:t>
            </a:r>
            <a:endParaRPr lang="en-US" b="1" i="1" dirty="0" smtClean="0">
              <a:latin typeface="Karla" charset="0"/>
              <a:ea typeface="Karla" charset="0"/>
              <a:cs typeface="Karla" charset="0"/>
            </a:endParaRPr>
          </a:p>
        </p:txBody>
      </p:sp>
      <p:sp>
        <p:nvSpPr>
          <p:cNvPr id="4" name="Slide Number Placeholder 3"/>
          <p:cNvSpPr>
            <a:spLocks noGrp="1"/>
          </p:cNvSpPr>
          <p:nvPr>
            <p:ph type="sldNum" sz="quarter" idx="12"/>
          </p:nvPr>
        </p:nvSpPr>
        <p:spPr/>
        <p:txBody>
          <a:bodyPr/>
          <a:lstStyle/>
          <a:p>
            <a:fld id="{74FD6AAA-7C75-FB4B-8EA1-06B22787237D}" type="slidenum">
              <a:rPr lang="en-US" smtClean="0"/>
              <a:t>27</a:t>
            </a:fld>
            <a:endParaRPr lang="en-US"/>
          </a:p>
        </p:txBody>
      </p:sp>
    </p:spTree>
    <p:extLst>
      <p:ext uri="{BB962C8B-B14F-4D97-AF65-F5344CB8AC3E}">
        <p14:creationId xmlns:p14="http://schemas.microsoft.com/office/powerpoint/2010/main" val="135043637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 and Stochastic Gradient </a:t>
            </a:r>
            <a:r>
              <a:rPr lang="en-US" dirty="0"/>
              <a:t>D</a:t>
            </a:r>
            <a:r>
              <a:rPr lang="en-US" dirty="0" smtClean="0"/>
              <a:t>escent</a:t>
            </a:r>
            <a:endParaRPr lang="en-US" dirty="0"/>
          </a:p>
        </p:txBody>
      </p:sp>
      <p:sp>
        <p:nvSpPr>
          <p:cNvPr id="3" name="Content Placeholder 2"/>
          <p:cNvSpPr>
            <a:spLocks noGrp="1"/>
          </p:cNvSpPr>
          <p:nvPr>
            <p:ph idx="1"/>
          </p:nvPr>
        </p:nvSpPr>
        <p:spPr>
          <a:xfrm>
            <a:off x="1088132" y="2285778"/>
            <a:ext cx="10327008" cy="2111143"/>
          </a:xfrm>
        </p:spPr>
        <p:txBody>
          <a:bodyPr/>
          <a:lstStyle/>
          <a:p>
            <a:pPr lvl="0"/>
            <a:r>
              <a:rPr lang="en-US" dirty="0" smtClean="0"/>
              <a:t>Instead of using  all the examples</a:t>
            </a:r>
            <a:r>
              <a:rPr lang="en-US" dirty="0"/>
              <a:t> </a:t>
            </a:r>
            <a:r>
              <a:rPr lang="en-US" dirty="0" smtClean="0"/>
              <a:t>for every step, use a subset of them (batch).</a:t>
            </a:r>
          </a:p>
          <a:p>
            <a:pPr lvl="0"/>
            <a:r>
              <a:rPr lang="en-US" dirty="0" smtClean="0"/>
              <a:t>For each iteration </a:t>
            </a:r>
            <a:r>
              <a:rPr lang="en-US" i="1" dirty="0" smtClean="0"/>
              <a:t>k, </a:t>
            </a:r>
            <a:r>
              <a:rPr lang="en-US" dirty="0" smtClean="0"/>
              <a:t> use the following loss function to derive the derivatives: </a:t>
            </a:r>
          </a:p>
          <a:p>
            <a:pPr lvl="0"/>
            <a:endParaRPr lang="en-US" dirty="0"/>
          </a:p>
          <a:p>
            <a:pPr lvl="0"/>
            <a:endParaRPr lang="en-US" dirty="0" smtClean="0"/>
          </a:p>
          <a:p>
            <a:pPr lvl="0"/>
            <a:endParaRPr lang="en-US" dirty="0"/>
          </a:p>
          <a:p>
            <a:pPr lvl="0"/>
            <a:r>
              <a:rPr lang="en-US" dirty="0"/>
              <a:t>w</a:t>
            </a:r>
            <a:r>
              <a:rPr lang="en-US" dirty="0" smtClean="0"/>
              <a:t>hich is an </a:t>
            </a:r>
            <a:r>
              <a:rPr lang="en-US" b="1" dirty="0" smtClean="0">
                <a:solidFill>
                  <a:srgbClr val="C00000"/>
                </a:solidFill>
              </a:rPr>
              <a:t>approximation</a:t>
            </a:r>
            <a:r>
              <a:rPr lang="en-US" dirty="0" smtClean="0"/>
              <a:t> to the full </a:t>
            </a:r>
            <a:r>
              <a:rPr lang="en-US" dirty="0" smtClean="0"/>
              <a:t>loss </a:t>
            </a:r>
            <a:r>
              <a:rPr lang="en-US" dirty="0" smtClean="0"/>
              <a:t>function. </a:t>
            </a:r>
          </a:p>
          <a:p>
            <a:pPr lvl="0"/>
            <a:r>
              <a:rPr lang="en-US" dirty="0" smtClean="0"/>
              <a:t> </a:t>
            </a:r>
          </a:p>
          <a:p>
            <a:pPr lvl="0"/>
            <a:endParaRPr lang="en-US" i="1" dirty="0"/>
          </a:p>
          <a:p>
            <a:pPr lvl="0"/>
            <a:endParaRPr lang="en-US" i="1" dirty="0" smtClean="0"/>
          </a:p>
          <a:p>
            <a:pPr lvl="0"/>
            <a:endParaRPr lang="en-US" dirty="0"/>
          </a:p>
          <a:p>
            <a:pPr lvl="0"/>
            <a:endParaRPr lang="en-US" dirty="0" smtClean="0"/>
          </a:p>
          <a:p>
            <a:pPr lvl="0"/>
            <a:endParaRPr lang="en-US" dirty="0"/>
          </a:p>
          <a:p>
            <a:pPr lvl="0"/>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28</a:t>
            </a:fld>
            <a:endParaRPr lang="en-US"/>
          </a:p>
        </p:txBody>
      </p:sp>
      <mc:AlternateContent xmlns:mc="http://schemas.openxmlformats.org/markup-compatibility/2006" xmlns:a14="http://schemas.microsoft.com/office/drawing/2010/main">
        <mc:Choice Requires="a14">
          <p:sp>
            <p:nvSpPr>
              <p:cNvPr id="5" name="Rectangle 4"/>
              <p:cNvSpPr/>
              <p:nvPr/>
            </p:nvSpPr>
            <p:spPr>
              <a:xfrm>
                <a:off x="1088132" y="1157538"/>
                <a:ext cx="5694123" cy="98854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b="0" i="1" smtClean="0">
                          <a:solidFill>
                            <a:schemeClr val="tx1">
                              <a:lumMod val="65000"/>
                              <a:lumOff val="35000"/>
                            </a:schemeClr>
                          </a:solidFill>
                          <a:latin typeface="Cambria Math" charset="0"/>
                        </a:rPr>
                        <m:t>ℒ</m:t>
                      </m:r>
                      <m:r>
                        <a:rPr lang="en-US" sz="2400" b="0" i="1" smtClean="0">
                          <a:solidFill>
                            <a:schemeClr val="tx1">
                              <a:lumMod val="65000"/>
                              <a:lumOff val="35000"/>
                            </a:schemeClr>
                          </a:solidFill>
                          <a:latin typeface="Cambria Math" charset="0"/>
                        </a:rPr>
                        <m:t>=−</m:t>
                      </m:r>
                      <m:nary>
                        <m:naryPr>
                          <m:chr m:val="∑"/>
                          <m:supHide m:val="on"/>
                          <m:ctrlPr>
                            <a:rPr lang="en-US" sz="2400" i="1">
                              <a:solidFill>
                                <a:schemeClr val="tx1">
                                  <a:lumMod val="65000"/>
                                  <a:lumOff val="35000"/>
                                </a:schemeClr>
                              </a:solidFill>
                              <a:latin typeface="Cambria Math" charset="0"/>
                            </a:rPr>
                          </m:ctrlPr>
                        </m:naryPr>
                        <m:sub>
                          <m:r>
                            <a:rPr lang="en-US" sz="2400" i="1">
                              <a:solidFill>
                                <a:schemeClr val="tx1">
                                  <a:lumMod val="65000"/>
                                  <a:lumOff val="35000"/>
                                </a:schemeClr>
                              </a:solidFill>
                              <a:latin typeface="Cambria Math" charset="0"/>
                            </a:rPr>
                            <m:t>𝑖</m:t>
                          </m:r>
                        </m:sub>
                        <m:sup/>
                        <m:e>
                          <m:r>
                            <a:rPr lang="en-US" sz="2400" i="1">
                              <a:solidFill>
                                <a:schemeClr val="tx1">
                                  <a:lumMod val="65000"/>
                                  <a:lumOff val="35000"/>
                                </a:schemeClr>
                              </a:solidFill>
                              <a:latin typeface="Cambria Math" charset="0"/>
                            </a:rPr>
                            <m:t>[</m:t>
                          </m:r>
                          <m:sSub>
                            <m:sSubPr>
                              <m:ctrlPr>
                                <a:rPr lang="en-US" sz="2400" i="1">
                                  <a:solidFill>
                                    <a:schemeClr val="tx1">
                                      <a:lumMod val="65000"/>
                                      <a:lumOff val="35000"/>
                                    </a:schemeClr>
                                  </a:solidFill>
                                  <a:latin typeface="Cambria Math" charset="0"/>
                                </a:rPr>
                              </m:ctrlPr>
                            </m:sSubPr>
                            <m:e>
                              <m:r>
                                <a:rPr lang="en-US" sz="2400" i="1">
                                  <a:solidFill>
                                    <a:schemeClr val="tx1">
                                      <a:lumMod val="65000"/>
                                      <a:lumOff val="35000"/>
                                    </a:schemeClr>
                                  </a:solidFill>
                                  <a:latin typeface="Cambria Math" charset="0"/>
                                </a:rPr>
                                <m:t>𝑦</m:t>
                              </m:r>
                            </m:e>
                            <m:sub>
                              <m:r>
                                <a:rPr lang="en-US" sz="2400" i="1">
                                  <a:solidFill>
                                    <a:schemeClr val="tx1">
                                      <a:lumMod val="65000"/>
                                      <a:lumOff val="35000"/>
                                    </a:schemeClr>
                                  </a:solidFill>
                                  <a:latin typeface="Cambria Math" charset="0"/>
                                </a:rPr>
                                <m:t>𝑖</m:t>
                              </m:r>
                            </m:sub>
                          </m:sSub>
                          <m:func>
                            <m:funcPr>
                              <m:ctrlPr>
                                <a:rPr lang="en-US" sz="2400" i="1">
                                  <a:solidFill>
                                    <a:schemeClr val="tx1">
                                      <a:lumMod val="65000"/>
                                      <a:lumOff val="35000"/>
                                    </a:schemeClr>
                                  </a:solidFill>
                                  <a:latin typeface="Cambria Math" charset="0"/>
                                </a:rPr>
                              </m:ctrlPr>
                            </m:funcPr>
                            <m:fName>
                              <m:r>
                                <m:rPr>
                                  <m:sty m:val="p"/>
                                </m:rPr>
                                <a:rPr lang="en-US" sz="2400">
                                  <a:solidFill>
                                    <a:schemeClr val="tx1">
                                      <a:lumMod val="65000"/>
                                      <a:lumOff val="35000"/>
                                    </a:schemeClr>
                                  </a:solidFill>
                                  <a:latin typeface="Cambria Math" charset="0"/>
                                </a:rPr>
                                <m:t>log</m:t>
                              </m:r>
                            </m:fName>
                            <m:e>
                              <m:sSub>
                                <m:sSubPr>
                                  <m:ctrlPr>
                                    <a:rPr lang="en-US" sz="2400" i="1">
                                      <a:solidFill>
                                        <a:schemeClr val="tx1">
                                          <a:lumMod val="65000"/>
                                          <a:lumOff val="35000"/>
                                        </a:schemeClr>
                                      </a:solidFill>
                                      <a:latin typeface="Cambria Math" charset="0"/>
                                    </a:rPr>
                                  </m:ctrlPr>
                                </m:sSubPr>
                                <m:e>
                                  <m:r>
                                    <a:rPr lang="en-US" sz="2400" i="1">
                                      <a:solidFill>
                                        <a:schemeClr val="tx1">
                                          <a:lumMod val="65000"/>
                                          <a:lumOff val="35000"/>
                                        </a:schemeClr>
                                      </a:solidFill>
                                      <a:latin typeface="Cambria Math" charset="0"/>
                                    </a:rPr>
                                    <m:t>𝑝</m:t>
                                  </m:r>
                                </m:e>
                                <m:sub>
                                  <m:r>
                                    <a:rPr lang="en-US" sz="2400" i="1">
                                      <a:solidFill>
                                        <a:schemeClr val="tx1">
                                          <a:lumMod val="65000"/>
                                          <a:lumOff val="35000"/>
                                        </a:schemeClr>
                                      </a:solidFill>
                                      <a:latin typeface="Cambria Math" charset="0"/>
                                    </a:rPr>
                                    <m:t>𝑖</m:t>
                                  </m:r>
                                </m:sub>
                              </m:sSub>
                              <m:r>
                                <a:rPr lang="en-US" sz="2400" i="1">
                                  <a:solidFill>
                                    <a:schemeClr val="tx1">
                                      <a:lumMod val="65000"/>
                                      <a:lumOff val="35000"/>
                                    </a:schemeClr>
                                  </a:solidFill>
                                  <a:latin typeface="Cambria Math" charset="0"/>
                                </a:rPr>
                                <m:t>+</m:t>
                              </m:r>
                              <m:d>
                                <m:dPr>
                                  <m:ctrlPr>
                                    <a:rPr lang="en-US" sz="2400" i="1">
                                      <a:solidFill>
                                        <a:schemeClr val="tx1">
                                          <a:lumMod val="65000"/>
                                          <a:lumOff val="35000"/>
                                        </a:schemeClr>
                                      </a:solidFill>
                                      <a:latin typeface="Cambria Math" charset="0"/>
                                    </a:rPr>
                                  </m:ctrlPr>
                                </m:dPr>
                                <m:e>
                                  <m:r>
                                    <a:rPr lang="en-US" sz="2400" i="1">
                                      <a:solidFill>
                                        <a:schemeClr val="tx1">
                                          <a:lumMod val="65000"/>
                                          <a:lumOff val="35000"/>
                                        </a:schemeClr>
                                      </a:solidFill>
                                      <a:latin typeface="Cambria Math" charset="0"/>
                                    </a:rPr>
                                    <m:t>1−</m:t>
                                  </m:r>
                                  <m:sSub>
                                    <m:sSubPr>
                                      <m:ctrlPr>
                                        <a:rPr lang="en-US" sz="2400" i="1">
                                          <a:solidFill>
                                            <a:schemeClr val="tx1">
                                              <a:lumMod val="65000"/>
                                              <a:lumOff val="35000"/>
                                            </a:schemeClr>
                                          </a:solidFill>
                                          <a:latin typeface="Cambria Math" charset="0"/>
                                        </a:rPr>
                                      </m:ctrlPr>
                                    </m:sSubPr>
                                    <m:e>
                                      <m:r>
                                        <a:rPr lang="en-US" sz="2400" i="1">
                                          <a:solidFill>
                                            <a:schemeClr val="tx1">
                                              <a:lumMod val="65000"/>
                                              <a:lumOff val="35000"/>
                                            </a:schemeClr>
                                          </a:solidFill>
                                          <a:latin typeface="Cambria Math" charset="0"/>
                                        </a:rPr>
                                        <m:t>𝑦</m:t>
                                      </m:r>
                                    </m:e>
                                    <m:sub>
                                      <m:r>
                                        <a:rPr lang="en-US" sz="2400" i="1">
                                          <a:solidFill>
                                            <a:schemeClr val="tx1">
                                              <a:lumMod val="65000"/>
                                              <a:lumOff val="35000"/>
                                            </a:schemeClr>
                                          </a:solidFill>
                                          <a:latin typeface="Cambria Math" charset="0"/>
                                        </a:rPr>
                                        <m:t>𝑖</m:t>
                                      </m:r>
                                    </m:sub>
                                  </m:sSub>
                                </m:e>
                              </m:d>
                              <m:func>
                                <m:funcPr>
                                  <m:ctrlPr>
                                    <a:rPr lang="en-US" sz="2400" i="1">
                                      <a:solidFill>
                                        <a:schemeClr val="tx1">
                                          <a:lumMod val="65000"/>
                                          <a:lumOff val="35000"/>
                                        </a:schemeClr>
                                      </a:solidFill>
                                      <a:latin typeface="Cambria Math" charset="0"/>
                                    </a:rPr>
                                  </m:ctrlPr>
                                </m:funcPr>
                                <m:fName>
                                  <m:r>
                                    <m:rPr>
                                      <m:sty m:val="p"/>
                                    </m:rPr>
                                    <a:rPr lang="en-US" sz="2400">
                                      <a:solidFill>
                                        <a:schemeClr val="tx1">
                                          <a:lumMod val="65000"/>
                                          <a:lumOff val="35000"/>
                                        </a:schemeClr>
                                      </a:solidFill>
                                      <a:latin typeface="Cambria Math" charset="0"/>
                                    </a:rPr>
                                    <m:t>log</m:t>
                                  </m:r>
                                </m:fName>
                                <m:e>
                                  <m:r>
                                    <a:rPr lang="en-US" sz="2400" i="1">
                                      <a:solidFill>
                                        <a:schemeClr val="tx1">
                                          <a:lumMod val="65000"/>
                                          <a:lumOff val="35000"/>
                                        </a:schemeClr>
                                      </a:solidFill>
                                      <a:latin typeface="Cambria Math" charset="0"/>
                                    </a:rPr>
                                    <m:t>(1−</m:t>
                                  </m:r>
                                  <m:sSub>
                                    <m:sSubPr>
                                      <m:ctrlPr>
                                        <a:rPr lang="en-US" sz="2400" i="1">
                                          <a:solidFill>
                                            <a:schemeClr val="tx1">
                                              <a:lumMod val="65000"/>
                                              <a:lumOff val="35000"/>
                                            </a:schemeClr>
                                          </a:solidFill>
                                          <a:latin typeface="Cambria Math" charset="0"/>
                                        </a:rPr>
                                      </m:ctrlPr>
                                    </m:sSubPr>
                                    <m:e>
                                      <m:r>
                                        <a:rPr lang="en-US" sz="2400" i="1">
                                          <a:solidFill>
                                            <a:schemeClr val="tx1">
                                              <a:lumMod val="65000"/>
                                              <a:lumOff val="35000"/>
                                            </a:schemeClr>
                                          </a:solidFill>
                                          <a:latin typeface="Cambria Math" charset="0"/>
                                        </a:rPr>
                                        <m:t>𝑝</m:t>
                                      </m:r>
                                    </m:e>
                                    <m:sub>
                                      <m:r>
                                        <a:rPr lang="en-US" sz="2400" i="1">
                                          <a:solidFill>
                                            <a:schemeClr val="tx1">
                                              <a:lumMod val="65000"/>
                                              <a:lumOff val="35000"/>
                                            </a:schemeClr>
                                          </a:solidFill>
                                          <a:latin typeface="Cambria Math" charset="0"/>
                                        </a:rPr>
                                        <m:t>𝑖</m:t>
                                      </m:r>
                                    </m:sub>
                                  </m:sSub>
                                  <m:r>
                                    <a:rPr lang="en-US" sz="2400" i="1">
                                      <a:solidFill>
                                        <a:schemeClr val="tx1">
                                          <a:lumMod val="65000"/>
                                          <a:lumOff val="35000"/>
                                        </a:schemeClr>
                                      </a:solidFill>
                                      <a:latin typeface="Cambria Math" charset="0"/>
                                    </a:rPr>
                                    <m:t>)]</m:t>
                                  </m:r>
                                </m:e>
                              </m:func>
                            </m:e>
                          </m:func>
                        </m:e>
                      </m:nary>
                    </m:oMath>
                  </m:oMathPara>
                </a14:m>
                <a:endParaRPr lang="en-US" sz="2400" dirty="0">
                  <a:solidFill>
                    <a:schemeClr val="tx1">
                      <a:lumMod val="65000"/>
                      <a:lumOff val="35000"/>
                    </a:schemeClr>
                  </a:solidFill>
                </a:endParaRPr>
              </a:p>
            </p:txBody>
          </p:sp>
        </mc:Choice>
        <mc:Fallback xmlns="">
          <p:sp>
            <p:nvSpPr>
              <p:cNvPr id="5" name="Rectangle 4"/>
              <p:cNvSpPr>
                <a:spLocks noRot="1" noChangeAspect="1" noMove="1" noResize="1" noEditPoints="1" noAdjustHandles="1" noChangeArrowheads="1" noChangeShapeType="1" noTextEdit="1"/>
              </p:cNvSpPr>
              <p:nvPr/>
            </p:nvSpPr>
            <p:spPr>
              <a:xfrm>
                <a:off x="1088132" y="1157538"/>
                <a:ext cx="5694123" cy="988540"/>
              </a:xfrm>
              <a:prstGeom prst="rect">
                <a:avLst/>
              </a:prstGeom>
              <a:blipFill rotWithShape="0">
                <a:blip r:embed="rId2"/>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 name="Rectangle 9"/>
              <p:cNvSpPr/>
              <p:nvPr/>
            </p:nvSpPr>
            <p:spPr>
              <a:xfrm>
                <a:off x="1088132" y="4379222"/>
                <a:ext cx="6077946" cy="101963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solidFill>
                                <a:schemeClr val="tx1">
                                  <a:lumMod val="65000"/>
                                  <a:lumOff val="35000"/>
                                </a:schemeClr>
                              </a:solidFill>
                              <a:latin typeface="Cambria Math" charset="0"/>
                            </a:rPr>
                          </m:ctrlPr>
                        </m:sSupPr>
                        <m:e>
                          <m:r>
                            <a:rPr lang="en-US" sz="2400" b="0" i="1" smtClean="0">
                              <a:solidFill>
                                <a:schemeClr val="tx1">
                                  <a:lumMod val="65000"/>
                                  <a:lumOff val="35000"/>
                                </a:schemeClr>
                              </a:solidFill>
                              <a:latin typeface="Cambria Math" charset="0"/>
                            </a:rPr>
                            <m:t>ℒ</m:t>
                          </m:r>
                        </m:e>
                        <m:sup>
                          <m:r>
                            <a:rPr lang="en-US" sz="2400" b="0" i="1" smtClean="0">
                              <a:solidFill>
                                <a:schemeClr val="tx1">
                                  <a:lumMod val="65000"/>
                                  <a:lumOff val="35000"/>
                                </a:schemeClr>
                              </a:solidFill>
                              <a:latin typeface="Cambria Math" charset="0"/>
                            </a:rPr>
                            <m:t>𝑘</m:t>
                          </m:r>
                        </m:sup>
                      </m:sSup>
                      <m:r>
                        <a:rPr lang="en-US" sz="2400" b="0" i="1" smtClean="0">
                          <a:solidFill>
                            <a:schemeClr val="tx1">
                              <a:lumMod val="65000"/>
                              <a:lumOff val="35000"/>
                            </a:schemeClr>
                          </a:solidFill>
                          <a:latin typeface="Cambria Math" charset="0"/>
                        </a:rPr>
                        <m:t>=</m:t>
                      </m:r>
                      <m:r>
                        <a:rPr lang="en-US" sz="2400" i="1">
                          <a:solidFill>
                            <a:schemeClr val="tx1">
                              <a:lumMod val="65000"/>
                              <a:lumOff val="35000"/>
                            </a:schemeClr>
                          </a:solidFill>
                          <a:latin typeface="Cambria Math" charset="0"/>
                        </a:rPr>
                        <m:t>−</m:t>
                      </m:r>
                      <m:nary>
                        <m:naryPr>
                          <m:chr m:val="∑"/>
                          <m:supHide m:val="on"/>
                          <m:ctrlPr>
                            <a:rPr lang="en-US" sz="2400" i="1">
                              <a:solidFill>
                                <a:schemeClr val="tx1">
                                  <a:lumMod val="65000"/>
                                  <a:lumOff val="35000"/>
                                </a:schemeClr>
                              </a:solidFill>
                              <a:latin typeface="Cambria Math" charset="0"/>
                            </a:rPr>
                          </m:ctrlPr>
                        </m:naryPr>
                        <m:sub>
                          <m:r>
                            <a:rPr lang="en-US" sz="2400" b="0" i="1" smtClean="0">
                              <a:solidFill>
                                <a:schemeClr val="tx1">
                                  <a:lumMod val="65000"/>
                                  <a:lumOff val="35000"/>
                                </a:schemeClr>
                              </a:solidFill>
                              <a:latin typeface="Cambria Math" charset="0"/>
                            </a:rPr>
                            <m:t>𝑖</m:t>
                          </m:r>
                          <m:r>
                            <a:rPr lang="en-US" sz="2400" b="0" i="1" smtClean="0">
                              <a:solidFill>
                                <a:schemeClr val="tx1">
                                  <a:lumMod val="65000"/>
                                  <a:lumOff val="35000"/>
                                </a:schemeClr>
                              </a:solidFill>
                              <a:latin typeface="Cambria Math" charset="0"/>
                            </a:rPr>
                            <m:t>∈</m:t>
                          </m:r>
                          <m:sSup>
                            <m:sSupPr>
                              <m:ctrlPr>
                                <a:rPr lang="en-US" sz="2400" b="0" i="1" smtClean="0">
                                  <a:solidFill>
                                    <a:schemeClr val="tx1">
                                      <a:lumMod val="65000"/>
                                      <a:lumOff val="35000"/>
                                    </a:schemeClr>
                                  </a:solidFill>
                                  <a:latin typeface="Cambria Math" charset="0"/>
                                </a:rPr>
                              </m:ctrlPr>
                            </m:sSupPr>
                            <m:e>
                              <m:r>
                                <a:rPr lang="en-US" sz="2400" b="0" i="1" smtClean="0">
                                  <a:solidFill>
                                    <a:schemeClr val="tx1">
                                      <a:lumMod val="65000"/>
                                      <a:lumOff val="35000"/>
                                    </a:schemeClr>
                                  </a:solidFill>
                                  <a:latin typeface="Cambria Math" charset="0"/>
                                </a:rPr>
                                <m:t>𝑏</m:t>
                              </m:r>
                            </m:e>
                            <m:sup>
                              <m:r>
                                <a:rPr lang="en-US" sz="2400" b="0" i="1" smtClean="0">
                                  <a:solidFill>
                                    <a:schemeClr val="tx1">
                                      <a:lumMod val="65000"/>
                                      <a:lumOff val="35000"/>
                                    </a:schemeClr>
                                  </a:solidFill>
                                  <a:latin typeface="Cambria Math" charset="0"/>
                                </a:rPr>
                                <m:t>𝑘</m:t>
                              </m:r>
                            </m:sup>
                          </m:sSup>
                        </m:sub>
                        <m:sup/>
                        <m:e>
                          <m:r>
                            <a:rPr lang="en-US" sz="2400" i="1">
                              <a:solidFill>
                                <a:schemeClr val="tx1">
                                  <a:lumMod val="65000"/>
                                  <a:lumOff val="35000"/>
                                </a:schemeClr>
                              </a:solidFill>
                              <a:latin typeface="Cambria Math" charset="0"/>
                            </a:rPr>
                            <m:t>[</m:t>
                          </m:r>
                          <m:sSub>
                            <m:sSubPr>
                              <m:ctrlPr>
                                <a:rPr lang="en-US" sz="2400" i="1">
                                  <a:solidFill>
                                    <a:schemeClr val="tx1">
                                      <a:lumMod val="65000"/>
                                      <a:lumOff val="35000"/>
                                    </a:schemeClr>
                                  </a:solidFill>
                                  <a:latin typeface="Cambria Math" charset="0"/>
                                </a:rPr>
                              </m:ctrlPr>
                            </m:sSubPr>
                            <m:e>
                              <m:r>
                                <a:rPr lang="en-US" sz="2400" i="1">
                                  <a:solidFill>
                                    <a:schemeClr val="tx1">
                                      <a:lumMod val="65000"/>
                                      <a:lumOff val="35000"/>
                                    </a:schemeClr>
                                  </a:solidFill>
                                  <a:latin typeface="Cambria Math" charset="0"/>
                                </a:rPr>
                                <m:t>𝑦</m:t>
                              </m:r>
                            </m:e>
                            <m:sub>
                              <m:r>
                                <a:rPr lang="en-US" sz="2400" i="1">
                                  <a:solidFill>
                                    <a:schemeClr val="tx1">
                                      <a:lumMod val="65000"/>
                                      <a:lumOff val="35000"/>
                                    </a:schemeClr>
                                  </a:solidFill>
                                  <a:latin typeface="Cambria Math" charset="0"/>
                                </a:rPr>
                                <m:t>𝑖</m:t>
                              </m:r>
                            </m:sub>
                          </m:sSub>
                          <m:func>
                            <m:funcPr>
                              <m:ctrlPr>
                                <a:rPr lang="en-US" sz="2400" i="1">
                                  <a:solidFill>
                                    <a:schemeClr val="tx1">
                                      <a:lumMod val="65000"/>
                                      <a:lumOff val="35000"/>
                                    </a:schemeClr>
                                  </a:solidFill>
                                  <a:latin typeface="Cambria Math" charset="0"/>
                                </a:rPr>
                              </m:ctrlPr>
                            </m:funcPr>
                            <m:fName>
                              <m:r>
                                <m:rPr>
                                  <m:sty m:val="p"/>
                                </m:rPr>
                                <a:rPr lang="en-US" sz="2400">
                                  <a:solidFill>
                                    <a:schemeClr val="tx1">
                                      <a:lumMod val="65000"/>
                                      <a:lumOff val="35000"/>
                                    </a:schemeClr>
                                  </a:solidFill>
                                  <a:latin typeface="Cambria Math" charset="0"/>
                                </a:rPr>
                                <m:t>log</m:t>
                              </m:r>
                            </m:fName>
                            <m:e>
                              <m:sSub>
                                <m:sSubPr>
                                  <m:ctrlPr>
                                    <a:rPr lang="en-US" sz="2400" i="1">
                                      <a:solidFill>
                                        <a:schemeClr val="tx1">
                                          <a:lumMod val="65000"/>
                                          <a:lumOff val="35000"/>
                                        </a:schemeClr>
                                      </a:solidFill>
                                      <a:latin typeface="Cambria Math" charset="0"/>
                                    </a:rPr>
                                  </m:ctrlPr>
                                </m:sSubPr>
                                <m:e>
                                  <m:r>
                                    <a:rPr lang="en-US" sz="2400" i="1">
                                      <a:solidFill>
                                        <a:schemeClr val="tx1">
                                          <a:lumMod val="65000"/>
                                          <a:lumOff val="35000"/>
                                        </a:schemeClr>
                                      </a:solidFill>
                                      <a:latin typeface="Cambria Math" charset="0"/>
                                    </a:rPr>
                                    <m:t>𝑝</m:t>
                                  </m:r>
                                </m:e>
                                <m:sub>
                                  <m:r>
                                    <a:rPr lang="en-US" sz="2400" i="1">
                                      <a:solidFill>
                                        <a:schemeClr val="tx1">
                                          <a:lumMod val="65000"/>
                                          <a:lumOff val="35000"/>
                                        </a:schemeClr>
                                      </a:solidFill>
                                      <a:latin typeface="Cambria Math" charset="0"/>
                                    </a:rPr>
                                    <m:t>𝑖</m:t>
                                  </m:r>
                                </m:sub>
                              </m:sSub>
                              <m:r>
                                <a:rPr lang="en-US" sz="2400" i="1">
                                  <a:solidFill>
                                    <a:schemeClr val="tx1">
                                      <a:lumMod val="65000"/>
                                      <a:lumOff val="35000"/>
                                    </a:schemeClr>
                                  </a:solidFill>
                                  <a:latin typeface="Cambria Math" charset="0"/>
                                </a:rPr>
                                <m:t>+</m:t>
                              </m:r>
                              <m:d>
                                <m:dPr>
                                  <m:ctrlPr>
                                    <a:rPr lang="en-US" sz="2400" i="1">
                                      <a:solidFill>
                                        <a:schemeClr val="tx1">
                                          <a:lumMod val="65000"/>
                                          <a:lumOff val="35000"/>
                                        </a:schemeClr>
                                      </a:solidFill>
                                      <a:latin typeface="Cambria Math" charset="0"/>
                                    </a:rPr>
                                  </m:ctrlPr>
                                </m:dPr>
                                <m:e>
                                  <m:r>
                                    <a:rPr lang="en-US" sz="2400" i="1">
                                      <a:solidFill>
                                        <a:schemeClr val="tx1">
                                          <a:lumMod val="65000"/>
                                          <a:lumOff val="35000"/>
                                        </a:schemeClr>
                                      </a:solidFill>
                                      <a:latin typeface="Cambria Math" charset="0"/>
                                    </a:rPr>
                                    <m:t>1−</m:t>
                                  </m:r>
                                  <m:sSub>
                                    <m:sSubPr>
                                      <m:ctrlPr>
                                        <a:rPr lang="en-US" sz="2400" i="1">
                                          <a:solidFill>
                                            <a:schemeClr val="tx1">
                                              <a:lumMod val="65000"/>
                                              <a:lumOff val="35000"/>
                                            </a:schemeClr>
                                          </a:solidFill>
                                          <a:latin typeface="Cambria Math" charset="0"/>
                                        </a:rPr>
                                      </m:ctrlPr>
                                    </m:sSubPr>
                                    <m:e>
                                      <m:r>
                                        <a:rPr lang="en-US" sz="2400" i="1">
                                          <a:solidFill>
                                            <a:schemeClr val="tx1">
                                              <a:lumMod val="65000"/>
                                              <a:lumOff val="35000"/>
                                            </a:schemeClr>
                                          </a:solidFill>
                                          <a:latin typeface="Cambria Math" charset="0"/>
                                        </a:rPr>
                                        <m:t>𝑦</m:t>
                                      </m:r>
                                    </m:e>
                                    <m:sub>
                                      <m:r>
                                        <a:rPr lang="en-US" sz="2400" i="1">
                                          <a:solidFill>
                                            <a:schemeClr val="tx1">
                                              <a:lumMod val="65000"/>
                                              <a:lumOff val="35000"/>
                                            </a:schemeClr>
                                          </a:solidFill>
                                          <a:latin typeface="Cambria Math" charset="0"/>
                                        </a:rPr>
                                        <m:t>𝑖</m:t>
                                      </m:r>
                                    </m:sub>
                                  </m:sSub>
                                </m:e>
                              </m:d>
                              <m:func>
                                <m:funcPr>
                                  <m:ctrlPr>
                                    <a:rPr lang="en-US" sz="2400" i="1">
                                      <a:solidFill>
                                        <a:schemeClr val="tx1">
                                          <a:lumMod val="65000"/>
                                          <a:lumOff val="35000"/>
                                        </a:schemeClr>
                                      </a:solidFill>
                                      <a:latin typeface="Cambria Math" charset="0"/>
                                    </a:rPr>
                                  </m:ctrlPr>
                                </m:funcPr>
                                <m:fName>
                                  <m:r>
                                    <m:rPr>
                                      <m:sty m:val="p"/>
                                    </m:rPr>
                                    <a:rPr lang="en-US" sz="2400">
                                      <a:solidFill>
                                        <a:schemeClr val="tx1">
                                          <a:lumMod val="65000"/>
                                          <a:lumOff val="35000"/>
                                        </a:schemeClr>
                                      </a:solidFill>
                                      <a:latin typeface="Cambria Math" charset="0"/>
                                    </a:rPr>
                                    <m:t>log</m:t>
                                  </m:r>
                                </m:fName>
                                <m:e>
                                  <m:r>
                                    <a:rPr lang="en-US" sz="2400" i="1">
                                      <a:solidFill>
                                        <a:schemeClr val="tx1">
                                          <a:lumMod val="65000"/>
                                          <a:lumOff val="35000"/>
                                        </a:schemeClr>
                                      </a:solidFill>
                                      <a:latin typeface="Cambria Math" charset="0"/>
                                    </a:rPr>
                                    <m:t>(1−</m:t>
                                  </m:r>
                                  <m:sSub>
                                    <m:sSubPr>
                                      <m:ctrlPr>
                                        <a:rPr lang="en-US" sz="2400" i="1">
                                          <a:solidFill>
                                            <a:schemeClr val="tx1">
                                              <a:lumMod val="65000"/>
                                              <a:lumOff val="35000"/>
                                            </a:schemeClr>
                                          </a:solidFill>
                                          <a:latin typeface="Cambria Math" charset="0"/>
                                        </a:rPr>
                                      </m:ctrlPr>
                                    </m:sSubPr>
                                    <m:e>
                                      <m:r>
                                        <a:rPr lang="en-US" sz="2400" i="1">
                                          <a:solidFill>
                                            <a:schemeClr val="tx1">
                                              <a:lumMod val="65000"/>
                                              <a:lumOff val="35000"/>
                                            </a:schemeClr>
                                          </a:solidFill>
                                          <a:latin typeface="Cambria Math" charset="0"/>
                                        </a:rPr>
                                        <m:t>𝑝</m:t>
                                      </m:r>
                                    </m:e>
                                    <m:sub>
                                      <m:r>
                                        <a:rPr lang="en-US" sz="2400" i="1">
                                          <a:solidFill>
                                            <a:schemeClr val="tx1">
                                              <a:lumMod val="65000"/>
                                              <a:lumOff val="35000"/>
                                            </a:schemeClr>
                                          </a:solidFill>
                                          <a:latin typeface="Cambria Math" charset="0"/>
                                        </a:rPr>
                                        <m:t>𝑖</m:t>
                                      </m:r>
                                    </m:sub>
                                  </m:sSub>
                                  <m:r>
                                    <a:rPr lang="en-US" sz="2400" i="1">
                                      <a:solidFill>
                                        <a:schemeClr val="tx1">
                                          <a:lumMod val="65000"/>
                                          <a:lumOff val="35000"/>
                                        </a:schemeClr>
                                      </a:solidFill>
                                      <a:latin typeface="Cambria Math" charset="0"/>
                                    </a:rPr>
                                    <m:t>)]</m:t>
                                  </m:r>
                                </m:e>
                              </m:func>
                            </m:e>
                          </m:func>
                        </m:e>
                      </m:nary>
                    </m:oMath>
                  </m:oMathPara>
                </a14:m>
                <a:endParaRPr lang="en-US" sz="2400" dirty="0">
                  <a:solidFill>
                    <a:schemeClr val="tx1">
                      <a:lumMod val="65000"/>
                      <a:lumOff val="35000"/>
                    </a:schemeClr>
                  </a:solidFill>
                </a:endParaRPr>
              </a:p>
            </p:txBody>
          </p:sp>
        </mc:Choice>
        <mc:Fallback>
          <p:sp>
            <p:nvSpPr>
              <p:cNvPr id="10" name="Rectangle 9"/>
              <p:cNvSpPr>
                <a:spLocks noRot="1" noChangeAspect="1" noMove="1" noResize="1" noEditPoints="1" noAdjustHandles="1" noChangeArrowheads="1" noChangeShapeType="1" noTextEdit="1"/>
              </p:cNvSpPr>
              <p:nvPr/>
            </p:nvSpPr>
            <p:spPr>
              <a:xfrm>
                <a:off x="1088132" y="4379222"/>
                <a:ext cx="6077946" cy="1019638"/>
              </a:xfrm>
              <a:prstGeom prst="rect">
                <a:avLst/>
              </a:prstGeom>
              <a:blipFill rotWithShape="0">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372021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0"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 and Stochastic Gradient </a:t>
            </a:r>
            <a:r>
              <a:rPr lang="en-US" dirty="0"/>
              <a:t>D</a:t>
            </a:r>
            <a:r>
              <a:rPr lang="en-US" dirty="0" smtClean="0"/>
              <a:t>escent</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29</a:t>
            </a:fld>
            <a:endParaRPr lang="en-US"/>
          </a:p>
        </p:txBody>
      </p:sp>
      <p:grpSp>
        <p:nvGrpSpPr>
          <p:cNvPr id="8" name="Group 7"/>
          <p:cNvGrpSpPr>
            <a:grpSpLocks noChangeAspect="1"/>
          </p:cNvGrpSpPr>
          <p:nvPr/>
        </p:nvGrpSpPr>
        <p:grpSpPr>
          <a:xfrm>
            <a:off x="3431878" y="1634903"/>
            <a:ext cx="4886405" cy="4114800"/>
            <a:chOff x="4750900" y="3555775"/>
            <a:chExt cx="3691950" cy="2785550"/>
          </a:xfrm>
        </p:grpSpPr>
        <p:cxnSp>
          <p:nvCxnSpPr>
            <p:cNvPr id="9" name="Google Shape;608;p50"/>
            <p:cNvCxnSpPr/>
            <p:nvPr/>
          </p:nvCxnSpPr>
          <p:spPr>
            <a:xfrm>
              <a:off x="5253950" y="3594200"/>
              <a:ext cx="0" cy="2548200"/>
            </a:xfrm>
            <a:prstGeom prst="straightConnector1">
              <a:avLst/>
            </a:prstGeom>
            <a:noFill/>
            <a:ln w="28575" cap="flat" cmpd="sng">
              <a:solidFill>
                <a:schemeClr val="dk2"/>
              </a:solidFill>
              <a:prstDash val="dash"/>
              <a:round/>
              <a:headEnd type="none" w="med" len="med"/>
              <a:tailEnd type="none" w="med" len="med"/>
            </a:ln>
          </p:spPr>
        </p:cxnSp>
        <p:cxnSp>
          <p:nvCxnSpPr>
            <p:cNvPr id="10" name="Google Shape;609;p50"/>
            <p:cNvCxnSpPr/>
            <p:nvPr/>
          </p:nvCxnSpPr>
          <p:spPr>
            <a:xfrm>
              <a:off x="4750900" y="5909025"/>
              <a:ext cx="3485400" cy="0"/>
            </a:xfrm>
            <a:prstGeom prst="straightConnector1">
              <a:avLst/>
            </a:prstGeom>
            <a:noFill/>
            <a:ln w="28575" cap="flat" cmpd="sng">
              <a:solidFill>
                <a:schemeClr val="dk2"/>
              </a:solidFill>
              <a:prstDash val="dash"/>
              <a:round/>
              <a:headEnd type="none" w="med" len="med"/>
              <a:tailEnd type="none" w="med" len="med"/>
            </a:ln>
          </p:spPr>
        </p:cxnSp>
        <p:sp>
          <p:nvSpPr>
            <p:cNvPr id="11" name="Google Shape;611;p50"/>
            <p:cNvSpPr txBox="1"/>
            <p:nvPr/>
          </p:nvSpPr>
          <p:spPr>
            <a:xfrm>
              <a:off x="4840950" y="355577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b="1"/>
                <a:t>L</a:t>
              </a:r>
              <a:endParaRPr sz="1800" b="1"/>
            </a:p>
          </p:txBody>
        </p:sp>
        <p:sp>
          <p:nvSpPr>
            <p:cNvPr id="12" name="Google Shape;610;p50"/>
            <p:cNvSpPr txBox="1"/>
            <p:nvPr/>
          </p:nvSpPr>
          <p:spPr>
            <a:xfrm>
              <a:off x="8029750" y="590902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t>𝛉</a:t>
              </a:r>
              <a:endParaRPr sz="1800"/>
            </a:p>
          </p:txBody>
        </p:sp>
        <p:sp>
          <p:nvSpPr>
            <p:cNvPr id="13" name="Google Shape;612;p50"/>
            <p:cNvSpPr/>
            <p:nvPr/>
          </p:nvSpPr>
          <p:spPr>
            <a:xfrm>
              <a:off x="5469650" y="4193025"/>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19" name="Google Shape;613;p50"/>
          <p:cNvSpPr/>
          <p:nvPr/>
        </p:nvSpPr>
        <p:spPr>
          <a:xfrm>
            <a:off x="4505124" y="3064014"/>
            <a:ext cx="3539784" cy="1654893"/>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olid"/>
            <a:round/>
            <a:headEnd type="none" w="med" len="med"/>
            <a:tailEnd type="none" w="med" len="med"/>
          </a:ln>
        </p:spPr>
      </p:sp>
      <p:grpSp>
        <p:nvGrpSpPr>
          <p:cNvPr id="25" name="Group 24"/>
          <p:cNvGrpSpPr/>
          <p:nvPr/>
        </p:nvGrpSpPr>
        <p:grpSpPr>
          <a:xfrm>
            <a:off x="9144000" y="1322332"/>
            <a:ext cx="2618065" cy="773523"/>
            <a:chOff x="9144000" y="1322332"/>
            <a:chExt cx="2618065" cy="773523"/>
          </a:xfrm>
        </p:grpSpPr>
        <p:sp>
          <p:nvSpPr>
            <p:cNvPr id="20" name="TextBox 19"/>
            <p:cNvSpPr txBox="1"/>
            <p:nvPr/>
          </p:nvSpPr>
          <p:spPr>
            <a:xfrm>
              <a:off x="9144000" y="1322332"/>
              <a:ext cx="1822935" cy="369332"/>
            </a:xfrm>
            <a:prstGeom prst="rect">
              <a:avLst/>
            </a:prstGeom>
            <a:noFill/>
          </p:spPr>
          <p:txBody>
            <a:bodyPr wrap="none" rtlCol="0">
              <a:spAutoFit/>
            </a:bodyPr>
            <a:lstStyle/>
            <a:p>
              <a:r>
                <a:rPr lang="en-US" smtClean="0">
                  <a:latin typeface="Karla" charset="0"/>
                  <a:ea typeface="Karla" charset="0"/>
                  <a:cs typeface="Karla" charset="0"/>
                </a:rPr>
                <a:t>Full Likelihood: </a:t>
              </a:r>
              <a:endParaRPr lang="en-US" dirty="0">
                <a:latin typeface="Karla" charset="0"/>
                <a:ea typeface="Karla" charset="0"/>
                <a:cs typeface="Karla" charset="0"/>
              </a:endParaRPr>
            </a:p>
          </p:txBody>
        </p:sp>
        <p:cxnSp>
          <p:nvCxnSpPr>
            <p:cNvPr id="22" name="Straight Connector 21"/>
            <p:cNvCxnSpPr/>
            <p:nvPr/>
          </p:nvCxnSpPr>
          <p:spPr>
            <a:xfrm flipH="1">
              <a:off x="11199608" y="1506998"/>
              <a:ext cx="530087"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a:off x="9178211" y="1726523"/>
              <a:ext cx="2053767" cy="369332"/>
            </a:xfrm>
            <a:prstGeom prst="rect">
              <a:avLst/>
            </a:prstGeom>
            <a:noFill/>
          </p:spPr>
          <p:txBody>
            <a:bodyPr wrap="none" rtlCol="0">
              <a:spAutoFit/>
            </a:bodyPr>
            <a:lstStyle/>
            <a:p>
              <a:r>
                <a:rPr lang="en-US" dirty="0" smtClean="0">
                  <a:latin typeface="Karla" charset="0"/>
                  <a:ea typeface="Karla" charset="0"/>
                  <a:cs typeface="Karla" charset="0"/>
                </a:rPr>
                <a:t>Batch Likelihood: </a:t>
              </a:r>
              <a:endParaRPr lang="en-US" dirty="0">
                <a:latin typeface="Karla" charset="0"/>
                <a:ea typeface="Karla" charset="0"/>
                <a:cs typeface="Karla" charset="0"/>
              </a:endParaRPr>
            </a:p>
          </p:txBody>
        </p:sp>
        <p:cxnSp>
          <p:nvCxnSpPr>
            <p:cNvPr id="24" name="Straight Connector 23"/>
            <p:cNvCxnSpPr/>
            <p:nvPr/>
          </p:nvCxnSpPr>
          <p:spPr>
            <a:xfrm flipH="1">
              <a:off x="11231978" y="1911189"/>
              <a:ext cx="530087" cy="0"/>
            </a:xfrm>
            <a:prstGeom prst="line">
              <a:avLst/>
            </a:prstGeom>
            <a:ln>
              <a:prstDash val="sysDot"/>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85922058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a:xfrm>
            <a:off x="833415" y="983807"/>
            <a:ext cx="10327008" cy="2111143"/>
          </a:xfrm>
        </p:spPr>
        <p:txBody>
          <a:bodyPr/>
          <a:lstStyle/>
          <a:p>
            <a:pPr marL="514350" indent="-514350">
              <a:spcAft>
                <a:spcPts val="1200"/>
              </a:spcAft>
              <a:buFont typeface="+mj-lt"/>
              <a:buAutoNum type="arabicPeriod"/>
            </a:pPr>
            <a:r>
              <a:rPr lang="en-US" b="1" dirty="0" smtClean="0"/>
              <a:t>Back </a:t>
            </a:r>
            <a:r>
              <a:rPr lang="en-US" b="1" dirty="0" smtClean="0"/>
              <a:t>Propagation </a:t>
            </a:r>
          </a:p>
          <a:p>
            <a:pPr marL="514350" indent="-514350">
              <a:spcAft>
                <a:spcPts val="1200"/>
              </a:spcAft>
              <a:buFont typeface="+mj-lt"/>
              <a:buAutoNum type="arabicPeriod"/>
            </a:pPr>
            <a:r>
              <a:rPr lang="en-US" dirty="0" smtClean="0"/>
              <a:t>Optimizers</a:t>
            </a:r>
            <a:endParaRPr lang="en-US" dirty="0" smtClean="0"/>
          </a:p>
          <a:p>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3</a:t>
            </a:fld>
            <a:endParaRPr lang="en-US"/>
          </a:p>
        </p:txBody>
      </p:sp>
    </p:spTree>
    <p:extLst>
      <p:ext uri="{BB962C8B-B14F-4D97-AF65-F5344CB8AC3E}">
        <p14:creationId xmlns:p14="http://schemas.microsoft.com/office/powerpoint/2010/main" val="1698087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 and Stochastic Gradient </a:t>
            </a:r>
            <a:r>
              <a:rPr lang="en-US" dirty="0"/>
              <a:t>D</a:t>
            </a:r>
            <a:r>
              <a:rPr lang="en-US" dirty="0" smtClean="0"/>
              <a:t>escent</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30</a:t>
            </a:fld>
            <a:endParaRPr lang="en-US"/>
          </a:p>
        </p:txBody>
      </p:sp>
      <p:grpSp>
        <p:nvGrpSpPr>
          <p:cNvPr id="8" name="Group 7"/>
          <p:cNvGrpSpPr>
            <a:grpSpLocks noChangeAspect="1"/>
          </p:cNvGrpSpPr>
          <p:nvPr/>
        </p:nvGrpSpPr>
        <p:grpSpPr>
          <a:xfrm>
            <a:off x="3431878" y="1634903"/>
            <a:ext cx="4886405" cy="4114800"/>
            <a:chOff x="4750900" y="3555775"/>
            <a:chExt cx="3691950" cy="2785550"/>
          </a:xfrm>
        </p:grpSpPr>
        <p:cxnSp>
          <p:nvCxnSpPr>
            <p:cNvPr id="9" name="Google Shape;608;p50"/>
            <p:cNvCxnSpPr/>
            <p:nvPr/>
          </p:nvCxnSpPr>
          <p:spPr>
            <a:xfrm>
              <a:off x="5253950" y="3594200"/>
              <a:ext cx="0" cy="2548200"/>
            </a:xfrm>
            <a:prstGeom prst="straightConnector1">
              <a:avLst/>
            </a:prstGeom>
            <a:noFill/>
            <a:ln w="28575" cap="flat" cmpd="sng">
              <a:solidFill>
                <a:schemeClr val="dk2"/>
              </a:solidFill>
              <a:prstDash val="dash"/>
              <a:round/>
              <a:headEnd type="none" w="med" len="med"/>
              <a:tailEnd type="none" w="med" len="med"/>
            </a:ln>
          </p:spPr>
        </p:cxnSp>
        <p:cxnSp>
          <p:nvCxnSpPr>
            <p:cNvPr id="10" name="Google Shape;609;p50"/>
            <p:cNvCxnSpPr/>
            <p:nvPr/>
          </p:nvCxnSpPr>
          <p:spPr>
            <a:xfrm>
              <a:off x="4750900" y="5909025"/>
              <a:ext cx="3485400" cy="0"/>
            </a:xfrm>
            <a:prstGeom prst="straightConnector1">
              <a:avLst/>
            </a:prstGeom>
            <a:noFill/>
            <a:ln w="28575" cap="flat" cmpd="sng">
              <a:solidFill>
                <a:schemeClr val="dk2"/>
              </a:solidFill>
              <a:prstDash val="dash"/>
              <a:round/>
              <a:headEnd type="none" w="med" len="med"/>
              <a:tailEnd type="none" w="med" len="med"/>
            </a:ln>
          </p:spPr>
        </p:cxnSp>
        <p:sp>
          <p:nvSpPr>
            <p:cNvPr id="11" name="Google Shape;611;p50"/>
            <p:cNvSpPr txBox="1"/>
            <p:nvPr/>
          </p:nvSpPr>
          <p:spPr>
            <a:xfrm>
              <a:off x="4840950" y="355577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b="1"/>
                <a:t>L</a:t>
              </a:r>
              <a:endParaRPr sz="1800" b="1"/>
            </a:p>
          </p:txBody>
        </p:sp>
        <p:sp>
          <p:nvSpPr>
            <p:cNvPr id="12" name="Google Shape;610;p50"/>
            <p:cNvSpPr txBox="1"/>
            <p:nvPr/>
          </p:nvSpPr>
          <p:spPr>
            <a:xfrm>
              <a:off x="8029750" y="590902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t>𝛉</a:t>
              </a:r>
              <a:endParaRPr sz="1800"/>
            </a:p>
          </p:txBody>
        </p:sp>
        <p:sp>
          <p:nvSpPr>
            <p:cNvPr id="13" name="Google Shape;612;p50"/>
            <p:cNvSpPr/>
            <p:nvPr/>
          </p:nvSpPr>
          <p:spPr>
            <a:xfrm>
              <a:off x="5469650" y="4193025"/>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 name="Google Shape;613;p50"/>
            <p:cNvSpPr/>
            <p:nvPr/>
          </p:nvSpPr>
          <p:spPr>
            <a:xfrm>
              <a:off x="5446650" y="4045225"/>
              <a:ext cx="2813250" cy="1495125"/>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ysDot"/>
              <a:round/>
              <a:headEnd type="none" w="med" len="med"/>
              <a:tailEnd type="none" w="med" len="med"/>
            </a:ln>
          </p:spPr>
        </p:sp>
      </p:grpSp>
      <p:sp>
        <p:nvSpPr>
          <p:cNvPr id="19" name="Google Shape;613;p50"/>
          <p:cNvSpPr/>
          <p:nvPr/>
        </p:nvSpPr>
        <p:spPr>
          <a:xfrm>
            <a:off x="4505124" y="3064014"/>
            <a:ext cx="3539784" cy="1654893"/>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olid"/>
            <a:round/>
            <a:headEnd type="none" w="med" len="med"/>
            <a:tailEnd type="none" w="med" len="med"/>
          </a:ln>
        </p:spPr>
      </p:sp>
      <p:grpSp>
        <p:nvGrpSpPr>
          <p:cNvPr id="25" name="Group 24"/>
          <p:cNvGrpSpPr/>
          <p:nvPr/>
        </p:nvGrpSpPr>
        <p:grpSpPr>
          <a:xfrm>
            <a:off x="9144000" y="1322332"/>
            <a:ext cx="2618065" cy="773523"/>
            <a:chOff x="9144000" y="1322332"/>
            <a:chExt cx="2618065" cy="773523"/>
          </a:xfrm>
        </p:grpSpPr>
        <p:sp>
          <p:nvSpPr>
            <p:cNvPr id="20" name="TextBox 19"/>
            <p:cNvSpPr txBox="1"/>
            <p:nvPr/>
          </p:nvSpPr>
          <p:spPr>
            <a:xfrm>
              <a:off x="9144000" y="1322332"/>
              <a:ext cx="1822935" cy="369332"/>
            </a:xfrm>
            <a:prstGeom prst="rect">
              <a:avLst/>
            </a:prstGeom>
            <a:noFill/>
          </p:spPr>
          <p:txBody>
            <a:bodyPr wrap="none" rtlCol="0">
              <a:spAutoFit/>
            </a:bodyPr>
            <a:lstStyle/>
            <a:p>
              <a:r>
                <a:rPr lang="en-US" smtClean="0">
                  <a:latin typeface="Karla" charset="0"/>
                  <a:ea typeface="Karla" charset="0"/>
                  <a:cs typeface="Karla" charset="0"/>
                </a:rPr>
                <a:t>Full Likelihood: </a:t>
              </a:r>
              <a:endParaRPr lang="en-US" dirty="0">
                <a:latin typeface="Karla" charset="0"/>
                <a:ea typeface="Karla" charset="0"/>
                <a:cs typeface="Karla" charset="0"/>
              </a:endParaRPr>
            </a:p>
          </p:txBody>
        </p:sp>
        <p:cxnSp>
          <p:nvCxnSpPr>
            <p:cNvPr id="22" name="Straight Connector 21"/>
            <p:cNvCxnSpPr/>
            <p:nvPr/>
          </p:nvCxnSpPr>
          <p:spPr>
            <a:xfrm flipH="1">
              <a:off x="11199608" y="1506998"/>
              <a:ext cx="530087"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a:off x="9178211" y="1726523"/>
              <a:ext cx="2053767" cy="369332"/>
            </a:xfrm>
            <a:prstGeom prst="rect">
              <a:avLst/>
            </a:prstGeom>
            <a:noFill/>
          </p:spPr>
          <p:txBody>
            <a:bodyPr wrap="none" rtlCol="0">
              <a:spAutoFit/>
            </a:bodyPr>
            <a:lstStyle/>
            <a:p>
              <a:r>
                <a:rPr lang="en-US" dirty="0" smtClean="0">
                  <a:latin typeface="Karla" charset="0"/>
                  <a:ea typeface="Karla" charset="0"/>
                  <a:cs typeface="Karla" charset="0"/>
                </a:rPr>
                <a:t>Batch Likelihood: </a:t>
              </a:r>
              <a:endParaRPr lang="en-US" dirty="0">
                <a:latin typeface="Karla" charset="0"/>
                <a:ea typeface="Karla" charset="0"/>
                <a:cs typeface="Karla" charset="0"/>
              </a:endParaRPr>
            </a:p>
          </p:txBody>
        </p:sp>
        <p:cxnSp>
          <p:nvCxnSpPr>
            <p:cNvPr id="24" name="Straight Connector 23"/>
            <p:cNvCxnSpPr/>
            <p:nvPr/>
          </p:nvCxnSpPr>
          <p:spPr>
            <a:xfrm flipH="1">
              <a:off x="11231978" y="1911189"/>
              <a:ext cx="530087" cy="0"/>
            </a:xfrm>
            <a:prstGeom prst="line">
              <a:avLst/>
            </a:prstGeom>
            <a:ln>
              <a:prstDash val="sysDot"/>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87942708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 and Stochastic Gradient </a:t>
            </a:r>
            <a:r>
              <a:rPr lang="en-US" dirty="0"/>
              <a:t>D</a:t>
            </a:r>
            <a:r>
              <a:rPr lang="en-US" dirty="0" smtClean="0"/>
              <a:t>escent</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31</a:t>
            </a:fld>
            <a:endParaRPr lang="en-US"/>
          </a:p>
        </p:txBody>
      </p:sp>
      <p:grpSp>
        <p:nvGrpSpPr>
          <p:cNvPr id="8" name="Group 7"/>
          <p:cNvGrpSpPr>
            <a:grpSpLocks noChangeAspect="1"/>
          </p:cNvGrpSpPr>
          <p:nvPr/>
        </p:nvGrpSpPr>
        <p:grpSpPr>
          <a:xfrm>
            <a:off x="3431878" y="1649771"/>
            <a:ext cx="4886405" cy="4114800"/>
            <a:chOff x="4750900" y="3555775"/>
            <a:chExt cx="3691950" cy="2785550"/>
          </a:xfrm>
        </p:grpSpPr>
        <p:cxnSp>
          <p:nvCxnSpPr>
            <p:cNvPr id="9" name="Google Shape;608;p50"/>
            <p:cNvCxnSpPr/>
            <p:nvPr/>
          </p:nvCxnSpPr>
          <p:spPr>
            <a:xfrm>
              <a:off x="5253950" y="3594200"/>
              <a:ext cx="0" cy="2548200"/>
            </a:xfrm>
            <a:prstGeom prst="straightConnector1">
              <a:avLst/>
            </a:prstGeom>
            <a:noFill/>
            <a:ln w="28575" cap="flat" cmpd="sng">
              <a:solidFill>
                <a:schemeClr val="dk2"/>
              </a:solidFill>
              <a:prstDash val="dash"/>
              <a:round/>
              <a:headEnd type="none" w="med" len="med"/>
              <a:tailEnd type="none" w="med" len="med"/>
            </a:ln>
          </p:spPr>
        </p:cxnSp>
        <p:cxnSp>
          <p:nvCxnSpPr>
            <p:cNvPr id="10" name="Google Shape;609;p50"/>
            <p:cNvCxnSpPr/>
            <p:nvPr/>
          </p:nvCxnSpPr>
          <p:spPr>
            <a:xfrm>
              <a:off x="4750900" y="5909025"/>
              <a:ext cx="3485400" cy="0"/>
            </a:xfrm>
            <a:prstGeom prst="straightConnector1">
              <a:avLst/>
            </a:prstGeom>
            <a:noFill/>
            <a:ln w="28575" cap="flat" cmpd="sng">
              <a:solidFill>
                <a:schemeClr val="dk2"/>
              </a:solidFill>
              <a:prstDash val="dash"/>
              <a:round/>
              <a:headEnd type="none" w="med" len="med"/>
              <a:tailEnd type="none" w="med" len="med"/>
            </a:ln>
          </p:spPr>
        </p:cxnSp>
        <p:sp>
          <p:nvSpPr>
            <p:cNvPr id="11" name="Google Shape;611;p50"/>
            <p:cNvSpPr txBox="1"/>
            <p:nvPr/>
          </p:nvSpPr>
          <p:spPr>
            <a:xfrm>
              <a:off x="4840950" y="355577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b="1"/>
                <a:t>L</a:t>
              </a:r>
              <a:endParaRPr sz="1800" b="1"/>
            </a:p>
          </p:txBody>
        </p:sp>
        <p:sp>
          <p:nvSpPr>
            <p:cNvPr id="12" name="Google Shape;610;p50"/>
            <p:cNvSpPr txBox="1"/>
            <p:nvPr/>
          </p:nvSpPr>
          <p:spPr>
            <a:xfrm>
              <a:off x="8029750" y="590902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t>𝛉</a:t>
              </a:r>
              <a:endParaRPr sz="1800"/>
            </a:p>
          </p:txBody>
        </p:sp>
        <p:sp>
          <p:nvSpPr>
            <p:cNvPr id="13" name="Google Shape;612;p50"/>
            <p:cNvSpPr/>
            <p:nvPr/>
          </p:nvSpPr>
          <p:spPr>
            <a:xfrm>
              <a:off x="5469650" y="4193025"/>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 name="Google Shape;613;p50"/>
            <p:cNvSpPr/>
            <p:nvPr/>
          </p:nvSpPr>
          <p:spPr>
            <a:xfrm>
              <a:off x="5446650" y="4045225"/>
              <a:ext cx="2813250" cy="1495125"/>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ysDot"/>
              <a:round/>
              <a:headEnd type="none" w="med" len="med"/>
              <a:tailEnd type="none" w="med" len="med"/>
            </a:ln>
          </p:spPr>
        </p:sp>
      </p:grpSp>
      <p:sp>
        <p:nvSpPr>
          <p:cNvPr id="19" name="Google Shape;613;p50"/>
          <p:cNvSpPr/>
          <p:nvPr/>
        </p:nvSpPr>
        <p:spPr>
          <a:xfrm>
            <a:off x="4505124" y="3064014"/>
            <a:ext cx="3539784" cy="1654893"/>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olid"/>
            <a:round/>
            <a:headEnd type="none" w="med" len="med"/>
            <a:tailEnd type="none" w="med" len="med"/>
          </a:ln>
        </p:spPr>
      </p:sp>
      <p:cxnSp>
        <p:nvCxnSpPr>
          <p:cNvPr id="15" name="Google Shape;622;p50"/>
          <p:cNvCxnSpPr/>
          <p:nvPr/>
        </p:nvCxnSpPr>
        <p:spPr>
          <a:xfrm>
            <a:off x="4572000" y="2854712"/>
            <a:ext cx="327102" cy="713678"/>
          </a:xfrm>
          <a:prstGeom prst="straightConnector1">
            <a:avLst/>
          </a:prstGeom>
          <a:noFill/>
          <a:ln w="19050" cap="flat" cmpd="sng">
            <a:solidFill>
              <a:srgbClr val="CC0000"/>
            </a:solidFill>
            <a:prstDash val="solid"/>
            <a:round/>
            <a:headEnd type="none" w="med" len="med"/>
            <a:tailEnd type="triangle" w="med" len="med"/>
          </a:ln>
        </p:spPr>
      </p:cxnSp>
      <p:sp>
        <p:nvSpPr>
          <p:cNvPr id="18" name="Google Shape;612;p50"/>
          <p:cNvSpPr/>
          <p:nvPr/>
        </p:nvSpPr>
        <p:spPr>
          <a:xfrm>
            <a:off x="4899102" y="3473476"/>
            <a:ext cx="241412" cy="26944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20" name="Group 19"/>
          <p:cNvGrpSpPr/>
          <p:nvPr/>
        </p:nvGrpSpPr>
        <p:grpSpPr>
          <a:xfrm>
            <a:off x="9144000" y="1322332"/>
            <a:ext cx="2618065" cy="773523"/>
            <a:chOff x="9144000" y="1322332"/>
            <a:chExt cx="2618065" cy="773523"/>
          </a:xfrm>
        </p:grpSpPr>
        <p:sp>
          <p:nvSpPr>
            <p:cNvPr id="21" name="TextBox 20"/>
            <p:cNvSpPr txBox="1"/>
            <p:nvPr/>
          </p:nvSpPr>
          <p:spPr>
            <a:xfrm>
              <a:off x="9144000" y="1322332"/>
              <a:ext cx="1822935" cy="369332"/>
            </a:xfrm>
            <a:prstGeom prst="rect">
              <a:avLst/>
            </a:prstGeom>
            <a:noFill/>
          </p:spPr>
          <p:txBody>
            <a:bodyPr wrap="none" rtlCol="0">
              <a:spAutoFit/>
            </a:bodyPr>
            <a:lstStyle/>
            <a:p>
              <a:r>
                <a:rPr lang="en-US" smtClean="0">
                  <a:latin typeface="Karla" charset="0"/>
                  <a:ea typeface="Karla" charset="0"/>
                  <a:cs typeface="Karla" charset="0"/>
                </a:rPr>
                <a:t>Full Likelihood: </a:t>
              </a:r>
              <a:endParaRPr lang="en-US" dirty="0">
                <a:latin typeface="Karla" charset="0"/>
                <a:ea typeface="Karla" charset="0"/>
                <a:cs typeface="Karla" charset="0"/>
              </a:endParaRPr>
            </a:p>
          </p:txBody>
        </p:sp>
        <p:cxnSp>
          <p:nvCxnSpPr>
            <p:cNvPr id="22" name="Straight Connector 21"/>
            <p:cNvCxnSpPr/>
            <p:nvPr/>
          </p:nvCxnSpPr>
          <p:spPr>
            <a:xfrm flipH="1">
              <a:off x="11199608" y="1506998"/>
              <a:ext cx="530087"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a:off x="9178211" y="1726523"/>
              <a:ext cx="2053767" cy="369332"/>
            </a:xfrm>
            <a:prstGeom prst="rect">
              <a:avLst/>
            </a:prstGeom>
            <a:noFill/>
          </p:spPr>
          <p:txBody>
            <a:bodyPr wrap="none" rtlCol="0">
              <a:spAutoFit/>
            </a:bodyPr>
            <a:lstStyle/>
            <a:p>
              <a:r>
                <a:rPr lang="en-US" dirty="0" smtClean="0">
                  <a:latin typeface="Karla" charset="0"/>
                  <a:ea typeface="Karla" charset="0"/>
                  <a:cs typeface="Karla" charset="0"/>
                </a:rPr>
                <a:t>Batch Likelihood: </a:t>
              </a:r>
              <a:endParaRPr lang="en-US" dirty="0">
                <a:latin typeface="Karla" charset="0"/>
                <a:ea typeface="Karla" charset="0"/>
                <a:cs typeface="Karla" charset="0"/>
              </a:endParaRPr>
            </a:p>
          </p:txBody>
        </p:sp>
        <p:cxnSp>
          <p:nvCxnSpPr>
            <p:cNvPr id="24" name="Straight Connector 23"/>
            <p:cNvCxnSpPr/>
            <p:nvPr/>
          </p:nvCxnSpPr>
          <p:spPr>
            <a:xfrm flipH="1">
              <a:off x="11231978" y="1911189"/>
              <a:ext cx="530087" cy="0"/>
            </a:xfrm>
            <a:prstGeom prst="line">
              <a:avLst/>
            </a:prstGeom>
            <a:ln>
              <a:prstDash val="sysDot"/>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99906066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 and Stochastic Gradient </a:t>
            </a:r>
            <a:r>
              <a:rPr lang="en-US" dirty="0"/>
              <a:t>D</a:t>
            </a:r>
            <a:r>
              <a:rPr lang="en-US" dirty="0" smtClean="0"/>
              <a:t>escent</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32</a:t>
            </a:fld>
            <a:endParaRPr lang="en-US"/>
          </a:p>
        </p:txBody>
      </p:sp>
      <p:grpSp>
        <p:nvGrpSpPr>
          <p:cNvPr id="8" name="Group 7"/>
          <p:cNvGrpSpPr>
            <a:grpSpLocks noChangeAspect="1"/>
          </p:cNvGrpSpPr>
          <p:nvPr/>
        </p:nvGrpSpPr>
        <p:grpSpPr>
          <a:xfrm>
            <a:off x="3431878" y="1649771"/>
            <a:ext cx="4886405" cy="4114800"/>
            <a:chOff x="4750900" y="3555775"/>
            <a:chExt cx="3691950" cy="2785550"/>
          </a:xfrm>
        </p:grpSpPr>
        <p:cxnSp>
          <p:nvCxnSpPr>
            <p:cNvPr id="9" name="Google Shape;608;p50"/>
            <p:cNvCxnSpPr/>
            <p:nvPr/>
          </p:nvCxnSpPr>
          <p:spPr>
            <a:xfrm>
              <a:off x="5253950" y="3594200"/>
              <a:ext cx="0" cy="2548200"/>
            </a:xfrm>
            <a:prstGeom prst="straightConnector1">
              <a:avLst/>
            </a:prstGeom>
            <a:noFill/>
            <a:ln w="28575" cap="flat" cmpd="sng">
              <a:solidFill>
                <a:schemeClr val="dk2"/>
              </a:solidFill>
              <a:prstDash val="dash"/>
              <a:round/>
              <a:headEnd type="none" w="med" len="med"/>
              <a:tailEnd type="none" w="med" len="med"/>
            </a:ln>
          </p:spPr>
        </p:cxnSp>
        <p:cxnSp>
          <p:nvCxnSpPr>
            <p:cNvPr id="10" name="Google Shape;609;p50"/>
            <p:cNvCxnSpPr/>
            <p:nvPr/>
          </p:nvCxnSpPr>
          <p:spPr>
            <a:xfrm>
              <a:off x="4750900" y="5909025"/>
              <a:ext cx="3485400" cy="0"/>
            </a:xfrm>
            <a:prstGeom prst="straightConnector1">
              <a:avLst/>
            </a:prstGeom>
            <a:noFill/>
            <a:ln w="28575" cap="flat" cmpd="sng">
              <a:solidFill>
                <a:schemeClr val="dk2"/>
              </a:solidFill>
              <a:prstDash val="dash"/>
              <a:round/>
              <a:headEnd type="none" w="med" len="med"/>
              <a:tailEnd type="none" w="med" len="med"/>
            </a:ln>
          </p:spPr>
        </p:cxnSp>
        <p:sp>
          <p:nvSpPr>
            <p:cNvPr id="11" name="Google Shape;611;p50"/>
            <p:cNvSpPr txBox="1"/>
            <p:nvPr/>
          </p:nvSpPr>
          <p:spPr>
            <a:xfrm>
              <a:off x="4840950" y="355577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b="1"/>
                <a:t>L</a:t>
              </a:r>
              <a:endParaRPr sz="1800" b="1"/>
            </a:p>
          </p:txBody>
        </p:sp>
        <p:sp>
          <p:nvSpPr>
            <p:cNvPr id="12" name="Google Shape;610;p50"/>
            <p:cNvSpPr txBox="1"/>
            <p:nvPr/>
          </p:nvSpPr>
          <p:spPr>
            <a:xfrm>
              <a:off x="8029750" y="590902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t>𝛉</a:t>
              </a:r>
              <a:endParaRPr sz="1800"/>
            </a:p>
          </p:txBody>
        </p:sp>
        <p:sp>
          <p:nvSpPr>
            <p:cNvPr id="14" name="Google Shape;613;p50"/>
            <p:cNvSpPr/>
            <p:nvPr/>
          </p:nvSpPr>
          <p:spPr>
            <a:xfrm>
              <a:off x="5617942" y="4713688"/>
              <a:ext cx="2641958" cy="826662"/>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ysDot"/>
              <a:round/>
              <a:headEnd type="none" w="med" len="med"/>
              <a:tailEnd type="none" w="med" len="med"/>
            </a:ln>
          </p:spPr>
        </p:sp>
      </p:grpSp>
      <p:sp>
        <p:nvSpPr>
          <p:cNvPr id="19" name="Google Shape;613;p50"/>
          <p:cNvSpPr/>
          <p:nvPr/>
        </p:nvSpPr>
        <p:spPr>
          <a:xfrm>
            <a:off x="4505124" y="3064014"/>
            <a:ext cx="3539784" cy="1654893"/>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olid"/>
            <a:round/>
            <a:headEnd type="none" w="med" len="med"/>
            <a:tailEnd type="none" w="med" len="med"/>
          </a:ln>
        </p:spPr>
      </p:sp>
      <p:sp>
        <p:nvSpPr>
          <p:cNvPr id="18" name="Google Shape;612;p50"/>
          <p:cNvSpPr/>
          <p:nvPr/>
        </p:nvSpPr>
        <p:spPr>
          <a:xfrm>
            <a:off x="4899102" y="3882354"/>
            <a:ext cx="241412" cy="26944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16" name="Group 15"/>
          <p:cNvGrpSpPr/>
          <p:nvPr/>
        </p:nvGrpSpPr>
        <p:grpSpPr>
          <a:xfrm>
            <a:off x="9144000" y="1322332"/>
            <a:ext cx="2618065" cy="773523"/>
            <a:chOff x="9144000" y="1322332"/>
            <a:chExt cx="2618065" cy="773523"/>
          </a:xfrm>
        </p:grpSpPr>
        <p:sp>
          <p:nvSpPr>
            <p:cNvPr id="17" name="TextBox 16"/>
            <p:cNvSpPr txBox="1"/>
            <p:nvPr/>
          </p:nvSpPr>
          <p:spPr>
            <a:xfrm>
              <a:off x="9144000" y="1322332"/>
              <a:ext cx="1822935" cy="369332"/>
            </a:xfrm>
            <a:prstGeom prst="rect">
              <a:avLst/>
            </a:prstGeom>
            <a:noFill/>
          </p:spPr>
          <p:txBody>
            <a:bodyPr wrap="none" rtlCol="0">
              <a:spAutoFit/>
            </a:bodyPr>
            <a:lstStyle/>
            <a:p>
              <a:r>
                <a:rPr lang="en-US" smtClean="0">
                  <a:latin typeface="Karla" charset="0"/>
                  <a:ea typeface="Karla" charset="0"/>
                  <a:cs typeface="Karla" charset="0"/>
                </a:rPr>
                <a:t>Full Likelihood: </a:t>
              </a:r>
              <a:endParaRPr lang="en-US" dirty="0">
                <a:latin typeface="Karla" charset="0"/>
                <a:ea typeface="Karla" charset="0"/>
                <a:cs typeface="Karla" charset="0"/>
              </a:endParaRPr>
            </a:p>
          </p:txBody>
        </p:sp>
        <p:cxnSp>
          <p:nvCxnSpPr>
            <p:cNvPr id="20" name="Straight Connector 19"/>
            <p:cNvCxnSpPr/>
            <p:nvPr/>
          </p:nvCxnSpPr>
          <p:spPr>
            <a:xfrm flipH="1">
              <a:off x="11199608" y="1506998"/>
              <a:ext cx="530087"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9178211" y="1726523"/>
              <a:ext cx="2053767" cy="369332"/>
            </a:xfrm>
            <a:prstGeom prst="rect">
              <a:avLst/>
            </a:prstGeom>
            <a:noFill/>
          </p:spPr>
          <p:txBody>
            <a:bodyPr wrap="none" rtlCol="0">
              <a:spAutoFit/>
            </a:bodyPr>
            <a:lstStyle/>
            <a:p>
              <a:r>
                <a:rPr lang="en-US" dirty="0" smtClean="0">
                  <a:latin typeface="Karla" charset="0"/>
                  <a:ea typeface="Karla" charset="0"/>
                  <a:cs typeface="Karla" charset="0"/>
                </a:rPr>
                <a:t>Batch Likelihood: </a:t>
              </a:r>
              <a:endParaRPr lang="en-US" dirty="0">
                <a:latin typeface="Karla" charset="0"/>
                <a:ea typeface="Karla" charset="0"/>
                <a:cs typeface="Karla" charset="0"/>
              </a:endParaRPr>
            </a:p>
          </p:txBody>
        </p:sp>
        <p:cxnSp>
          <p:nvCxnSpPr>
            <p:cNvPr id="22" name="Straight Connector 21"/>
            <p:cNvCxnSpPr/>
            <p:nvPr/>
          </p:nvCxnSpPr>
          <p:spPr>
            <a:xfrm flipH="1">
              <a:off x="11231978" y="1911189"/>
              <a:ext cx="530087" cy="0"/>
            </a:xfrm>
            <a:prstGeom prst="line">
              <a:avLst/>
            </a:prstGeom>
            <a:ln>
              <a:prstDash val="sysDot"/>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52891359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 and Stochastic Gradient </a:t>
            </a:r>
            <a:r>
              <a:rPr lang="en-US" dirty="0"/>
              <a:t>D</a:t>
            </a:r>
            <a:r>
              <a:rPr lang="en-US" dirty="0" smtClean="0"/>
              <a:t>escent</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33</a:t>
            </a:fld>
            <a:endParaRPr lang="en-US"/>
          </a:p>
        </p:txBody>
      </p:sp>
      <p:grpSp>
        <p:nvGrpSpPr>
          <p:cNvPr id="8" name="Group 7"/>
          <p:cNvGrpSpPr>
            <a:grpSpLocks noChangeAspect="1"/>
          </p:cNvGrpSpPr>
          <p:nvPr/>
        </p:nvGrpSpPr>
        <p:grpSpPr>
          <a:xfrm>
            <a:off x="3431878" y="1649771"/>
            <a:ext cx="4886405" cy="4114800"/>
            <a:chOff x="4750900" y="3555775"/>
            <a:chExt cx="3691950" cy="2785550"/>
          </a:xfrm>
        </p:grpSpPr>
        <p:cxnSp>
          <p:nvCxnSpPr>
            <p:cNvPr id="9" name="Google Shape;608;p50"/>
            <p:cNvCxnSpPr/>
            <p:nvPr/>
          </p:nvCxnSpPr>
          <p:spPr>
            <a:xfrm>
              <a:off x="5253950" y="3594200"/>
              <a:ext cx="0" cy="2548200"/>
            </a:xfrm>
            <a:prstGeom prst="straightConnector1">
              <a:avLst/>
            </a:prstGeom>
            <a:noFill/>
            <a:ln w="28575" cap="flat" cmpd="sng">
              <a:solidFill>
                <a:schemeClr val="dk2"/>
              </a:solidFill>
              <a:prstDash val="dash"/>
              <a:round/>
              <a:headEnd type="none" w="med" len="med"/>
              <a:tailEnd type="none" w="med" len="med"/>
            </a:ln>
          </p:spPr>
        </p:cxnSp>
        <p:cxnSp>
          <p:nvCxnSpPr>
            <p:cNvPr id="10" name="Google Shape;609;p50"/>
            <p:cNvCxnSpPr/>
            <p:nvPr/>
          </p:nvCxnSpPr>
          <p:spPr>
            <a:xfrm>
              <a:off x="4750900" y="5909025"/>
              <a:ext cx="3485400" cy="0"/>
            </a:xfrm>
            <a:prstGeom prst="straightConnector1">
              <a:avLst/>
            </a:prstGeom>
            <a:noFill/>
            <a:ln w="28575" cap="flat" cmpd="sng">
              <a:solidFill>
                <a:schemeClr val="dk2"/>
              </a:solidFill>
              <a:prstDash val="dash"/>
              <a:round/>
              <a:headEnd type="none" w="med" len="med"/>
              <a:tailEnd type="none" w="med" len="med"/>
            </a:ln>
          </p:spPr>
        </p:cxnSp>
        <p:sp>
          <p:nvSpPr>
            <p:cNvPr id="11" name="Google Shape;611;p50"/>
            <p:cNvSpPr txBox="1"/>
            <p:nvPr/>
          </p:nvSpPr>
          <p:spPr>
            <a:xfrm>
              <a:off x="4840950" y="355577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b="1"/>
                <a:t>L</a:t>
              </a:r>
              <a:endParaRPr sz="1800" b="1"/>
            </a:p>
          </p:txBody>
        </p:sp>
        <p:sp>
          <p:nvSpPr>
            <p:cNvPr id="12" name="Google Shape;610;p50"/>
            <p:cNvSpPr txBox="1"/>
            <p:nvPr/>
          </p:nvSpPr>
          <p:spPr>
            <a:xfrm>
              <a:off x="8029750" y="590902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t>𝛉</a:t>
              </a:r>
              <a:endParaRPr sz="1800"/>
            </a:p>
          </p:txBody>
        </p:sp>
        <p:sp>
          <p:nvSpPr>
            <p:cNvPr id="14" name="Google Shape;613;p50"/>
            <p:cNvSpPr/>
            <p:nvPr/>
          </p:nvSpPr>
          <p:spPr>
            <a:xfrm>
              <a:off x="5617942" y="4713688"/>
              <a:ext cx="2641958" cy="826662"/>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ysDot"/>
              <a:round/>
              <a:headEnd type="none" w="med" len="med"/>
              <a:tailEnd type="none" w="med" len="med"/>
            </a:ln>
          </p:spPr>
        </p:sp>
      </p:grpSp>
      <p:sp>
        <p:nvSpPr>
          <p:cNvPr id="19" name="Google Shape;613;p50"/>
          <p:cNvSpPr/>
          <p:nvPr/>
        </p:nvSpPr>
        <p:spPr>
          <a:xfrm>
            <a:off x="4505124" y="3064014"/>
            <a:ext cx="3539784" cy="1654893"/>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olid"/>
            <a:round/>
            <a:headEnd type="none" w="med" len="med"/>
            <a:tailEnd type="none" w="med" len="med"/>
          </a:ln>
        </p:spPr>
      </p:sp>
      <p:sp>
        <p:nvSpPr>
          <p:cNvPr id="18" name="Google Shape;612;p50"/>
          <p:cNvSpPr/>
          <p:nvPr/>
        </p:nvSpPr>
        <p:spPr>
          <a:xfrm>
            <a:off x="4899102" y="3882354"/>
            <a:ext cx="241412" cy="26944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13" name="Google Shape;622;p50"/>
          <p:cNvCxnSpPr>
            <a:stCxn id="18" idx="6"/>
          </p:cNvCxnSpPr>
          <p:nvPr/>
        </p:nvCxnSpPr>
        <p:spPr>
          <a:xfrm>
            <a:off x="5140514" y="4017074"/>
            <a:ext cx="78256" cy="47355"/>
          </a:xfrm>
          <a:prstGeom prst="straightConnector1">
            <a:avLst/>
          </a:prstGeom>
          <a:noFill/>
          <a:ln w="19050" cap="flat" cmpd="sng">
            <a:solidFill>
              <a:srgbClr val="CC0000"/>
            </a:solidFill>
            <a:prstDash val="solid"/>
            <a:round/>
            <a:headEnd type="none" w="med" len="med"/>
            <a:tailEnd type="triangle" w="med" len="med"/>
          </a:ln>
        </p:spPr>
      </p:cxnSp>
      <p:sp>
        <p:nvSpPr>
          <p:cNvPr id="15" name="Google Shape;612;p50"/>
          <p:cNvSpPr/>
          <p:nvPr/>
        </p:nvSpPr>
        <p:spPr>
          <a:xfrm>
            <a:off x="5218770" y="3969515"/>
            <a:ext cx="241412" cy="26944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16" name="Group 15"/>
          <p:cNvGrpSpPr/>
          <p:nvPr/>
        </p:nvGrpSpPr>
        <p:grpSpPr>
          <a:xfrm>
            <a:off x="9144000" y="1322332"/>
            <a:ext cx="2618065" cy="773523"/>
            <a:chOff x="9144000" y="1322332"/>
            <a:chExt cx="2618065" cy="773523"/>
          </a:xfrm>
        </p:grpSpPr>
        <p:sp>
          <p:nvSpPr>
            <p:cNvPr id="17" name="TextBox 16"/>
            <p:cNvSpPr txBox="1"/>
            <p:nvPr/>
          </p:nvSpPr>
          <p:spPr>
            <a:xfrm>
              <a:off x="9144000" y="1322332"/>
              <a:ext cx="1822935" cy="369332"/>
            </a:xfrm>
            <a:prstGeom prst="rect">
              <a:avLst/>
            </a:prstGeom>
            <a:noFill/>
          </p:spPr>
          <p:txBody>
            <a:bodyPr wrap="none" rtlCol="0">
              <a:spAutoFit/>
            </a:bodyPr>
            <a:lstStyle/>
            <a:p>
              <a:r>
                <a:rPr lang="en-US" smtClean="0">
                  <a:latin typeface="Karla" charset="0"/>
                  <a:ea typeface="Karla" charset="0"/>
                  <a:cs typeface="Karla" charset="0"/>
                </a:rPr>
                <a:t>Full Likelihood: </a:t>
              </a:r>
              <a:endParaRPr lang="en-US" dirty="0">
                <a:latin typeface="Karla" charset="0"/>
                <a:ea typeface="Karla" charset="0"/>
                <a:cs typeface="Karla" charset="0"/>
              </a:endParaRPr>
            </a:p>
          </p:txBody>
        </p:sp>
        <p:cxnSp>
          <p:nvCxnSpPr>
            <p:cNvPr id="20" name="Straight Connector 19"/>
            <p:cNvCxnSpPr/>
            <p:nvPr/>
          </p:nvCxnSpPr>
          <p:spPr>
            <a:xfrm flipH="1">
              <a:off x="11199608" y="1506998"/>
              <a:ext cx="530087"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9178211" y="1726523"/>
              <a:ext cx="2053767" cy="369332"/>
            </a:xfrm>
            <a:prstGeom prst="rect">
              <a:avLst/>
            </a:prstGeom>
            <a:noFill/>
          </p:spPr>
          <p:txBody>
            <a:bodyPr wrap="none" rtlCol="0">
              <a:spAutoFit/>
            </a:bodyPr>
            <a:lstStyle/>
            <a:p>
              <a:r>
                <a:rPr lang="en-US" dirty="0" smtClean="0">
                  <a:latin typeface="Karla" charset="0"/>
                  <a:ea typeface="Karla" charset="0"/>
                  <a:cs typeface="Karla" charset="0"/>
                </a:rPr>
                <a:t>Batch Likelihood: </a:t>
              </a:r>
              <a:endParaRPr lang="en-US" dirty="0">
                <a:latin typeface="Karla" charset="0"/>
                <a:ea typeface="Karla" charset="0"/>
                <a:cs typeface="Karla" charset="0"/>
              </a:endParaRPr>
            </a:p>
          </p:txBody>
        </p:sp>
        <p:cxnSp>
          <p:nvCxnSpPr>
            <p:cNvPr id="22" name="Straight Connector 21"/>
            <p:cNvCxnSpPr/>
            <p:nvPr/>
          </p:nvCxnSpPr>
          <p:spPr>
            <a:xfrm flipH="1">
              <a:off x="11231978" y="1911189"/>
              <a:ext cx="530087" cy="0"/>
            </a:xfrm>
            <a:prstGeom prst="line">
              <a:avLst/>
            </a:prstGeom>
            <a:ln>
              <a:prstDash val="sysDot"/>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25890205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 and Stochastic Gradient </a:t>
            </a:r>
            <a:r>
              <a:rPr lang="en-US" dirty="0"/>
              <a:t>D</a:t>
            </a:r>
            <a:r>
              <a:rPr lang="en-US" dirty="0" smtClean="0"/>
              <a:t>escent</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34</a:t>
            </a:fld>
            <a:endParaRPr lang="en-US"/>
          </a:p>
        </p:txBody>
      </p:sp>
      <p:grpSp>
        <p:nvGrpSpPr>
          <p:cNvPr id="8" name="Group 7"/>
          <p:cNvGrpSpPr>
            <a:grpSpLocks noChangeAspect="1"/>
          </p:cNvGrpSpPr>
          <p:nvPr/>
        </p:nvGrpSpPr>
        <p:grpSpPr>
          <a:xfrm>
            <a:off x="3431878" y="1649771"/>
            <a:ext cx="4886405" cy="4114800"/>
            <a:chOff x="4750900" y="3555775"/>
            <a:chExt cx="3691950" cy="2785550"/>
          </a:xfrm>
        </p:grpSpPr>
        <p:cxnSp>
          <p:nvCxnSpPr>
            <p:cNvPr id="9" name="Google Shape;608;p50"/>
            <p:cNvCxnSpPr/>
            <p:nvPr/>
          </p:nvCxnSpPr>
          <p:spPr>
            <a:xfrm>
              <a:off x="5253950" y="3594200"/>
              <a:ext cx="0" cy="2548200"/>
            </a:xfrm>
            <a:prstGeom prst="straightConnector1">
              <a:avLst/>
            </a:prstGeom>
            <a:noFill/>
            <a:ln w="28575" cap="flat" cmpd="sng">
              <a:solidFill>
                <a:schemeClr val="dk2"/>
              </a:solidFill>
              <a:prstDash val="dash"/>
              <a:round/>
              <a:headEnd type="none" w="med" len="med"/>
              <a:tailEnd type="none" w="med" len="med"/>
            </a:ln>
          </p:spPr>
        </p:cxnSp>
        <p:cxnSp>
          <p:nvCxnSpPr>
            <p:cNvPr id="10" name="Google Shape;609;p50"/>
            <p:cNvCxnSpPr/>
            <p:nvPr/>
          </p:nvCxnSpPr>
          <p:spPr>
            <a:xfrm>
              <a:off x="4750900" y="5909025"/>
              <a:ext cx="3485400" cy="0"/>
            </a:xfrm>
            <a:prstGeom prst="straightConnector1">
              <a:avLst/>
            </a:prstGeom>
            <a:noFill/>
            <a:ln w="28575" cap="flat" cmpd="sng">
              <a:solidFill>
                <a:schemeClr val="dk2"/>
              </a:solidFill>
              <a:prstDash val="dash"/>
              <a:round/>
              <a:headEnd type="none" w="med" len="med"/>
              <a:tailEnd type="none" w="med" len="med"/>
            </a:ln>
          </p:spPr>
        </p:cxnSp>
        <p:sp>
          <p:nvSpPr>
            <p:cNvPr id="11" name="Google Shape;611;p50"/>
            <p:cNvSpPr txBox="1"/>
            <p:nvPr/>
          </p:nvSpPr>
          <p:spPr>
            <a:xfrm>
              <a:off x="4840950" y="355577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b="1"/>
                <a:t>L</a:t>
              </a:r>
              <a:endParaRPr sz="1800" b="1"/>
            </a:p>
          </p:txBody>
        </p:sp>
        <p:sp>
          <p:nvSpPr>
            <p:cNvPr id="12" name="Google Shape;610;p50"/>
            <p:cNvSpPr txBox="1"/>
            <p:nvPr/>
          </p:nvSpPr>
          <p:spPr>
            <a:xfrm>
              <a:off x="8029750" y="590902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t>𝛉</a:t>
              </a:r>
              <a:endParaRPr sz="1800"/>
            </a:p>
          </p:txBody>
        </p:sp>
        <p:sp>
          <p:nvSpPr>
            <p:cNvPr id="14" name="Google Shape;613;p50"/>
            <p:cNvSpPr/>
            <p:nvPr/>
          </p:nvSpPr>
          <p:spPr>
            <a:xfrm flipV="1">
              <a:off x="5561797" y="5126146"/>
              <a:ext cx="2641958" cy="381183"/>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ysDot"/>
              <a:round/>
              <a:headEnd type="none" w="med" len="med"/>
              <a:tailEnd type="none" w="med" len="med"/>
            </a:ln>
          </p:spPr>
        </p:sp>
      </p:grpSp>
      <p:sp>
        <p:nvSpPr>
          <p:cNvPr id="19" name="Google Shape;613;p50"/>
          <p:cNvSpPr/>
          <p:nvPr/>
        </p:nvSpPr>
        <p:spPr>
          <a:xfrm>
            <a:off x="4505124" y="3064014"/>
            <a:ext cx="3539784" cy="1654893"/>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olid"/>
            <a:round/>
            <a:headEnd type="none" w="med" len="med"/>
            <a:tailEnd type="none" w="med" len="med"/>
          </a:ln>
        </p:spPr>
      </p:sp>
      <p:sp>
        <p:nvSpPr>
          <p:cNvPr id="15" name="Google Shape;612;p50"/>
          <p:cNvSpPr/>
          <p:nvPr/>
        </p:nvSpPr>
        <p:spPr>
          <a:xfrm>
            <a:off x="5218770" y="3969515"/>
            <a:ext cx="241412" cy="26944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16" name="Group 15"/>
          <p:cNvGrpSpPr/>
          <p:nvPr/>
        </p:nvGrpSpPr>
        <p:grpSpPr>
          <a:xfrm>
            <a:off x="9144000" y="1322332"/>
            <a:ext cx="2618065" cy="773523"/>
            <a:chOff x="9144000" y="1322332"/>
            <a:chExt cx="2618065" cy="773523"/>
          </a:xfrm>
        </p:grpSpPr>
        <p:sp>
          <p:nvSpPr>
            <p:cNvPr id="17" name="TextBox 16"/>
            <p:cNvSpPr txBox="1"/>
            <p:nvPr/>
          </p:nvSpPr>
          <p:spPr>
            <a:xfrm>
              <a:off x="9144000" y="1322332"/>
              <a:ext cx="1822935" cy="369332"/>
            </a:xfrm>
            <a:prstGeom prst="rect">
              <a:avLst/>
            </a:prstGeom>
            <a:noFill/>
          </p:spPr>
          <p:txBody>
            <a:bodyPr wrap="none" rtlCol="0">
              <a:spAutoFit/>
            </a:bodyPr>
            <a:lstStyle/>
            <a:p>
              <a:r>
                <a:rPr lang="en-US" smtClean="0">
                  <a:latin typeface="Karla" charset="0"/>
                  <a:ea typeface="Karla" charset="0"/>
                  <a:cs typeface="Karla" charset="0"/>
                </a:rPr>
                <a:t>Full Likelihood: </a:t>
              </a:r>
              <a:endParaRPr lang="en-US" dirty="0">
                <a:latin typeface="Karla" charset="0"/>
                <a:ea typeface="Karla" charset="0"/>
                <a:cs typeface="Karla" charset="0"/>
              </a:endParaRPr>
            </a:p>
          </p:txBody>
        </p:sp>
        <p:cxnSp>
          <p:nvCxnSpPr>
            <p:cNvPr id="20" name="Straight Connector 19"/>
            <p:cNvCxnSpPr/>
            <p:nvPr/>
          </p:nvCxnSpPr>
          <p:spPr>
            <a:xfrm flipH="1">
              <a:off x="11199608" y="1506998"/>
              <a:ext cx="530087"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9178211" y="1726523"/>
              <a:ext cx="2053767" cy="369332"/>
            </a:xfrm>
            <a:prstGeom prst="rect">
              <a:avLst/>
            </a:prstGeom>
            <a:noFill/>
          </p:spPr>
          <p:txBody>
            <a:bodyPr wrap="none" rtlCol="0">
              <a:spAutoFit/>
            </a:bodyPr>
            <a:lstStyle/>
            <a:p>
              <a:r>
                <a:rPr lang="en-US" dirty="0" smtClean="0">
                  <a:latin typeface="Karla" charset="0"/>
                  <a:ea typeface="Karla" charset="0"/>
                  <a:cs typeface="Karla" charset="0"/>
                </a:rPr>
                <a:t>Batch Likelihood: </a:t>
              </a:r>
              <a:endParaRPr lang="en-US" dirty="0">
                <a:latin typeface="Karla" charset="0"/>
                <a:ea typeface="Karla" charset="0"/>
                <a:cs typeface="Karla" charset="0"/>
              </a:endParaRPr>
            </a:p>
          </p:txBody>
        </p:sp>
        <p:cxnSp>
          <p:nvCxnSpPr>
            <p:cNvPr id="22" name="Straight Connector 21"/>
            <p:cNvCxnSpPr/>
            <p:nvPr/>
          </p:nvCxnSpPr>
          <p:spPr>
            <a:xfrm flipH="1">
              <a:off x="11231978" y="1911189"/>
              <a:ext cx="530087" cy="0"/>
            </a:xfrm>
            <a:prstGeom prst="line">
              <a:avLst/>
            </a:prstGeom>
            <a:ln>
              <a:prstDash val="sysDot"/>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4315596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 and Stochastic Gradient </a:t>
            </a:r>
            <a:r>
              <a:rPr lang="en-US" dirty="0"/>
              <a:t>D</a:t>
            </a:r>
            <a:r>
              <a:rPr lang="en-US" dirty="0" smtClean="0"/>
              <a:t>escent</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35</a:t>
            </a:fld>
            <a:endParaRPr lang="en-US"/>
          </a:p>
        </p:txBody>
      </p:sp>
      <p:grpSp>
        <p:nvGrpSpPr>
          <p:cNvPr id="8" name="Group 7"/>
          <p:cNvGrpSpPr>
            <a:grpSpLocks noChangeAspect="1"/>
          </p:cNvGrpSpPr>
          <p:nvPr/>
        </p:nvGrpSpPr>
        <p:grpSpPr>
          <a:xfrm>
            <a:off x="3431878" y="1649771"/>
            <a:ext cx="4886405" cy="4114800"/>
            <a:chOff x="4750900" y="3555775"/>
            <a:chExt cx="3691950" cy="2785550"/>
          </a:xfrm>
        </p:grpSpPr>
        <p:cxnSp>
          <p:nvCxnSpPr>
            <p:cNvPr id="9" name="Google Shape;608;p50"/>
            <p:cNvCxnSpPr/>
            <p:nvPr/>
          </p:nvCxnSpPr>
          <p:spPr>
            <a:xfrm>
              <a:off x="5253950" y="3594200"/>
              <a:ext cx="0" cy="2548200"/>
            </a:xfrm>
            <a:prstGeom prst="straightConnector1">
              <a:avLst/>
            </a:prstGeom>
            <a:noFill/>
            <a:ln w="28575" cap="flat" cmpd="sng">
              <a:solidFill>
                <a:schemeClr val="dk2"/>
              </a:solidFill>
              <a:prstDash val="dash"/>
              <a:round/>
              <a:headEnd type="none" w="med" len="med"/>
              <a:tailEnd type="none" w="med" len="med"/>
            </a:ln>
          </p:spPr>
        </p:cxnSp>
        <p:cxnSp>
          <p:nvCxnSpPr>
            <p:cNvPr id="10" name="Google Shape;609;p50"/>
            <p:cNvCxnSpPr/>
            <p:nvPr/>
          </p:nvCxnSpPr>
          <p:spPr>
            <a:xfrm>
              <a:off x="4750900" y="5909025"/>
              <a:ext cx="3485400" cy="0"/>
            </a:xfrm>
            <a:prstGeom prst="straightConnector1">
              <a:avLst/>
            </a:prstGeom>
            <a:noFill/>
            <a:ln w="28575" cap="flat" cmpd="sng">
              <a:solidFill>
                <a:schemeClr val="dk2"/>
              </a:solidFill>
              <a:prstDash val="dash"/>
              <a:round/>
              <a:headEnd type="none" w="med" len="med"/>
              <a:tailEnd type="none" w="med" len="med"/>
            </a:ln>
          </p:spPr>
        </p:cxnSp>
        <p:sp>
          <p:nvSpPr>
            <p:cNvPr id="11" name="Google Shape;611;p50"/>
            <p:cNvSpPr txBox="1"/>
            <p:nvPr/>
          </p:nvSpPr>
          <p:spPr>
            <a:xfrm>
              <a:off x="4840950" y="355577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b="1"/>
                <a:t>L</a:t>
              </a:r>
              <a:endParaRPr sz="1800" b="1"/>
            </a:p>
          </p:txBody>
        </p:sp>
        <p:sp>
          <p:nvSpPr>
            <p:cNvPr id="12" name="Google Shape;610;p50"/>
            <p:cNvSpPr txBox="1"/>
            <p:nvPr/>
          </p:nvSpPr>
          <p:spPr>
            <a:xfrm>
              <a:off x="8029750" y="590902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t>𝛉</a:t>
              </a:r>
              <a:endParaRPr sz="1800"/>
            </a:p>
          </p:txBody>
        </p:sp>
        <p:sp>
          <p:nvSpPr>
            <p:cNvPr id="14" name="Google Shape;613;p50"/>
            <p:cNvSpPr/>
            <p:nvPr/>
          </p:nvSpPr>
          <p:spPr>
            <a:xfrm flipV="1">
              <a:off x="5561797" y="5126146"/>
              <a:ext cx="2641958" cy="381183"/>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ysDot"/>
              <a:round/>
              <a:headEnd type="none" w="med" len="med"/>
              <a:tailEnd type="none" w="med" len="med"/>
            </a:ln>
          </p:spPr>
        </p:sp>
      </p:grpSp>
      <p:sp>
        <p:nvSpPr>
          <p:cNvPr id="19" name="Google Shape;613;p50"/>
          <p:cNvSpPr/>
          <p:nvPr/>
        </p:nvSpPr>
        <p:spPr>
          <a:xfrm>
            <a:off x="4505124" y="3064014"/>
            <a:ext cx="3539784" cy="1654893"/>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olid"/>
            <a:round/>
            <a:headEnd type="none" w="med" len="med"/>
            <a:tailEnd type="none" w="med" len="med"/>
          </a:ln>
        </p:spPr>
      </p:sp>
      <p:sp>
        <p:nvSpPr>
          <p:cNvPr id="15" name="Google Shape;612;p50"/>
          <p:cNvSpPr/>
          <p:nvPr/>
        </p:nvSpPr>
        <p:spPr>
          <a:xfrm>
            <a:off x="5218770" y="3969515"/>
            <a:ext cx="241412" cy="26944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13" name="Google Shape;622;p50"/>
          <p:cNvCxnSpPr/>
          <p:nvPr/>
        </p:nvCxnSpPr>
        <p:spPr>
          <a:xfrm>
            <a:off x="5460182" y="4103649"/>
            <a:ext cx="330572" cy="32199"/>
          </a:xfrm>
          <a:prstGeom prst="straightConnector1">
            <a:avLst/>
          </a:prstGeom>
          <a:noFill/>
          <a:ln w="19050" cap="flat" cmpd="sng">
            <a:solidFill>
              <a:srgbClr val="CC0000"/>
            </a:solidFill>
            <a:prstDash val="solid"/>
            <a:round/>
            <a:headEnd type="none" w="med" len="med"/>
            <a:tailEnd type="triangle" w="med" len="med"/>
          </a:ln>
        </p:spPr>
      </p:cxnSp>
      <p:sp>
        <p:nvSpPr>
          <p:cNvPr id="16" name="Google Shape;612;p50"/>
          <p:cNvSpPr/>
          <p:nvPr/>
        </p:nvSpPr>
        <p:spPr>
          <a:xfrm>
            <a:off x="5790754" y="4040933"/>
            <a:ext cx="241412" cy="26944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17" name="Group 16"/>
          <p:cNvGrpSpPr/>
          <p:nvPr/>
        </p:nvGrpSpPr>
        <p:grpSpPr>
          <a:xfrm>
            <a:off x="9144000" y="1322332"/>
            <a:ext cx="2618065" cy="773523"/>
            <a:chOff x="9144000" y="1322332"/>
            <a:chExt cx="2618065" cy="773523"/>
          </a:xfrm>
        </p:grpSpPr>
        <p:sp>
          <p:nvSpPr>
            <p:cNvPr id="18" name="TextBox 17"/>
            <p:cNvSpPr txBox="1"/>
            <p:nvPr/>
          </p:nvSpPr>
          <p:spPr>
            <a:xfrm>
              <a:off x="9144000" y="1322332"/>
              <a:ext cx="1822935" cy="369332"/>
            </a:xfrm>
            <a:prstGeom prst="rect">
              <a:avLst/>
            </a:prstGeom>
            <a:noFill/>
          </p:spPr>
          <p:txBody>
            <a:bodyPr wrap="none" rtlCol="0">
              <a:spAutoFit/>
            </a:bodyPr>
            <a:lstStyle/>
            <a:p>
              <a:r>
                <a:rPr lang="en-US" smtClean="0">
                  <a:latin typeface="Karla" charset="0"/>
                  <a:ea typeface="Karla" charset="0"/>
                  <a:cs typeface="Karla" charset="0"/>
                </a:rPr>
                <a:t>Full Likelihood: </a:t>
              </a:r>
              <a:endParaRPr lang="en-US" dirty="0">
                <a:latin typeface="Karla" charset="0"/>
                <a:ea typeface="Karla" charset="0"/>
                <a:cs typeface="Karla" charset="0"/>
              </a:endParaRPr>
            </a:p>
          </p:txBody>
        </p:sp>
        <p:cxnSp>
          <p:nvCxnSpPr>
            <p:cNvPr id="20" name="Straight Connector 19"/>
            <p:cNvCxnSpPr/>
            <p:nvPr/>
          </p:nvCxnSpPr>
          <p:spPr>
            <a:xfrm flipH="1">
              <a:off x="11199608" y="1506998"/>
              <a:ext cx="530087"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9178211" y="1726523"/>
              <a:ext cx="2053767" cy="369332"/>
            </a:xfrm>
            <a:prstGeom prst="rect">
              <a:avLst/>
            </a:prstGeom>
            <a:noFill/>
          </p:spPr>
          <p:txBody>
            <a:bodyPr wrap="none" rtlCol="0">
              <a:spAutoFit/>
            </a:bodyPr>
            <a:lstStyle/>
            <a:p>
              <a:r>
                <a:rPr lang="en-US" dirty="0" smtClean="0">
                  <a:latin typeface="Karla" charset="0"/>
                  <a:ea typeface="Karla" charset="0"/>
                  <a:cs typeface="Karla" charset="0"/>
                </a:rPr>
                <a:t>Batch Likelihood: </a:t>
              </a:r>
              <a:endParaRPr lang="en-US" dirty="0">
                <a:latin typeface="Karla" charset="0"/>
                <a:ea typeface="Karla" charset="0"/>
                <a:cs typeface="Karla" charset="0"/>
              </a:endParaRPr>
            </a:p>
          </p:txBody>
        </p:sp>
        <p:cxnSp>
          <p:nvCxnSpPr>
            <p:cNvPr id="22" name="Straight Connector 21"/>
            <p:cNvCxnSpPr/>
            <p:nvPr/>
          </p:nvCxnSpPr>
          <p:spPr>
            <a:xfrm flipH="1">
              <a:off x="11231978" y="1911189"/>
              <a:ext cx="530087" cy="0"/>
            </a:xfrm>
            <a:prstGeom prst="line">
              <a:avLst/>
            </a:prstGeom>
            <a:ln>
              <a:prstDash val="sysDot"/>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12045318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 and Stochastic Gradient </a:t>
            </a:r>
            <a:r>
              <a:rPr lang="en-US" dirty="0"/>
              <a:t>D</a:t>
            </a:r>
            <a:r>
              <a:rPr lang="en-US" dirty="0" smtClean="0"/>
              <a:t>escent</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36</a:t>
            </a:fld>
            <a:endParaRPr lang="en-US"/>
          </a:p>
        </p:txBody>
      </p:sp>
      <p:grpSp>
        <p:nvGrpSpPr>
          <p:cNvPr id="8" name="Group 7"/>
          <p:cNvGrpSpPr>
            <a:grpSpLocks noChangeAspect="1"/>
          </p:cNvGrpSpPr>
          <p:nvPr/>
        </p:nvGrpSpPr>
        <p:grpSpPr>
          <a:xfrm>
            <a:off x="3431878" y="1649771"/>
            <a:ext cx="4886405" cy="4114800"/>
            <a:chOff x="4750900" y="3555775"/>
            <a:chExt cx="3691950" cy="2785550"/>
          </a:xfrm>
        </p:grpSpPr>
        <p:cxnSp>
          <p:nvCxnSpPr>
            <p:cNvPr id="9" name="Google Shape;608;p50"/>
            <p:cNvCxnSpPr/>
            <p:nvPr/>
          </p:nvCxnSpPr>
          <p:spPr>
            <a:xfrm>
              <a:off x="5253950" y="3594200"/>
              <a:ext cx="0" cy="2548200"/>
            </a:xfrm>
            <a:prstGeom prst="straightConnector1">
              <a:avLst/>
            </a:prstGeom>
            <a:noFill/>
            <a:ln w="28575" cap="flat" cmpd="sng">
              <a:solidFill>
                <a:schemeClr val="dk2"/>
              </a:solidFill>
              <a:prstDash val="dash"/>
              <a:round/>
              <a:headEnd type="none" w="med" len="med"/>
              <a:tailEnd type="none" w="med" len="med"/>
            </a:ln>
          </p:spPr>
        </p:cxnSp>
        <p:cxnSp>
          <p:nvCxnSpPr>
            <p:cNvPr id="10" name="Google Shape;609;p50"/>
            <p:cNvCxnSpPr/>
            <p:nvPr/>
          </p:nvCxnSpPr>
          <p:spPr>
            <a:xfrm>
              <a:off x="4750900" y="5909025"/>
              <a:ext cx="3485400" cy="0"/>
            </a:xfrm>
            <a:prstGeom prst="straightConnector1">
              <a:avLst/>
            </a:prstGeom>
            <a:noFill/>
            <a:ln w="28575" cap="flat" cmpd="sng">
              <a:solidFill>
                <a:schemeClr val="dk2"/>
              </a:solidFill>
              <a:prstDash val="dash"/>
              <a:round/>
              <a:headEnd type="none" w="med" len="med"/>
              <a:tailEnd type="none" w="med" len="med"/>
            </a:ln>
          </p:spPr>
        </p:cxnSp>
        <p:sp>
          <p:nvSpPr>
            <p:cNvPr id="11" name="Google Shape;611;p50"/>
            <p:cNvSpPr txBox="1"/>
            <p:nvPr/>
          </p:nvSpPr>
          <p:spPr>
            <a:xfrm>
              <a:off x="4840950" y="355577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b="1"/>
                <a:t>L</a:t>
              </a:r>
              <a:endParaRPr sz="1800" b="1"/>
            </a:p>
          </p:txBody>
        </p:sp>
        <p:sp>
          <p:nvSpPr>
            <p:cNvPr id="12" name="Google Shape;610;p50"/>
            <p:cNvSpPr txBox="1"/>
            <p:nvPr/>
          </p:nvSpPr>
          <p:spPr>
            <a:xfrm>
              <a:off x="8029750" y="590902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t>𝛉</a:t>
              </a:r>
              <a:endParaRPr sz="1800"/>
            </a:p>
          </p:txBody>
        </p:sp>
        <p:sp>
          <p:nvSpPr>
            <p:cNvPr id="14" name="Google Shape;613;p50"/>
            <p:cNvSpPr/>
            <p:nvPr/>
          </p:nvSpPr>
          <p:spPr>
            <a:xfrm flipV="1">
              <a:off x="5561797" y="5126146"/>
              <a:ext cx="2641958" cy="381183"/>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ysDot"/>
              <a:round/>
              <a:headEnd type="none" w="med" len="med"/>
              <a:tailEnd type="none" w="med" len="med"/>
            </a:ln>
          </p:spPr>
        </p:sp>
      </p:grpSp>
      <p:sp>
        <p:nvSpPr>
          <p:cNvPr id="19" name="Google Shape;613;p50"/>
          <p:cNvSpPr/>
          <p:nvPr/>
        </p:nvSpPr>
        <p:spPr>
          <a:xfrm>
            <a:off x="4505124" y="3064014"/>
            <a:ext cx="3539784" cy="1654893"/>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olid"/>
            <a:round/>
            <a:headEnd type="none" w="med" len="med"/>
            <a:tailEnd type="none" w="med" len="med"/>
          </a:ln>
        </p:spPr>
      </p:sp>
      <p:sp>
        <p:nvSpPr>
          <p:cNvPr id="16" name="Google Shape;612;p50"/>
          <p:cNvSpPr/>
          <p:nvPr/>
        </p:nvSpPr>
        <p:spPr>
          <a:xfrm>
            <a:off x="5790754" y="4040933"/>
            <a:ext cx="241412" cy="26944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17" name="Group 16"/>
          <p:cNvGrpSpPr/>
          <p:nvPr/>
        </p:nvGrpSpPr>
        <p:grpSpPr>
          <a:xfrm>
            <a:off x="9144000" y="1322332"/>
            <a:ext cx="2618065" cy="773523"/>
            <a:chOff x="9144000" y="1322332"/>
            <a:chExt cx="2618065" cy="773523"/>
          </a:xfrm>
        </p:grpSpPr>
        <p:sp>
          <p:nvSpPr>
            <p:cNvPr id="18" name="TextBox 17"/>
            <p:cNvSpPr txBox="1"/>
            <p:nvPr/>
          </p:nvSpPr>
          <p:spPr>
            <a:xfrm>
              <a:off x="9144000" y="1322332"/>
              <a:ext cx="1822935" cy="369332"/>
            </a:xfrm>
            <a:prstGeom prst="rect">
              <a:avLst/>
            </a:prstGeom>
            <a:noFill/>
          </p:spPr>
          <p:txBody>
            <a:bodyPr wrap="none" rtlCol="0">
              <a:spAutoFit/>
            </a:bodyPr>
            <a:lstStyle/>
            <a:p>
              <a:r>
                <a:rPr lang="en-US" smtClean="0">
                  <a:latin typeface="Karla" charset="0"/>
                  <a:ea typeface="Karla" charset="0"/>
                  <a:cs typeface="Karla" charset="0"/>
                </a:rPr>
                <a:t>Full Likelihood: </a:t>
              </a:r>
              <a:endParaRPr lang="en-US" dirty="0">
                <a:latin typeface="Karla" charset="0"/>
                <a:ea typeface="Karla" charset="0"/>
                <a:cs typeface="Karla" charset="0"/>
              </a:endParaRPr>
            </a:p>
          </p:txBody>
        </p:sp>
        <p:cxnSp>
          <p:nvCxnSpPr>
            <p:cNvPr id="20" name="Straight Connector 19"/>
            <p:cNvCxnSpPr/>
            <p:nvPr/>
          </p:nvCxnSpPr>
          <p:spPr>
            <a:xfrm flipH="1">
              <a:off x="11199608" y="1506998"/>
              <a:ext cx="530087"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9178211" y="1726523"/>
              <a:ext cx="2053767" cy="369332"/>
            </a:xfrm>
            <a:prstGeom prst="rect">
              <a:avLst/>
            </a:prstGeom>
            <a:noFill/>
          </p:spPr>
          <p:txBody>
            <a:bodyPr wrap="none" rtlCol="0">
              <a:spAutoFit/>
            </a:bodyPr>
            <a:lstStyle/>
            <a:p>
              <a:r>
                <a:rPr lang="en-US" dirty="0" smtClean="0">
                  <a:latin typeface="Karla" charset="0"/>
                  <a:ea typeface="Karla" charset="0"/>
                  <a:cs typeface="Karla" charset="0"/>
                </a:rPr>
                <a:t>Batch Likelihood: </a:t>
              </a:r>
              <a:endParaRPr lang="en-US" dirty="0">
                <a:latin typeface="Karla" charset="0"/>
                <a:ea typeface="Karla" charset="0"/>
                <a:cs typeface="Karla" charset="0"/>
              </a:endParaRPr>
            </a:p>
          </p:txBody>
        </p:sp>
        <p:cxnSp>
          <p:nvCxnSpPr>
            <p:cNvPr id="22" name="Straight Connector 21"/>
            <p:cNvCxnSpPr/>
            <p:nvPr/>
          </p:nvCxnSpPr>
          <p:spPr>
            <a:xfrm flipH="1">
              <a:off x="11231978" y="1911189"/>
              <a:ext cx="530087" cy="0"/>
            </a:xfrm>
            <a:prstGeom prst="line">
              <a:avLst/>
            </a:prstGeom>
            <a:ln>
              <a:prstDash val="sysDot"/>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05280241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 and Stochastic Gradient </a:t>
            </a:r>
            <a:r>
              <a:rPr lang="en-US" dirty="0"/>
              <a:t>D</a:t>
            </a:r>
            <a:r>
              <a:rPr lang="en-US" dirty="0" smtClean="0"/>
              <a:t>escent</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37</a:t>
            </a:fld>
            <a:endParaRPr lang="en-US"/>
          </a:p>
        </p:txBody>
      </p:sp>
      <p:grpSp>
        <p:nvGrpSpPr>
          <p:cNvPr id="8" name="Group 7"/>
          <p:cNvGrpSpPr>
            <a:grpSpLocks noChangeAspect="1"/>
          </p:cNvGrpSpPr>
          <p:nvPr/>
        </p:nvGrpSpPr>
        <p:grpSpPr>
          <a:xfrm>
            <a:off x="3431878" y="1649771"/>
            <a:ext cx="4886405" cy="4114800"/>
            <a:chOff x="4750900" y="3555775"/>
            <a:chExt cx="3691950" cy="2785550"/>
          </a:xfrm>
        </p:grpSpPr>
        <p:cxnSp>
          <p:nvCxnSpPr>
            <p:cNvPr id="9" name="Google Shape;608;p50"/>
            <p:cNvCxnSpPr/>
            <p:nvPr/>
          </p:nvCxnSpPr>
          <p:spPr>
            <a:xfrm>
              <a:off x="5253950" y="3594200"/>
              <a:ext cx="0" cy="2548200"/>
            </a:xfrm>
            <a:prstGeom prst="straightConnector1">
              <a:avLst/>
            </a:prstGeom>
            <a:noFill/>
            <a:ln w="28575" cap="flat" cmpd="sng">
              <a:solidFill>
                <a:schemeClr val="dk2"/>
              </a:solidFill>
              <a:prstDash val="dash"/>
              <a:round/>
              <a:headEnd type="none" w="med" len="med"/>
              <a:tailEnd type="none" w="med" len="med"/>
            </a:ln>
          </p:spPr>
        </p:cxnSp>
        <p:cxnSp>
          <p:nvCxnSpPr>
            <p:cNvPr id="10" name="Google Shape;609;p50"/>
            <p:cNvCxnSpPr/>
            <p:nvPr/>
          </p:nvCxnSpPr>
          <p:spPr>
            <a:xfrm>
              <a:off x="4750900" y="5909025"/>
              <a:ext cx="3485400" cy="0"/>
            </a:xfrm>
            <a:prstGeom prst="straightConnector1">
              <a:avLst/>
            </a:prstGeom>
            <a:noFill/>
            <a:ln w="28575" cap="flat" cmpd="sng">
              <a:solidFill>
                <a:schemeClr val="dk2"/>
              </a:solidFill>
              <a:prstDash val="dash"/>
              <a:round/>
              <a:headEnd type="none" w="med" len="med"/>
              <a:tailEnd type="none" w="med" len="med"/>
            </a:ln>
          </p:spPr>
        </p:cxnSp>
        <p:sp>
          <p:nvSpPr>
            <p:cNvPr id="11" name="Google Shape;611;p50"/>
            <p:cNvSpPr txBox="1"/>
            <p:nvPr/>
          </p:nvSpPr>
          <p:spPr>
            <a:xfrm>
              <a:off x="4840950" y="355577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b="1"/>
                <a:t>L</a:t>
              </a:r>
              <a:endParaRPr sz="1800" b="1"/>
            </a:p>
          </p:txBody>
        </p:sp>
        <p:sp>
          <p:nvSpPr>
            <p:cNvPr id="12" name="Google Shape;610;p50"/>
            <p:cNvSpPr txBox="1"/>
            <p:nvPr/>
          </p:nvSpPr>
          <p:spPr>
            <a:xfrm>
              <a:off x="8029750" y="590902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t>𝛉</a:t>
              </a:r>
              <a:endParaRPr sz="1800"/>
            </a:p>
          </p:txBody>
        </p:sp>
        <p:sp>
          <p:nvSpPr>
            <p:cNvPr id="14" name="Google Shape;613;p50"/>
            <p:cNvSpPr/>
            <p:nvPr/>
          </p:nvSpPr>
          <p:spPr>
            <a:xfrm>
              <a:off x="5511245" y="5025895"/>
              <a:ext cx="2641958" cy="784871"/>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ysDot"/>
              <a:round/>
              <a:headEnd type="none" w="med" len="med"/>
              <a:tailEnd type="none" w="med" len="med"/>
            </a:ln>
          </p:spPr>
        </p:sp>
      </p:grpSp>
      <p:sp>
        <p:nvSpPr>
          <p:cNvPr id="19" name="Google Shape;613;p50"/>
          <p:cNvSpPr/>
          <p:nvPr/>
        </p:nvSpPr>
        <p:spPr>
          <a:xfrm>
            <a:off x="4505124" y="3064014"/>
            <a:ext cx="3539784" cy="1654893"/>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olid"/>
            <a:round/>
            <a:headEnd type="none" w="med" len="med"/>
            <a:tailEnd type="none" w="med" len="med"/>
          </a:ln>
        </p:spPr>
      </p:sp>
      <p:sp>
        <p:nvSpPr>
          <p:cNvPr id="16" name="Google Shape;612;p50"/>
          <p:cNvSpPr/>
          <p:nvPr/>
        </p:nvSpPr>
        <p:spPr>
          <a:xfrm>
            <a:off x="5790754" y="4040933"/>
            <a:ext cx="241412" cy="26944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13" name="Google Shape;622;p50"/>
          <p:cNvCxnSpPr/>
          <p:nvPr/>
        </p:nvCxnSpPr>
        <p:spPr>
          <a:xfrm>
            <a:off x="6032166" y="4244898"/>
            <a:ext cx="313212" cy="282895"/>
          </a:xfrm>
          <a:prstGeom prst="straightConnector1">
            <a:avLst/>
          </a:prstGeom>
          <a:noFill/>
          <a:ln w="19050" cap="flat" cmpd="sng">
            <a:solidFill>
              <a:srgbClr val="CC0000"/>
            </a:solidFill>
            <a:prstDash val="solid"/>
            <a:round/>
            <a:headEnd type="none" w="med" len="med"/>
            <a:tailEnd type="triangle" w="med" len="med"/>
          </a:ln>
        </p:spPr>
      </p:cxnSp>
      <p:sp>
        <p:nvSpPr>
          <p:cNvPr id="15" name="Google Shape;612;p50"/>
          <p:cNvSpPr/>
          <p:nvPr/>
        </p:nvSpPr>
        <p:spPr>
          <a:xfrm>
            <a:off x="6345378" y="4432878"/>
            <a:ext cx="241412" cy="26944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17" name="Group 16"/>
          <p:cNvGrpSpPr/>
          <p:nvPr/>
        </p:nvGrpSpPr>
        <p:grpSpPr>
          <a:xfrm>
            <a:off x="9144000" y="1322332"/>
            <a:ext cx="2618065" cy="773523"/>
            <a:chOff x="9144000" y="1322332"/>
            <a:chExt cx="2618065" cy="773523"/>
          </a:xfrm>
        </p:grpSpPr>
        <p:sp>
          <p:nvSpPr>
            <p:cNvPr id="18" name="TextBox 17"/>
            <p:cNvSpPr txBox="1"/>
            <p:nvPr/>
          </p:nvSpPr>
          <p:spPr>
            <a:xfrm>
              <a:off x="9144000" y="1322332"/>
              <a:ext cx="1822935" cy="369332"/>
            </a:xfrm>
            <a:prstGeom prst="rect">
              <a:avLst/>
            </a:prstGeom>
            <a:noFill/>
          </p:spPr>
          <p:txBody>
            <a:bodyPr wrap="none" rtlCol="0">
              <a:spAutoFit/>
            </a:bodyPr>
            <a:lstStyle/>
            <a:p>
              <a:r>
                <a:rPr lang="en-US" smtClean="0">
                  <a:latin typeface="Karla" charset="0"/>
                  <a:ea typeface="Karla" charset="0"/>
                  <a:cs typeface="Karla" charset="0"/>
                </a:rPr>
                <a:t>Full Likelihood: </a:t>
              </a:r>
              <a:endParaRPr lang="en-US" dirty="0">
                <a:latin typeface="Karla" charset="0"/>
                <a:ea typeface="Karla" charset="0"/>
                <a:cs typeface="Karla" charset="0"/>
              </a:endParaRPr>
            </a:p>
          </p:txBody>
        </p:sp>
        <p:cxnSp>
          <p:nvCxnSpPr>
            <p:cNvPr id="20" name="Straight Connector 19"/>
            <p:cNvCxnSpPr/>
            <p:nvPr/>
          </p:nvCxnSpPr>
          <p:spPr>
            <a:xfrm flipH="1">
              <a:off x="11199608" y="1506998"/>
              <a:ext cx="530087"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9178211" y="1726523"/>
              <a:ext cx="2053767" cy="369332"/>
            </a:xfrm>
            <a:prstGeom prst="rect">
              <a:avLst/>
            </a:prstGeom>
            <a:noFill/>
          </p:spPr>
          <p:txBody>
            <a:bodyPr wrap="none" rtlCol="0">
              <a:spAutoFit/>
            </a:bodyPr>
            <a:lstStyle/>
            <a:p>
              <a:r>
                <a:rPr lang="en-US" dirty="0" smtClean="0">
                  <a:latin typeface="Karla" charset="0"/>
                  <a:ea typeface="Karla" charset="0"/>
                  <a:cs typeface="Karla" charset="0"/>
                </a:rPr>
                <a:t>Batch Likelihood: </a:t>
              </a:r>
              <a:endParaRPr lang="en-US" dirty="0">
                <a:latin typeface="Karla" charset="0"/>
                <a:ea typeface="Karla" charset="0"/>
                <a:cs typeface="Karla" charset="0"/>
              </a:endParaRPr>
            </a:p>
          </p:txBody>
        </p:sp>
        <p:cxnSp>
          <p:nvCxnSpPr>
            <p:cNvPr id="22" name="Straight Connector 21"/>
            <p:cNvCxnSpPr/>
            <p:nvPr/>
          </p:nvCxnSpPr>
          <p:spPr>
            <a:xfrm flipH="1">
              <a:off x="11231978" y="1911189"/>
              <a:ext cx="530087" cy="0"/>
            </a:xfrm>
            <a:prstGeom prst="line">
              <a:avLst/>
            </a:prstGeom>
            <a:ln>
              <a:prstDash val="sysDot"/>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77995499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Backpropagation</a:t>
            </a:r>
          </a:p>
        </p:txBody>
      </p:sp>
      <p:sp>
        <p:nvSpPr>
          <p:cNvPr id="3" name="Slide Number Placeholder 2"/>
          <p:cNvSpPr>
            <a:spLocks noGrp="1"/>
          </p:cNvSpPr>
          <p:nvPr>
            <p:ph type="sldNum" sz="quarter" idx="12"/>
          </p:nvPr>
        </p:nvSpPr>
        <p:spPr/>
        <p:txBody>
          <a:bodyPr/>
          <a:lstStyle/>
          <a:p>
            <a:fld id="{74FD6AAA-7C75-FB4B-8EA1-06B22787237D}" type="slidenum">
              <a:rPr lang="en-US" smtClean="0"/>
              <a:t>38</a:t>
            </a:fld>
            <a:endParaRPr lang="en-US"/>
          </a:p>
        </p:txBody>
      </p:sp>
    </p:spTree>
    <p:extLst>
      <p:ext uri="{BB962C8B-B14F-4D97-AF65-F5344CB8AC3E}">
        <p14:creationId xmlns:p14="http://schemas.microsoft.com/office/powerpoint/2010/main" val="209257989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Backpropagation: Logistic Regression Revisited</a:t>
            </a:r>
          </a:p>
        </p:txBody>
      </p:sp>
      <p:sp>
        <p:nvSpPr>
          <p:cNvPr id="4" name="Slide Number Placeholder 3"/>
          <p:cNvSpPr>
            <a:spLocks noGrp="1"/>
          </p:cNvSpPr>
          <p:nvPr>
            <p:ph type="sldNum" sz="quarter" idx="12"/>
          </p:nvPr>
        </p:nvSpPr>
        <p:spPr/>
        <p:txBody>
          <a:bodyPr/>
          <a:lstStyle/>
          <a:p>
            <a:fld id="{74FD6AAA-7C75-FB4B-8EA1-06B22787237D}" type="slidenum">
              <a:rPr lang="en-US" smtClean="0"/>
              <a:t>39</a:t>
            </a:fld>
            <a:endParaRPr lang="en-US"/>
          </a:p>
        </p:txBody>
      </p:sp>
      <p:grpSp>
        <p:nvGrpSpPr>
          <p:cNvPr id="20" name="Group 19"/>
          <p:cNvGrpSpPr/>
          <p:nvPr/>
        </p:nvGrpSpPr>
        <p:grpSpPr>
          <a:xfrm>
            <a:off x="349292" y="1479897"/>
            <a:ext cx="11852982" cy="1032810"/>
            <a:chOff x="0" y="4778909"/>
            <a:chExt cx="11852982" cy="1032810"/>
          </a:xfrm>
        </p:grpSpPr>
        <p:grpSp>
          <p:nvGrpSpPr>
            <p:cNvPr id="21" name="Group 20"/>
            <p:cNvGrpSpPr/>
            <p:nvPr/>
          </p:nvGrpSpPr>
          <p:grpSpPr>
            <a:xfrm>
              <a:off x="0" y="4778909"/>
              <a:ext cx="11852982" cy="1032810"/>
              <a:chOff x="0" y="4778909"/>
              <a:chExt cx="11852982" cy="1032810"/>
            </a:xfrm>
          </p:grpSpPr>
          <mc:AlternateContent xmlns:mc="http://schemas.openxmlformats.org/markup-compatibility/2006" xmlns:a14="http://schemas.microsoft.com/office/drawing/2010/main">
            <mc:Choice Requires="a14">
              <p:sp>
                <p:nvSpPr>
                  <p:cNvPr id="23" name="TextBox 22"/>
                  <p:cNvSpPr txBox="1"/>
                  <p:nvPr/>
                </p:nvSpPr>
                <p:spPr>
                  <a:xfrm>
                    <a:off x="8147022" y="4876881"/>
                    <a:ext cx="3705960" cy="76450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charset="0"/>
                              <a:ea typeface="Cambria Math" charset="0"/>
                              <a:cs typeface="Cambria Math" charset="0"/>
                            </a:rPr>
                            <m:t>ℒ</m:t>
                          </m:r>
                          <m:r>
                            <a:rPr lang="en-US" sz="1600" b="0" i="1" smtClean="0">
                              <a:latin typeface="Cambria Math" charset="0"/>
                              <a:ea typeface="Cambria Math" charset="0"/>
                              <a:cs typeface="Cambria Math" charset="0"/>
                            </a:rPr>
                            <m:t>(</m:t>
                          </m:r>
                          <m:r>
                            <a:rPr lang="en-US" sz="1600" b="0" i="1" smtClean="0">
                              <a:latin typeface="Cambria Math" charset="0"/>
                              <a:ea typeface="Cambria Math" charset="0"/>
                              <a:cs typeface="Cambria Math" charset="0"/>
                            </a:rPr>
                            <m:t>𝛽</m:t>
                          </m:r>
                          <m:r>
                            <a:rPr lang="en-US" sz="1600" b="0" i="1" smtClean="0">
                              <a:latin typeface="Cambria Math" charset="0"/>
                              <a:ea typeface="Cambria Math" charset="0"/>
                              <a:cs typeface="Cambria Math" charset="0"/>
                            </a:rPr>
                            <m:t>)=</m:t>
                          </m:r>
                          <m:nary>
                            <m:naryPr>
                              <m:chr m:val="∑"/>
                              <m:ctrlPr>
                                <a:rPr lang="is-IS" sz="1600" b="0" i="1" smtClean="0">
                                  <a:latin typeface="Cambria Math" charset="0"/>
                                  <a:ea typeface="Cambria Math" charset="0"/>
                                  <a:cs typeface="Cambria Math" charset="0"/>
                                </a:rPr>
                              </m:ctrlPr>
                            </m:naryPr>
                            <m:sub>
                              <m:r>
                                <m:rPr>
                                  <m:brk m:alnAt="23"/>
                                </m:rPr>
                                <a:rPr lang="en-US" sz="1600" b="0" i="1" smtClean="0">
                                  <a:latin typeface="Cambria Math" charset="0"/>
                                  <a:ea typeface="Cambria Math" charset="0"/>
                                  <a:cs typeface="Cambria Math" charset="0"/>
                                </a:rPr>
                                <m:t>𝑖</m:t>
                              </m:r>
                            </m:sub>
                            <m:sup>
                              <m:r>
                                <a:rPr lang="en-US" sz="1600" b="0" i="1" smtClean="0">
                                  <a:latin typeface="Cambria Math" charset="0"/>
                                  <a:ea typeface="Cambria Math" charset="0"/>
                                  <a:cs typeface="Cambria Math" charset="0"/>
                                </a:rPr>
                                <m:t>𝑛</m:t>
                              </m:r>
                            </m:sup>
                            <m:e>
                              <m:sSub>
                                <m:sSubPr>
                                  <m:ctrlPr>
                                    <a:rPr lang="en-US" sz="1600" b="0" i="1" smtClean="0">
                                      <a:latin typeface="Cambria Math" charset="0"/>
                                      <a:ea typeface="Cambria Math" charset="0"/>
                                      <a:cs typeface="Cambria Math" charset="0"/>
                                    </a:rPr>
                                  </m:ctrlPr>
                                </m:sSubPr>
                                <m:e>
                                  <m:r>
                                    <a:rPr lang="en-US" sz="1600" b="0" i="1" smtClean="0">
                                      <a:latin typeface="Cambria Math" charset="0"/>
                                      <a:ea typeface="Cambria Math" charset="0"/>
                                      <a:cs typeface="Cambria Math" charset="0"/>
                                    </a:rPr>
                                    <m:t>ℒ</m:t>
                                  </m:r>
                                </m:e>
                                <m:sub>
                                  <m:r>
                                    <a:rPr lang="en-US" sz="1600" b="0" i="1" smtClean="0">
                                      <a:latin typeface="Cambria Math" charset="0"/>
                                      <a:ea typeface="Cambria Math" charset="0"/>
                                      <a:cs typeface="Cambria Math" charset="0"/>
                                    </a:rPr>
                                    <m:t>𝑖</m:t>
                                  </m:r>
                                </m:sub>
                              </m:sSub>
                              <m:d>
                                <m:dPr>
                                  <m:ctrlPr>
                                    <a:rPr lang="en-US" sz="1600" b="0" i="1" smtClean="0">
                                      <a:latin typeface="Cambria Math" charset="0"/>
                                      <a:ea typeface="Cambria Math" charset="0"/>
                                      <a:cs typeface="Cambria Math" charset="0"/>
                                    </a:rPr>
                                  </m:ctrlPr>
                                </m:dPr>
                                <m:e>
                                  <m:r>
                                    <a:rPr lang="en-US" sz="1600" b="0" i="1" smtClean="0">
                                      <a:latin typeface="Cambria Math" charset="0"/>
                                      <a:ea typeface="Cambria Math" charset="0"/>
                                      <a:cs typeface="Cambria Math" charset="0"/>
                                    </a:rPr>
                                    <m:t>𝛽</m:t>
                                  </m:r>
                                </m:e>
                              </m:d>
                            </m:e>
                          </m:nary>
                        </m:oMath>
                      </m:oMathPara>
                    </a14:m>
                    <a:endParaRPr lang="en-US" b="0" i="1" dirty="0" smtClean="0">
                      <a:latin typeface="Cambria Math" charset="0"/>
                      <a:ea typeface="Cambria Math" charset="0"/>
                      <a:cs typeface="Cambria Math" charset="0"/>
                    </a:endParaRPr>
                  </a:p>
                </p:txBody>
              </p:sp>
            </mc:Choice>
            <mc:Fallback xmlns="">
              <p:sp>
                <p:nvSpPr>
                  <p:cNvPr id="23" name="TextBox 22"/>
                  <p:cNvSpPr txBox="1">
                    <a:spLocks noRot="1" noChangeAspect="1" noMove="1" noResize="1" noEditPoints="1" noAdjustHandles="1" noChangeArrowheads="1" noChangeShapeType="1" noTextEdit="1"/>
                  </p:cNvSpPr>
                  <p:nvPr/>
                </p:nvSpPr>
                <p:spPr>
                  <a:xfrm>
                    <a:off x="8147022" y="4876881"/>
                    <a:ext cx="3705960" cy="764505"/>
                  </a:xfrm>
                  <a:prstGeom prst="rect">
                    <a:avLst/>
                  </a:prstGeom>
                  <a:blipFill rotWithShape="0">
                    <a:blip r:embed="rId2"/>
                    <a:stretch>
                      <a:fillRect/>
                    </a:stretch>
                  </a:blipFill>
                </p:spPr>
                <p:txBody>
                  <a:bodyPr/>
                  <a:lstStyle/>
                  <a:p>
                    <a:r>
                      <a:rPr lang="en-US">
                        <a:noFill/>
                      </a:rPr>
                      <a:t> </a:t>
                    </a:r>
                  </a:p>
                </p:txBody>
              </p:sp>
            </mc:Fallback>
          </mc:AlternateContent>
          <p:grpSp>
            <p:nvGrpSpPr>
              <p:cNvPr id="24" name="Group 23"/>
              <p:cNvGrpSpPr/>
              <p:nvPr/>
            </p:nvGrpSpPr>
            <p:grpSpPr>
              <a:xfrm>
                <a:off x="0" y="4778909"/>
                <a:ext cx="8416752" cy="1032810"/>
                <a:chOff x="244843" y="3195835"/>
                <a:chExt cx="8416752" cy="1032810"/>
              </a:xfrm>
            </p:grpSpPr>
            <p:sp>
              <p:nvSpPr>
                <p:cNvPr id="25" name="Rectangle 24"/>
                <p:cNvSpPr/>
                <p:nvPr/>
              </p:nvSpPr>
              <p:spPr>
                <a:xfrm>
                  <a:off x="1093393" y="3203897"/>
                  <a:ext cx="1005840"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Affine</a:t>
                  </a:r>
                  <a:endParaRPr lang="en-US"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26" name="TextBox 25"/>
                    <p:cNvSpPr txBox="1"/>
                    <p:nvPr/>
                  </p:nvSpPr>
                  <p:spPr>
                    <a:xfrm>
                      <a:off x="244843" y="3522061"/>
                      <a:ext cx="39228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26" name="TextBox 25"/>
                    <p:cNvSpPr txBox="1">
                      <a:spLocks noRot="1" noChangeAspect="1" noMove="1" noResize="1" noEditPoints="1" noAdjustHandles="1" noChangeArrowheads="1" noChangeShapeType="1" noTextEdit="1"/>
                    </p:cNvSpPr>
                    <p:nvPr/>
                  </p:nvSpPr>
                  <p:spPr>
                    <a:xfrm>
                      <a:off x="244843" y="3522061"/>
                      <a:ext cx="392287" cy="369332"/>
                    </a:xfrm>
                    <a:prstGeom prst="rect">
                      <a:avLst/>
                    </a:prstGeom>
                    <a:blipFill rotWithShape="0">
                      <a:blip r:embed="rId3"/>
                      <a:stretch>
                        <a:fillRect/>
                      </a:stretch>
                    </a:blipFill>
                  </p:spPr>
                  <p:txBody>
                    <a:bodyPr/>
                    <a:lstStyle/>
                    <a:p>
                      <a:r>
                        <a:rPr lang="en-US">
                          <a:noFill/>
                        </a:rPr>
                        <a:t> </a:t>
                      </a:r>
                    </a:p>
                  </p:txBody>
                </p:sp>
              </mc:Fallback>
            </mc:AlternateContent>
            <p:cxnSp>
              <p:nvCxnSpPr>
                <p:cNvPr id="27" name="Straight Arrow Connector 26"/>
                <p:cNvCxnSpPr/>
                <p:nvPr/>
              </p:nvCxnSpPr>
              <p:spPr>
                <a:xfrm>
                  <a:off x="678230" y="3725725"/>
                  <a:ext cx="347196"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8" name="TextBox 27"/>
                    <p:cNvSpPr txBox="1"/>
                    <p:nvPr/>
                  </p:nvSpPr>
                  <p:spPr>
                    <a:xfrm>
                      <a:off x="2412720" y="3498483"/>
                      <a:ext cx="156049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h</m:t>
                            </m:r>
                            <m:r>
                              <a:rPr lang="en-US" b="0" i="1" smtClean="0">
                                <a:latin typeface="Cambria Math" charset="0"/>
                              </a:rPr>
                              <m:t>=</m:t>
                            </m:r>
                            <m:sSub>
                              <m:sSubPr>
                                <m:ctrlPr>
                                  <a:rPr lang="en-US" b="0" i="1" smtClean="0">
                                    <a:latin typeface="Cambria Math" charset="0"/>
                                  </a:rPr>
                                </m:ctrlPr>
                              </m:sSubPr>
                              <m:e>
                                <m:r>
                                  <a:rPr lang="en-US" b="0" i="1" smtClean="0">
                                    <a:latin typeface="Cambria Math" charset="0"/>
                                  </a:rPr>
                                  <m:t>𝛽</m:t>
                                </m:r>
                              </m:e>
                              <m:sub>
                                <m:r>
                                  <a:rPr lang="en-US" b="0" i="1" smtClean="0">
                                    <a:latin typeface="Cambria Math" charset="0"/>
                                  </a:rPr>
                                  <m:t>0</m:t>
                                </m:r>
                              </m:sub>
                            </m:sSub>
                            <m:r>
                              <a:rPr lang="en-US" b="0" i="1" smtClean="0">
                                <a:latin typeface="Cambria Math" charset="0"/>
                              </a:rPr>
                              <m:t>+</m:t>
                            </m:r>
                            <m:sSub>
                              <m:sSubPr>
                                <m:ctrlPr>
                                  <a:rPr lang="en-US" b="0" i="1" smtClean="0">
                                    <a:latin typeface="Cambria Math" charset="0"/>
                                  </a:rPr>
                                </m:ctrlPr>
                              </m:sSubPr>
                              <m:e>
                                <m:r>
                                  <a:rPr lang="en-US" b="0" i="1" smtClean="0">
                                    <a:latin typeface="Cambria Math" charset="0"/>
                                  </a:rPr>
                                  <m:t>𝛽</m:t>
                                </m:r>
                              </m:e>
                              <m:sub>
                                <m:r>
                                  <a:rPr lang="en-US" b="0" i="1" smtClean="0">
                                    <a:latin typeface="Cambria Math" charset="0"/>
                                  </a:rPr>
                                  <m:t>1</m:t>
                                </m:r>
                              </m:sub>
                            </m:sSub>
                            <m:r>
                              <a:rPr lang="en-US" b="0" i="1" smtClean="0">
                                <a:latin typeface="Cambria Math" charset="0"/>
                              </a:rPr>
                              <m:t>𝑋</m:t>
                            </m:r>
                          </m:oMath>
                        </m:oMathPara>
                      </a14:m>
                      <a:endParaRPr lang="en-US" dirty="0"/>
                    </a:p>
                  </p:txBody>
                </p:sp>
              </mc:Choice>
              <mc:Fallback xmlns="">
                <p:sp>
                  <p:nvSpPr>
                    <p:cNvPr id="28" name="TextBox 27"/>
                    <p:cNvSpPr txBox="1">
                      <a:spLocks noRot="1" noChangeAspect="1" noMove="1" noResize="1" noEditPoints="1" noAdjustHandles="1" noChangeArrowheads="1" noChangeShapeType="1" noTextEdit="1"/>
                    </p:cNvSpPr>
                    <p:nvPr/>
                  </p:nvSpPr>
                  <p:spPr>
                    <a:xfrm>
                      <a:off x="2412720" y="3498483"/>
                      <a:ext cx="1560492" cy="369332"/>
                    </a:xfrm>
                    <a:prstGeom prst="rect">
                      <a:avLst/>
                    </a:prstGeom>
                    <a:blipFill rotWithShape="0">
                      <a:blip r:embed="rId4"/>
                      <a:stretch>
                        <a:fillRect b="-13115"/>
                      </a:stretch>
                    </a:blipFill>
                  </p:spPr>
                  <p:txBody>
                    <a:bodyPr/>
                    <a:lstStyle/>
                    <a:p>
                      <a:r>
                        <a:rPr lang="en-US">
                          <a:noFill/>
                        </a:rPr>
                        <a:t> </a:t>
                      </a:r>
                    </a:p>
                  </p:txBody>
                </p:sp>
              </mc:Fallback>
            </mc:AlternateContent>
            <p:cxnSp>
              <p:nvCxnSpPr>
                <p:cNvPr id="29" name="Straight Arrow Connector 28"/>
                <p:cNvCxnSpPr/>
                <p:nvPr/>
              </p:nvCxnSpPr>
              <p:spPr>
                <a:xfrm flipV="1">
                  <a:off x="2207052" y="3714038"/>
                  <a:ext cx="255532" cy="4541"/>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30" name="Rectangle 29"/>
                <p:cNvSpPr/>
                <p:nvPr/>
              </p:nvSpPr>
              <p:spPr>
                <a:xfrm>
                  <a:off x="4353981" y="3222805"/>
                  <a:ext cx="1132369"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Activation</a:t>
                  </a:r>
                  <a:endParaRPr lang="en-US"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31" name="TextBox 30"/>
                    <p:cNvSpPr txBox="1"/>
                    <p:nvPr/>
                  </p:nvSpPr>
                  <p:spPr>
                    <a:xfrm>
                      <a:off x="5404539" y="3359086"/>
                      <a:ext cx="2245512" cy="61734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𝑝</m:t>
                            </m:r>
                            <m:r>
                              <a:rPr lang="en-US" b="0" i="1" smtClean="0">
                                <a:latin typeface="Cambria Math" charset="0"/>
                              </a:rPr>
                              <m:t>=</m:t>
                            </m:r>
                            <m:f>
                              <m:fPr>
                                <m:ctrlPr>
                                  <a:rPr lang="mr-IN" b="0" i="1" smtClean="0">
                                    <a:latin typeface="Cambria Math" charset="0"/>
                                  </a:rPr>
                                </m:ctrlPr>
                              </m:fPr>
                              <m:num>
                                <m:r>
                                  <a:rPr lang="en-US" b="0" i="1" smtClean="0">
                                    <a:latin typeface="Cambria Math" charset="0"/>
                                  </a:rPr>
                                  <m:t>1</m:t>
                                </m:r>
                              </m:num>
                              <m:den>
                                <m:r>
                                  <a:rPr lang="en-US" b="0" i="1" smtClean="0">
                                    <a:latin typeface="Cambria Math" charset="0"/>
                                  </a:rPr>
                                  <m:t>1+</m:t>
                                </m:r>
                                <m:sSup>
                                  <m:sSupPr>
                                    <m:ctrlPr>
                                      <a:rPr lang="en-US" b="0" i="1" smtClean="0">
                                        <a:latin typeface="Cambria Math" charset="0"/>
                                      </a:rPr>
                                    </m:ctrlPr>
                                  </m:sSupPr>
                                  <m:e>
                                    <m:r>
                                      <a:rPr lang="en-US" b="0" i="1" smtClean="0">
                                        <a:latin typeface="Cambria Math" charset="0"/>
                                      </a:rPr>
                                      <m:t>𝑒</m:t>
                                    </m:r>
                                  </m:e>
                                  <m:sup>
                                    <m:r>
                                      <a:rPr lang="en-US" b="0" i="1" smtClean="0">
                                        <a:latin typeface="Cambria Math" charset="0"/>
                                      </a:rPr>
                                      <m:t>−</m:t>
                                    </m:r>
                                    <m:r>
                                      <a:rPr lang="en-US" b="0" i="1" smtClean="0">
                                        <a:latin typeface="Cambria Math" charset="0"/>
                                      </a:rPr>
                                      <m:t>h</m:t>
                                    </m:r>
                                  </m:sup>
                                </m:sSup>
                              </m:den>
                            </m:f>
                          </m:oMath>
                        </m:oMathPara>
                      </a14:m>
                      <a:endParaRPr lang="en-US" b="1" dirty="0"/>
                    </a:p>
                  </p:txBody>
                </p:sp>
              </mc:Choice>
              <mc:Fallback xmlns="">
                <p:sp>
                  <p:nvSpPr>
                    <p:cNvPr id="31" name="TextBox 30"/>
                    <p:cNvSpPr txBox="1">
                      <a:spLocks noRot="1" noChangeAspect="1" noMove="1" noResize="1" noEditPoints="1" noAdjustHandles="1" noChangeArrowheads="1" noChangeShapeType="1" noTextEdit="1"/>
                    </p:cNvSpPr>
                    <p:nvPr/>
                  </p:nvSpPr>
                  <p:spPr>
                    <a:xfrm>
                      <a:off x="5404539" y="3359086"/>
                      <a:ext cx="2245512" cy="617348"/>
                    </a:xfrm>
                    <a:prstGeom prst="rect">
                      <a:avLst/>
                    </a:prstGeom>
                    <a:blipFill rotWithShape="0">
                      <a:blip r:embed="rId5"/>
                      <a:stretch>
                        <a:fillRect/>
                      </a:stretch>
                    </a:blipFill>
                  </p:spPr>
                  <p:txBody>
                    <a:bodyPr/>
                    <a:lstStyle/>
                    <a:p>
                      <a:r>
                        <a:rPr lang="en-US">
                          <a:noFill/>
                        </a:rPr>
                        <a:t> </a:t>
                      </a:r>
                    </a:p>
                  </p:txBody>
                </p:sp>
              </mc:Fallback>
            </mc:AlternateContent>
            <p:cxnSp>
              <p:nvCxnSpPr>
                <p:cNvPr id="32" name="Straight Arrow Connector 31"/>
                <p:cNvCxnSpPr/>
                <p:nvPr/>
              </p:nvCxnSpPr>
              <p:spPr>
                <a:xfrm>
                  <a:off x="5537168" y="3713835"/>
                  <a:ext cx="277387" cy="20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33" name="Rectangle 32"/>
                <p:cNvSpPr/>
                <p:nvPr/>
              </p:nvSpPr>
              <p:spPr>
                <a:xfrm>
                  <a:off x="7652903" y="3195835"/>
                  <a:ext cx="1005840"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Loss Fun</a:t>
                  </a:r>
                  <a:endParaRPr lang="en-US" dirty="0">
                    <a:solidFill>
                      <a:schemeClr val="tx1">
                        <a:lumMod val="75000"/>
                        <a:lumOff val="25000"/>
                      </a:schemeClr>
                    </a:solidFill>
                  </a:endParaRPr>
                </a:p>
              </p:txBody>
            </p:sp>
            <p:cxnSp>
              <p:nvCxnSpPr>
                <p:cNvPr id="34" name="Straight Arrow Connector 33"/>
                <p:cNvCxnSpPr/>
                <p:nvPr/>
              </p:nvCxnSpPr>
              <p:spPr>
                <a:xfrm flipV="1">
                  <a:off x="4064053" y="3697793"/>
                  <a:ext cx="229852" cy="962"/>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5" name="Straight Arrow Connector 34"/>
                <p:cNvCxnSpPr/>
                <p:nvPr/>
              </p:nvCxnSpPr>
              <p:spPr>
                <a:xfrm>
                  <a:off x="7274560" y="3696747"/>
                  <a:ext cx="328205"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36" name="TextBox 35"/>
                <p:cNvSpPr txBox="1"/>
                <p:nvPr/>
              </p:nvSpPr>
              <p:spPr>
                <a:xfrm>
                  <a:off x="8476864" y="3667760"/>
                  <a:ext cx="184731" cy="369332"/>
                </a:xfrm>
                <a:prstGeom prst="rect">
                  <a:avLst/>
                </a:prstGeom>
                <a:noFill/>
              </p:spPr>
              <p:txBody>
                <a:bodyPr wrap="none" rtlCol="0">
                  <a:spAutoFit/>
                </a:bodyPr>
                <a:lstStyle/>
                <a:p>
                  <a:endParaRPr lang="en-US" dirty="0"/>
                </a:p>
              </p:txBody>
            </p:sp>
          </p:grpSp>
        </p:grpSp>
        <p:cxnSp>
          <p:nvCxnSpPr>
            <p:cNvPr id="22" name="Straight Arrow Connector 21"/>
            <p:cNvCxnSpPr/>
            <p:nvPr/>
          </p:nvCxnSpPr>
          <p:spPr>
            <a:xfrm flipV="1">
              <a:off x="8569837" y="5266223"/>
              <a:ext cx="576295" cy="7568"/>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37" name="TextBox 36"/>
              <p:cNvSpPr txBox="1"/>
              <p:nvPr/>
            </p:nvSpPr>
            <p:spPr>
              <a:xfrm>
                <a:off x="9653666" y="3442787"/>
                <a:ext cx="1010884" cy="72943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mr-IN" sz="2000" b="0" i="1" smtClean="0">
                              <a:latin typeface="Cambria Math" charset="0"/>
                              <a:ea typeface="Cambria Math" charset="0"/>
                              <a:cs typeface="Cambria Math" charset="0"/>
                            </a:rPr>
                          </m:ctrlPr>
                        </m:fPr>
                        <m:num>
                          <m:r>
                            <a:rPr lang="mr-IN" sz="2000" b="0" i="1" smtClean="0">
                              <a:latin typeface="Cambria Math" charset="0"/>
                              <a:ea typeface="Cambria Math" charset="0"/>
                              <a:cs typeface="Cambria Math" charset="0"/>
                            </a:rPr>
                            <m:t>𝜕</m:t>
                          </m:r>
                          <m:r>
                            <a:rPr lang="en-US" sz="2000" b="0" i="1" smtClean="0">
                              <a:latin typeface="Cambria Math" charset="0"/>
                              <a:ea typeface="Cambria Math" charset="0"/>
                              <a:cs typeface="Cambria Math" charset="0"/>
                            </a:rPr>
                            <m:t>ℒ</m:t>
                          </m:r>
                        </m:num>
                        <m:den>
                          <m:r>
                            <a:rPr lang="mr-IN" sz="2000" b="0" i="1" smtClean="0">
                              <a:latin typeface="Cambria Math" charset="0"/>
                              <a:ea typeface="Cambria Math" charset="0"/>
                              <a:cs typeface="Cambria Math" charset="0"/>
                            </a:rPr>
                            <m:t>𝜕</m:t>
                          </m:r>
                          <m:r>
                            <a:rPr lang="en-US" sz="2000" b="0" i="1" smtClean="0">
                              <a:latin typeface="Cambria Math" charset="0"/>
                              <a:ea typeface="Cambria Math" charset="0"/>
                              <a:cs typeface="Cambria Math" charset="0"/>
                            </a:rPr>
                            <m:t>𝑝</m:t>
                          </m:r>
                        </m:den>
                      </m:f>
                    </m:oMath>
                  </m:oMathPara>
                </a14:m>
                <a:endParaRPr lang="en-US" b="0" i="1" dirty="0" smtClean="0">
                  <a:latin typeface="Cambria Math" charset="0"/>
                  <a:ea typeface="Cambria Math" charset="0"/>
                  <a:cs typeface="Cambria Math" charset="0"/>
                </a:endParaRPr>
              </a:p>
            </p:txBody>
          </p:sp>
        </mc:Choice>
        <mc:Fallback xmlns="">
          <p:sp>
            <p:nvSpPr>
              <p:cNvPr id="37" name="TextBox 36"/>
              <p:cNvSpPr txBox="1">
                <a:spLocks noRot="1" noChangeAspect="1" noMove="1" noResize="1" noEditPoints="1" noAdjustHandles="1" noChangeArrowheads="1" noChangeShapeType="1" noTextEdit="1"/>
              </p:cNvSpPr>
              <p:nvPr/>
            </p:nvSpPr>
            <p:spPr>
              <a:xfrm>
                <a:off x="9653666" y="3442787"/>
                <a:ext cx="1010884" cy="729430"/>
              </a:xfrm>
              <a:prstGeom prst="rect">
                <a:avLst/>
              </a:prstGeom>
              <a:blipFill rotWithShape="0">
                <a:blip r:embed="rId6"/>
                <a:stretch>
                  <a:fillRect/>
                </a:stretch>
              </a:blipFill>
            </p:spPr>
            <p:txBody>
              <a:bodyPr/>
              <a:lstStyle/>
              <a:p>
                <a:r>
                  <a:rPr lang="en-US">
                    <a:noFill/>
                  </a:rPr>
                  <a:t> </a:t>
                </a:r>
              </a:p>
            </p:txBody>
          </p:sp>
        </mc:Fallback>
      </mc:AlternateContent>
      <p:grpSp>
        <p:nvGrpSpPr>
          <p:cNvPr id="54" name="Group 53"/>
          <p:cNvGrpSpPr/>
          <p:nvPr/>
        </p:nvGrpSpPr>
        <p:grpSpPr>
          <a:xfrm>
            <a:off x="6199078" y="3539796"/>
            <a:ext cx="3454588" cy="675954"/>
            <a:chOff x="6199078" y="3539796"/>
            <a:chExt cx="3454588" cy="675954"/>
          </a:xfrm>
        </p:grpSpPr>
        <mc:AlternateContent xmlns:mc="http://schemas.openxmlformats.org/markup-compatibility/2006" xmlns:a14="http://schemas.microsoft.com/office/drawing/2010/main">
          <mc:Choice Requires="a14">
            <p:sp>
              <p:nvSpPr>
                <p:cNvPr id="38" name="TextBox 37"/>
                <p:cNvSpPr txBox="1"/>
                <p:nvPr/>
              </p:nvSpPr>
              <p:spPr>
                <a:xfrm>
                  <a:off x="6199078" y="3539796"/>
                  <a:ext cx="1179931" cy="675954"/>
                </a:xfrm>
                <a:prstGeom prst="rect">
                  <a:avLst/>
                </a:prstGeom>
                <a:noFill/>
              </p:spPr>
              <p:txBody>
                <a:bodyPr wrap="square" rtlCol="0">
                  <a:spAutoFit/>
                </a:bodyPr>
                <a:lstStyle/>
                <a:p>
                  <a14:m>
                    <m:oMath xmlns:m="http://schemas.openxmlformats.org/officeDocument/2006/math">
                      <m:f>
                        <m:fPr>
                          <m:ctrlPr>
                            <a:rPr lang="mr-IN" sz="2400" b="0" i="1" smtClean="0">
                              <a:latin typeface="Cambria Math" charset="0"/>
                              <a:ea typeface="Cambria Math" charset="0"/>
                              <a:cs typeface="Cambria Math" charset="0"/>
                            </a:rPr>
                          </m:ctrlPr>
                        </m:fPr>
                        <m:num>
                          <m:r>
                            <a:rPr lang="mr-IN" sz="2400" b="0" i="1" smtClean="0">
                              <a:latin typeface="Cambria Math" charset="0"/>
                              <a:ea typeface="Cambria Math" charset="0"/>
                              <a:cs typeface="Cambria Math" charset="0"/>
                            </a:rPr>
                            <m:t>𝜕</m:t>
                          </m:r>
                          <m:r>
                            <a:rPr lang="en-US" sz="2400" b="0" i="1" smtClean="0">
                              <a:latin typeface="Cambria Math" charset="0"/>
                              <a:ea typeface="Cambria Math" charset="0"/>
                              <a:cs typeface="Cambria Math" charset="0"/>
                            </a:rPr>
                            <m:t>ℒ</m:t>
                          </m:r>
                        </m:num>
                        <m:den>
                          <m:r>
                            <a:rPr lang="mr-IN" sz="2400" b="0" i="1" smtClean="0">
                              <a:latin typeface="Cambria Math" charset="0"/>
                              <a:ea typeface="Cambria Math" charset="0"/>
                              <a:cs typeface="Cambria Math" charset="0"/>
                            </a:rPr>
                            <m:t>𝜕</m:t>
                          </m:r>
                          <m:r>
                            <a:rPr lang="en-US" sz="2400" b="0" i="1" smtClean="0">
                              <a:latin typeface="Cambria Math" charset="0"/>
                              <a:ea typeface="Cambria Math" charset="0"/>
                              <a:cs typeface="Cambria Math" charset="0"/>
                            </a:rPr>
                            <m:t>𝑝</m:t>
                          </m:r>
                        </m:den>
                      </m:f>
                    </m:oMath>
                  </a14:m>
                  <a:r>
                    <a:rPr lang="mr-IN" sz="2400" b="0" dirty="0" smtClean="0">
                      <a:ea typeface="Cambria Math" charset="0"/>
                      <a:cs typeface="Cambria Math" charset="0"/>
                    </a:rPr>
                    <a:t> </a:t>
                  </a:r>
                  <a14:m>
                    <m:oMath xmlns:m="http://schemas.openxmlformats.org/officeDocument/2006/math">
                      <m:f>
                        <m:fPr>
                          <m:ctrlPr>
                            <a:rPr lang="mr-IN" sz="2400" b="0" i="1" smtClean="0">
                              <a:latin typeface="Cambria Math" charset="0"/>
                              <a:ea typeface="Cambria Math" charset="0"/>
                              <a:cs typeface="Cambria Math" charset="0"/>
                            </a:rPr>
                          </m:ctrlPr>
                        </m:fPr>
                        <m:num>
                          <m:r>
                            <a:rPr lang="mr-IN" sz="2400" b="0" i="1" smtClean="0">
                              <a:latin typeface="Cambria Math" charset="0"/>
                              <a:ea typeface="Cambria Math" charset="0"/>
                              <a:cs typeface="Cambria Math" charset="0"/>
                            </a:rPr>
                            <m:t>𝜕</m:t>
                          </m:r>
                          <m:r>
                            <a:rPr lang="en-US" sz="2400" b="0" i="1" smtClean="0">
                              <a:latin typeface="Cambria Math" charset="0"/>
                              <a:ea typeface="Cambria Math" charset="0"/>
                              <a:cs typeface="Cambria Math" charset="0"/>
                            </a:rPr>
                            <m:t>𝑝</m:t>
                          </m:r>
                        </m:num>
                        <m:den>
                          <m:r>
                            <a:rPr lang="mr-IN" sz="2400" b="0" i="1" smtClean="0">
                              <a:latin typeface="Cambria Math" charset="0"/>
                              <a:ea typeface="Cambria Math" charset="0"/>
                              <a:cs typeface="Cambria Math" charset="0"/>
                            </a:rPr>
                            <m:t>𝜕</m:t>
                          </m:r>
                          <m:r>
                            <a:rPr lang="en-US" sz="2400" b="0" i="1" smtClean="0">
                              <a:latin typeface="Cambria Math" charset="0"/>
                              <a:ea typeface="Cambria Math" charset="0"/>
                              <a:cs typeface="Cambria Math" charset="0"/>
                            </a:rPr>
                            <m:t>h</m:t>
                          </m:r>
                        </m:den>
                      </m:f>
                    </m:oMath>
                  </a14:m>
                  <a:endParaRPr lang="en-US" sz="2400" b="0" i="1" dirty="0" smtClean="0">
                    <a:latin typeface="Cambria Math" charset="0"/>
                    <a:ea typeface="Cambria Math" charset="0"/>
                    <a:cs typeface="Cambria Math" charset="0"/>
                  </a:endParaRPr>
                </a:p>
              </p:txBody>
            </p:sp>
          </mc:Choice>
          <mc:Fallback xmlns="">
            <p:sp>
              <p:nvSpPr>
                <p:cNvPr id="38" name="TextBox 37"/>
                <p:cNvSpPr txBox="1">
                  <a:spLocks noRot="1" noChangeAspect="1" noMove="1" noResize="1" noEditPoints="1" noAdjustHandles="1" noChangeArrowheads="1" noChangeShapeType="1" noTextEdit="1"/>
                </p:cNvSpPr>
                <p:nvPr/>
              </p:nvSpPr>
              <p:spPr>
                <a:xfrm>
                  <a:off x="6199078" y="3539796"/>
                  <a:ext cx="1179931" cy="675954"/>
                </a:xfrm>
                <a:prstGeom prst="rect">
                  <a:avLst/>
                </a:prstGeom>
                <a:blipFill rotWithShape="0">
                  <a:blip r:embed="rId7"/>
                  <a:stretch>
                    <a:fillRect b="-901"/>
                  </a:stretch>
                </a:blipFill>
              </p:spPr>
              <p:txBody>
                <a:bodyPr/>
                <a:lstStyle/>
                <a:p>
                  <a:r>
                    <a:rPr lang="en-US">
                      <a:noFill/>
                    </a:rPr>
                    <a:t> </a:t>
                  </a:r>
                </a:p>
              </p:txBody>
            </p:sp>
          </mc:Fallback>
        </mc:AlternateContent>
        <p:cxnSp>
          <p:nvCxnSpPr>
            <p:cNvPr id="42" name="Straight Arrow Connector 41"/>
            <p:cNvCxnSpPr/>
            <p:nvPr/>
          </p:nvCxnSpPr>
          <p:spPr>
            <a:xfrm flipH="1">
              <a:off x="7075357" y="3807502"/>
              <a:ext cx="2578309" cy="9477"/>
            </a:xfrm>
            <a:prstGeom prst="straightConnector1">
              <a:avLst/>
            </a:prstGeom>
            <a:ln>
              <a:solidFill>
                <a:schemeClr val="tx1">
                  <a:lumMod val="65000"/>
                  <a:lumOff val="35000"/>
                </a:schemeClr>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55" name="Group 54"/>
          <p:cNvGrpSpPr/>
          <p:nvPr/>
        </p:nvGrpSpPr>
        <p:grpSpPr>
          <a:xfrm>
            <a:off x="2442533" y="3539796"/>
            <a:ext cx="3635072" cy="680314"/>
            <a:chOff x="2442533" y="3539796"/>
            <a:chExt cx="3635072" cy="680314"/>
          </a:xfrm>
        </p:grpSpPr>
        <mc:AlternateContent xmlns:mc="http://schemas.openxmlformats.org/markup-compatibility/2006" xmlns:a14="http://schemas.microsoft.com/office/drawing/2010/main">
          <mc:Choice Requires="a14">
            <p:sp>
              <p:nvSpPr>
                <p:cNvPr id="39" name="TextBox 38"/>
                <p:cNvSpPr txBox="1"/>
                <p:nvPr/>
              </p:nvSpPr>
              <p:spPr>
                <a:xfrm>
                  <a:off x="2442533" y="3539796"/>
                  <a:ext cx="1553494" cy="680314"/>
                </a:xfrm>
                <a:prstGeom prst="rect">
                  <a:avLst/>
                </a:prstGeom>
                <a:noFill/>
              </p:spPr>
              <p:txBody>
                <a:bodyPr wrap="square" rtlCol="0">
                  <a:spAutoFit/>
                </a:bodyPr>
                <a:lstStyle/>
                <a:p>
                  <a14:m>
                    <m:oMath xmlns:m="http://schemas.openxmlformats.org/officeDocument/2006/math">
                      <m:f>
                        <m:fPr>
                          <m:ctrlPr>
                            <a:rPr lang="mr-IN" sz="2400" i="1" smtClean="0">
                              <a:latin typeface="Cambria Math" charset="0"/>
                              <a:ea typeface="Cambria Math" charset="0"/>
                              <a:cs typeface="Cambria Math" charset="0"/>
                            </a:rPr>
                          </m:ctrlPr>
                        </m:fPr>
                        <m:num>
                          <m:r>
                            <a:rPr lang="mr-IN" sz="2400" b="0" i="1" smtClean="0">
                              <a:latin typeface="Cambria Math" charset="0"/>
                              <a:ea typeface="Cambria Math" charset="0"/>
                              <a:cs typeface="Cambria Math" charset="0"/>
                            </a:rPr>
                            <m:t>𝜕</m:t>
                          </m:r>
                          <m:r>
                            <a:rPr lang="en-US" sz="2400" b="0" i="1" smtClean="0">
                              <a:latin typeface="Cambria Math" charset="0"/>
                              <a:ea typeface="Cambria Math" charset="0"/>
                              <a:cs typeface="Cambria Math" charset="0"/>
                            </a:rPr>
                            <m:t>ℒ</m:t>
                          </m:r>
                        </m:num>
                        <m:den>
                          <m:r>
                            <a:rPr lang="mr-IN" sz="2400" b="0" i="1" smtClean="0">
                              <a:latin typeface="Cambria Math" charset="0"/>
                              <a:ea typeface="Cambria Math" charset="0"/>
                              <a:cs typeface="Cambria Math" charset="0"/>
                            </a:rPr>
                            <m:t>𝜕</m:t>
                          </m:r>
                          <m:r>
                            <a:rPr lang="en-US" sz="2400" b="0" i="1" smtClean="0">
                              <a:latin typeface="Cambria Math" charset="0"/>
                              <a:ea typeface="Cambria Math" charset="0"/>
                              <a:cs typeface="Cambria Math" charset="0"/>
                            </a:rPr>
                            <m:t>𝑝</m:t>
                          </m:r>
                        </m:den>
                      </m:f>
                    </m:oMath>
                  </a14:m>
                  <a:r>
                    <a:rPr lang="mr-IN" sz="2400" dirty="0" smtClean="0">
                      <a:ea typeface="Cambria Math" charset="0"/>
                      <a:cs typeface="Cambria Math" charset="0"/>
                    </a:rPr>
                    <a:t> </a:t>
                  </a:r>
                  <a14:m>
                    <m:oMath xmlns:m="http://schemas.openxmlformats.org/officeDocument/2006/math">
                      <m:f>
                        <m:fPr>
                          <m:ctrlPr>
                            <a:rPr lang="mr-IN" sz="2400" i="1" smtClean="0">
                              <a:latin typeface="Cambria Math" charset="0"/>
                              <a:ea typeface="Cambria Math" charset="0"/>
                              <a:cs typeface="Cambria Math" charset="0"/>
                            </a:rPr>
                          </m:ctrlPr>
                        </m:fPr>
                        <m:num>
                          <m:r>
                            <a:rPr lang="mr-IN" sz="2400" b="0" i="1" smtClean="0">
                              <a:latin typeface="Cambria Math" charset="0"/>
                              <a:ea typeface="Cambria Math" charset="0"/>
                              <a:cs typeface="Cambria Math" charset="0"/>
                            </a:rPr>
                            <m:t>𝜕</m:t>
                          </m:r>
                          <m:r>
                            <a:rPr lang="en-US" sz="2400" b="0" i="1" smtClean="0">
                              <a:latin typeface="Cambria Math" charset="0"/>
                              <a:ea typeface="Cambria Math" charset="0"/>
                              <a:cs typeface="Cambria Math" charset="0"/>
                            </a:rPr>
                            <m:t>𝑝</m:t>
                          </m:r>
                        </m:num>
                        <m:den>
                          <m:r>
                            <a:rPr lang="mr-IN" sz="2400" b="0" i="1" smtClean="0">
                              <a:latin typeface="Cambria Math" charset="0"/>
                              <a:ea typeface="Cambria Math" charset="0"/>
                              <a:cs typeface="Cambria Math" charset="0"/>
                            </a:rPr>
                            <m:t>𝜕</m:t>
                          </m:r>
                          <m:r>
                            <a:rPr lang="en-US" sz="2400" b="0" i="1" smtClean="0">
                              <a:latin typeface="Cambria Math" charset="0"/>
                              <a:ea typeface="Cambria Math" charset="0"/>
                              <a:cs typeface="Cambria Math" charset="0"/>
                            </a:rPr>
                            <m:t>h</m:t>
                          </m:r>
                        </m:den>
                      </m:f>
                    </m:oMath>
                  </a14:m>
                  <a:r>
                    <a:rPr lang="mr-IN" sz="2400" dirty="0" smtClean="0">
                      <a:ea typeface="Cambria Math" charset="0"/>
                      <a:cs typeface="Cambria Math" charset="0"/>
                    </a:rPr>
                    <a:t> </a:t>
                  </a:r>
                  <a14:m>
                    <m:oMath xmlns:m="http://schemas.openxmlformats.org/officeDocument/2006/math">
                      <m:f>
                        <m:fPr>
                          <m:ctrlPr>
                            <a:rPr lang="mr-IN" sz="2400" i="1" smtClean="0">
                              <a:latin typeface="Cambria Math" charset="0"/>
                              <a:ea typeface="Cambria Math" charset="0"/>
                              <a:cs typeface="Cambria Math" charset="0"/>
                            </a:rPr>
                          </m:ctrlPr>
                        </m:fPr>
                        <m:num>
                          <m:r>
                            <a:rPr lang="mr-IN" sz="2400" b="0" i="1" smtClean="0">
                              <a:latin typeface="Cambria Math" charset="0"/>
                              <a:ea typeface="Cambria Math" charset="0"/>
                              <a:cs typeface="Cambria Math" charset="0"/>
                            </a:rPr>
                            <m:t>𝜕</m:t>
                          </m:r>
                          <m:r>
                            <a:rPr lang="en-US" sz="2400" b="0" i="1" smtClean="0">
                              <a:latin typeface="Cambria Math" charset="0"/>
                              <a:ea typeface="Cambria Math" charset="0"/>
                              <a:cs typeface="Cambria Math" charset="0"/>
                            </a:rPr>
                            <m:t>h</m:t>
                          </m:r>
                        </m:num>
                        <m:den>
                          <m:r>
                            <a:rPr lang="mr-IN" sz="2400" b="0" i="1" smtClean="0">
                              <a:latin typeface="Cambria Math" charset="0"/>
                              <a:ea typeface="Cambria Math" charset="0"/>
                              <a:cs typeface="Cambria Math" charset="0"/>
                            </a:rPr>
                            <m:t>𝜕</m:t>
                          </m:r>
                          <m:r>
                            <a:rPr lang="en-US" sz="2400" b="0" i="1" smtClean="0">
                              <a:latin typeface="Cambria Math" charset="0"/>
                              <a:ea typeface="Cambria Math" charset="0"/>
                              <a:cs typeface="Cambria Math" charset="0"/>
                            </a:rPr>
                            <m:t>𝛽</m:t>
                          </m:r>
                        </m:den>
                      </m:f>
                    </m:oMath>
                  </a14:m>
                  <a:endParaRPr lang="en-US" sz="2400" i="1" dirty="0" smtClean="0">
                    <a:latin typeface="Cambria Math" charset="0"/>
                    <a:ea typeface="Cambria Math" charset="0"/>
                    <a:cs typeface="Cambria Math" charset="0"/>
                  </a:endParaRPr>
                </a:p>
              </p:txBody>
            </p:sp>
          </mc:Choice>
          <mc:Fallback xmlns="">
            <p:sp>
              <p:nvSpPr>
                <p:cNvPr id="39" name="TextBox 38"/>
                <p:cNvSpPr txBox="1">
                  <a:spLocks noRot="1" noChangeAspect="1" noMove="1" noResize="1" noEditPoints="1" noAdjustHandles="1" noChangeArrowheads="1" noChangeShapeType="1" noTextEdit="1"/>
                </p:cNvSpPr>
                <p:nvPr/>
              </p:nvSpPr>
              <p:spPr>
                <a:xfrm>
                  <a:off x="2442533" y="3539796"/>
                  <a:ext cx="1553494" cy="680314"/>
                </a:xfrm>
                <a:prstGeom prst="rect">
                  <a:avLst/>
                </a:prstGeom>
                <a:blipFill rotWithShape="0">
                  <a:blip r:embed="rId8"/>
                  <a:stretch>
                    <a:fillRect b="-901"/>
                  </a:stretch>
                </a:blipFill>
              </p:spPr>
              <p:txBody>
                <a:bodyPr/>
                <a:lstStyle/>
                <a:p>
                  <a:r>
                    <a:rPr lang="en-US">
                      <a:noFill/>
                    </a:rPr>
                    <a:t> </a:t>
                  </a:r>
                </a:p>
              </p:txBody>
            </p:sp>
          </mc:Fallback>
        </mc:AlternateContent>
        <p:cxnSp>
          <p:nvCxnSpPr>
            <p:cNvPr id="46" name="Straight Arrow Connector 45"/>
            <p:cNvCxnSpPr/>
            <p:nvPr/>
          </p:nvCxnSpPr>
          <p:spPr>
            <a:xfrm flipH="1">
              <a:off x="3739344" y="3816979"/>
              <a:ext cx="2338261" cy="1"/>
            </a:xfrm>
            <a:prstGeom prst="straightConnector1">
              <a:avLst/>
            </a:prstGeom>
            <a:ln>
              <a:solidFill>
                <a:schemeClr val="tx1">
                  <a:lumMod val="65000"/>
                  <a:lumOff val="35000"/>
                </a:schemeClr>
              </a:solidFill>
              <a:tailEnd type="triangle"/>
            </a:ln>
            <a:effectLst/>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40" name="TextBox 39"/>
              <p:cNvSpPr txBox="1"/>
              <p:nvPr/>
            </p:nvSpPr>
            <p:spPr>
              <a:xfrm>
                <a:off x="4463321" y="4465175"/>
                <a:ext cx="3291179" cy="61901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mr-IN" b="0" i="1" smtClean="0">
                              <a:latin typeface="Cambria Math" charset="0"/>
                              <a:ea typeface="Cambria Math" charset="0"/>
                              <a:cs typeface="Cambria Math" charset="0"/>
                            </a:rPr>
                          </m:ctrlPr>
                        </m:fPr>
                        <m:num>
                          <m:r>
                            <a:rPr lang="mr-IN"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𝑝</m:t>
                          </m:r>
                        </m:num>
                        <m:den>
                          <m:r>
                            <a:rPr lang="mr-IN"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h</m:t>
                          </m:r>
                        </m:den>
                      </m:f>
                      <m:r>
                        <a:rPr lang="en-US"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𝜎</m:t>
                      </m:r>
                      <m:r>
                        <a:rPr lang="en-US"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h</m:t>
                      </m:r>
                      <m:r>
                        <a:rPr lang="en-US" b="0" i="1" smtClean="0">
                          <a:latin typeface="Cambria Math" charset="0"/>
                          <a:ea typeface="Cambria Math" charset="0"/>
                          <a:cs typeface="Cambria Math" charset="0"/>
                        </a:rPr>
                        <m:t>)(1−</m:t>
                      </m:r>
                      <m:r>
                        <a:rPr lang="en-US" b="0" i="1" smtClean="0">
                          <a:latin typeface="Cambria Math" charset="0"/>
                          <a:ea typeface="Cambria Math" charset="0"/>
                          <a:cs typeface="Cambria Math" charset="0"/>
                        </a:rPr>
                        <m:t>𝜎</m:t>
                      </m:r>
                      <m:d>
                        <m:dPr>
                          <m:ctrlPr>
                            <a:rPr lang="en-US" b="0" i="1" smtClean="0">
                              <a:latin typeface="Cambria Math" charset="0"/>
                              <a:ea typeface="Cambria Math" charset="0"/>
                              <a:cs typeface="Cambria Math" charset="0"/>
                            </a:rPr>
                          </m:ctrlPr>
                        </m:dPr>
                        <m:e>
                          <m:r>
                            <a:rPr lang="en-US" b="0" i="1" smtClean="0">
                              <a:latin typeface="Cambria Math" charset="0"/>
                              <a:ea typeface="Cambria Math" charset="0"/>
                              <a:cs typeface="Cambria Math" charset="0"/>
                            </a:rPr>
                            <m:t>h</m:t>
                          </m:r>
                        </m:e>
                      </m:d>
                      <m:r>
                        <a:rPr lang="en-US" b="0" i="1" smtClean="0">
                          <a:latin typeface="Cambria Math" charset="0"/>
                          <a:ea typeface="Cambria Math" charset="0"/>
                          <a:cs typeface="Cambria Math" charset="0"/>
                        </a:rPr>
                        <m:t>)</m:t>
                      </m:r>
                    </m:oMath>
                  </m:oMathPara>
                </a14:m>
                <a:endParaRPr lang="en-US" sz="2400" b="0" i="1" dirty="0" smtClean="0">
                  <a:latin typeface="Cambria Math" charset="0"/>
                  <a:ea typeface="Cambria Math" charset="0"/>
                  <a:cs typeface="Cambria Math" charset="0"/>
                </a:endParaRPr>
              </a:p>
            </p:txBody>
          </p:sp>
        </mc:Choice>
        <mc:Fallback xmlns="">
          <p:sp>
            <p:nvSpPr>
              <p:cNvPr id="40" name="TextBox 39"/>
              <p:cNvSpPr txBox="1">
                <a:spLocks noRot="1" noChangeAspect="1" noMove="1" noResize="1" noEditPoints="1" noAdjustHandles="1" noChangeArrowheads="1" noChangeShapeType="1" noTextEdit="1"/>
              </p:cNvSpPr>
              <p:nvPr/>
            </p:nvSpPr>
            <p:spPr>
              <a:xfrm>
                <a:off x="4463321" y="4465175"/>
                <a:ext cx="3291179" cy="619016"/>
              </a:xfrm>
              <a:prstGeom prst="rect">
                <a:avLst/>
              </a:prstGeom>
              <a:blipFill rotWithShape="0">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p:cNvSpPr txBox="1"/>
              <p:nvPr/>
            </p:nvSpPr>
            <p:spPr>
              <a:xfrm>
                <a:off x="7750421" y="4392563"/>
                <a:ext cx="3614018" cy="66569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mr-IN" b="0" i="1" smtClean="0">
                              <a:latin typeface="Cambria Math" charset="0"/>
                              <a:ea typeface="Cambria Math" charset="0"/>
                              <a:cs typeface="Cambria Math" charset="0"/>
                            </a:rPr>
                          </m:ctrlPr>
                        </m:fPr>
                        <m:num>
                          <m:r>
                            <a:rPr lang="mr-IN"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ℒ</m:t>
                          </m:r>
                        </m:num>
                        <m:den>
                          <m:r>
                            <a:rPr lang="mr-IN"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𝑝</m:t>
                          </m:r>
                        </m:den>
                      </m:f>
                      <m:r>
                        <a:rPr lang="en-US"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𝑦</m:t>
                      </m:r>
                      <m:f>
                        <m:fPr>
                          <m:ctrlPr>
                            <a:rPr lang="en-US" b="0" i="1" smtClean="0">
                              <a:latin typeface="Cambria Math" charset="0"/>
                              <a:ea typeface="Cambria Math" charset="0"/>
                              <a:cs typeface="Cambria Math" charset="0"/>
                            </a:rPr>
                          </m:ctrlPr>
                        </m:fPr>
                        <m:num>
                          <m:r>
                            <a:rPr lang="en-US" b="0" i="1" smtClean="0">
                              <a:latin typeface="Cambria Math" charset="0"/>
                              <a:ea typeface="Cambria Math" charset="0"/>
                              <a:cs typeface="Cambria Math" charset="0"/>
                            </a:rPr>
                            <m:t>1</m:t>
                          </m:r>
                        </m:num>
                        <m:den>
                          <m:r>
                            <a:rPr lang="en-US" b="0" i="1" smtClean="0">
                              <a:latin typeface="Cambria Math" charset="0"/>
                              <a:ea typeface="Cambria Math" charset="0"/>
                              <a:cs typeface="Cambria Math" charset="0"/>
                            </a:rPr>
                            <m:t>𝑝</m:t>
                          </m:r>
                        </m:den>
                      </m:f>
                      <m:r>
                        <a:rPr lang="en-US" b="0" i="1" smtClean="0">
                          <a:latin typeface="Cambria Math" charset="0"/>
                          <a:ea typeface="Cambria Math" charset="0"/>
                          <a:cs typeface="Cambria Math" charset="0"/>
                        </a:rPr>
                        <m:t>−</m:t>
                      </m:r>
                      <m:d>
                        <m:dPr>
                          <m:ctrlPr>
                            <a:rPr lang="en-US" b="0" i="1" smtClean="0">
                              <a:latin typeface="Cambria Math" charset="0"/>
                              <a:ea typeface="Cambria Math" charset="0"/>
                              <a:cs typeface="Cambria Math" charset="0"/>
                            </a:rPr>
                          </m:ctrlPr>
                        </m:dPr>
                        <m:e>
                          <m:r>
                            <a:rPr lang="en-US" b="0" i="1" smtClean="0">
                              <a:latin typeface="Cambria Math" charset="0"/>
                              <a:ea typeface="Cambria Math" charset="0"/>
                              <a:cs typeface="Cambria Math" charset="0"/>
                            </a:rPr>
                            <m:t>1−</m:t>
                          </m:r>
                          <m:r>
                            <a:rPr lang="en-US" b="0" i="1" smtClean="0">
                              <a:latin typeface="Cambria Math" charset="0"/>
                              <a:ea typeface="Cambria Math" charset="0"/>
                              <a:cs typeface="Cambria Math" charset="0"/>
                            </a:rPr>
                            <m:t>𝑦</m:t>
                          </m:r>
                        </m:e>
                      </m:d>
                      <m:f>
                        <m:fPr>
                          <m:ctrlPr>
                            <a:rPr lang="en-US" b="0" i="1" smtClean="0">
                              <a:latin typeface="Cambria Math" charset="0"/>
                              <a:ea typeface="Cambria Math" charset="0"/>
                              <a:cs typeface="Cambria Math" charset="0"/>
                            </a:rPr>
                          </m:ctrlPr>
                        </m:fPr>
                        <m:num>
                          <m:r>
                            <a:rPr lang="en-US" b="0" i="1" smtClean="0">
                              <a:latin typeface="Cambria Math" charset="0"/>
                              <a:ea typeface="Cambria Math" charset="0"/>
                              <a:cs typeface="Cambria Math" charset="0"/>
                            </a:rPr>
                            <m:t>1</m:t>
                          </m:r>
                        </m:num>
                        <m:den>
                          <m:r>
                            <a:rPr lang="en-US" b="0" i="1" smtClean="0">
                              <a:latin typeface="Cambria Math" charset="0"/>
                              <a:ea typeface="Cambria Math" charset="0"/>
                              <a:cs typeface="Cambria Math" charset="0"/>
                            </a:rPr>
                            <m:t>1−</m:t>
                          </m:r>
                          <m:r>
                            <a:rPr lang="en-US" b="0" i="1" smtClean="0">
                              <a:latin typeface="Cambria Math" charset="0"/>
                              <a:ea typeface="Cambria Math" charset="0"/>
                              <a:cs typeface="Cambria Math" charset="0"/>
                            </a:rPr>
                            <m:t>𝑝</m:t>
                          </m:r>
                        </m:den>
                      </m:f>
                    </m:oMath>
                  </m:oMathPara>
                </a14:m>
                <a:endParaRPr lang="en-US" sz="2400" b="0" i="1" dirty="0" smtClean="0">
                  <a:latin typeface="Cambria Math" charset="0"/>
                  <a:ea typeface="Cambria Math" charset="0"/>
                  <a:cs typeface="Cambria Math" charset="0"/>
                </a:endParaRPr>
              </a:p>
            </p:txBody>
          </p:sp>
        </mc:Choice>
        <mc:Fallback xmlns="">
          <p:sp>
            <p:nvSpPr>
              <p:cNvPr id="41" name="TextBox 40"/>
              <p:cNvSpPr txBox="1">
                <a:spLocks noRot="1" noChangeAspect="1" noMove="1" noResize="1" noEditPoints="1" noAdjustHandles="1" noChangeArrowheads="1" noChangeShapeType="1" noTextEdit="1"/>
              </p:cNvSpPr>
              <p:nvPr/>
            </p:nvSpPr>
            <p:spPr>
              <a:xfrm>
                <a:off x="7750421" y="4392563"/>
                <a:ext cx="3614018" cy="665695"/>
              </a:xfrm>
              <a:prstGeom prst="rect">
                <a:avLst/>
              </a:prstGeom>
              <a:blipFill rotWithShape="0">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p:cNvSpPr txBox="1"/>
              <p:nvPr/>
            </p:nvSpPr>
            <p:spPr>
              <a:xfrm>
                <a:off x="1309534" y="4392178"/>
                <a:ext cx="2983257" cy="66608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mr-IN" b="0" i="1" smtClean="0">
                              <a:latin typeface="Cambria Math" charset="0"/>
                              <a:ea typeface="Cambria Math" charset="0"/>
                              <a:cs typeface="Cambria Math" charset="0"/>
                            </a:rPr>
                          </m:ctrlPr>
                        </m:fPr>
                        <m:num>
                          <m:r>
                            <a:rPr lang="mr-IN"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h</m:t>
                          </m:r>
                        </m:num>
                        <m:den>
                          <m:r>
                            <a:rPr lang="mr-IN" b="0" i="1" smtClean="0">
                              <a:latin typeface="Cambria Math" charset="0"/>
                              <a:ea typeface="Cambria Math" charset="0"/>
                              <a:cs typeface="Cambria Math" charset="0"/>
                            </a:rPr>
                            <m:t>𝜕</m:t>
                          </m:r>
                          <m:sSub>
                            <m:sSubPr>
                              <m:ctrlPr>
                                <a:rPr lang="en-US" b="0" i="1" smtClean="0">
                                  <a:latin typeface="Cambria Math" charset="0"/>
                                  <a:ea typeface="Cambria Math" charset="0"/>
                                  <a:cs typeface="Cambria Math" charset="0"/>
                                </a:rPr>
                              </m:ctrlPr>
                            </m:sSubPr>
                            <m:e>
                              <m:r>
                                <a:rPr lang="en-US" b="0" i="1" smtClean="0">
                                  <a:latin typeface="Cambria Math" charset="0"/>
                                  <a:ea typeface="Cambria Math" charset="0"/>
                                  <a:cs typeface="Cambria Math" charset="0"/>
                                </a:rPr>
                                <m:t>𝛽</m:t>
                              </m:r>
                            </m:e>
                            <m:sub>
                              <m:r>
                                <a:rPr lang="en-US" b="0" i="1" smtClean="0">
                                  <a:latin typeface="Cambria Math" charset="0"/>
                                  <a:ea typeface="Cambria Math" charset="0"/>
                                  <a:cs typeface="Cambria Math" charset="0"/>
                                </a:rPr>
                                <m:t>1</m:t>
                              </m:r>
                            </m:sub>
                          </m:sSub>
                        </m:den>
                      </m:f>
                      <m:r>
                        <a:rPr lang="en-US"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𝑋</m:t>
                      </m:r>
                      <m:r>
                        <a:rPr lang="en-US" b="0" i="1" smtClean="0">
                          <a:latin typeface="Cambria Math" charset="0"/>
                          <a:ea typeface="Cambria Math" charset="0"/>
                          <a:cs typeface="Cambria Math" charset="0"/>
                        </a:rPr>
                        <m:t>,</m:t>
                      </m:r>
                      <m:f>
                        <m:fPr>
                          <m:ctrlPr>
                            <a:rPr lang="en-US" b="0" i="1" smtClean="0">
                              <a:latin typeface="Cambria Math" charset="0"/>
                              <a:ea typeface="Cambria Math" charset="0"/>
                              <a:cs typeface="Cambria Math" charset="0"/>
                            </a:rPr>
                          </m:ctrlPr>
                        </m:fPr>
                        <m:num>
                          <m:r>
                            <a:rPr lang="en-US" b="0" i="1" smtClean="0">
                              <a:latin typeface="Cambria Math" charset="0"/>
                              <a:ea typeface="Cambria Math" charset="0"/>
                              <a:cs typeface="Cambria Math" charset="0"/>
                            </a:rPr>
                            <m:t>𝑑</m:t>
                          </m:r>
                          <m:r>
                            <a:rPr lang="en-US" b="0" i="1" smtClean="0">
                              <a:latin typeface="Cambria Math" charset="0"/>
                              <a:ea typeface="Cambria Math" charset="0"/>
                              <a:cs typeface="Cambria Math" charset="0"/>
                            </a:rPr>
                            <m:t>ℒ</m:t>
                          </m:r>
                        </m:num>
                        <m:den>
                          <m:r>
                            <a:rPr lang="en-US" b="0" i="1" smtClean="0">
                              <a:latin typeface="Cambria Math" charset="0"/>
                              <a:ea typeface="Cambria Math" charset="0"/>
                              <a:cs typeface="Cambria Math" charset="0"/>
                            </a:rPr>
                            <m:t>𝑑</m:t>
                          </m:r>
                          <m:sSub>
                            <m:sSubPr>
                              <m:ctrlPr>
                                <a:rPr lang="en-US" b="0" i="1" smtClean="0">
                                  <a:latin typeface="Cambria Math" charset="0"/>
                                  <a:ea typeface="Cambria Math" charset="0"/>
                                  <a:cs typeface="Cambria Math" charset="0"/>
                                </a:rPr>
                              </m:ctrlPr>
                            </m:sSubPr>
                            <m:e>
                              <m:r>
                                <a:rPr lang="en-US" b="0" i="1" smtClean="0">
                                  <a:latin typeface="Cambria Math" charset="0"/>
                                  <a:ea typeface="Cambria Math" charset="0"/>
                                  <a:cs typeface="Cambria Math" charset="0"/>
                                </a:rPr>
                                <m:t>𝛽</m:t>
                              </m:r>
                            </m:e>
                            <m:sub>
                              <m:r>
                                <a:rPr lang="en-US" b="0" i="1" smtClean="0">
                                  <a:latin typeface="Cambria Math" charset="0"/>
                                  <a:ea typeface="Cambria Math" charset="0"/>
                                  <a:cs typeface="Cambria Math" charset="0"/>
                                </a:rPr>
                                <m:t>0</m:t>
                              </m:r>
                            </m:sub>
                          </m:sSub>
                        </m:den>
                      </m:f>
                      <m:r>
                        <a:rPr lang="en-US" b="0" i="1" smtClean="0">
                          <a:latin typeface="Cambria Math" charset="0"/>
                          <a:ea typeface="Cambria Math" charset="0"/>
                          <a:cs typeface="Cambria Math" charset="0"/>
                        </a:rPr>
                        <m:t>=1</m:t>
                      </m:r>
                    </m:oMath>
                  </m:oMathPara>
                </a14:m>
                <a:endParaRPr lang="en-US" b="0" i="1" dirty="0" smtClean="0">
                  <a:latin typeface="Cambria Math" charset="0"/>
                  <a:ea typeface="Cambria Math" charset="0"/>
                  <a:cs typeface="Cambria Math" charset="0"/>
                </a:endParaRPr>
              </a:p>
            </p:txBody>
          </p:sp>
        </mc:Choice>
        <mc:Fallback xmlns="">
          <p:sp>
            <p:nvSpPr>
              <p:cNvPr id="43" name="TextBox 42"/>
              <p:cNvSpPr txBox="1">
                <a:spLocks noRot="1" noChangeAspect="1" noMove="1" noResize="1" noEditPoints="1" noAdjustHandles="1" noChangeArrowheads="1" noChangeShapeType="1" noTextEdit="1"/>
              </p:cNvSpPr>
              <p:nvPr/>
            </p:nvSpPr>
            <p:spPr>
              <a:xfrm>
                <a:off x="1309534" y="4392178"/>
                <a:ext cx="2983257" cy="666080"/>
              </a:xfrm>
              <a:prstGeom prst="rect">
                <a:avLst/>
              </a:prstGeom>
              <a:blipFill rotWithShape="0">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p:cNvSpPr txBox="1"/>
              <p:nvPr/>
            </p:nvSpPr>
            <p:spPr>
              <a:xfrm>
                <a:off x="2773791" y="5060053"/>
                <a:ext cx="6607628" cy="1006429"/>
              </a:xfrm>
              <a:prstGeom prst="rect">
                <a:avLst/>
              </a:prstGeom>
              <a:solidFill>
                <a:schemeClr val="accent1">
                  <a:lumMod val="20000"/>
                  <a:lumOff val="80000"/>
                </a:schemeClr>
              </a:solid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mr-IN" sz="2000" b="0" i="1" smtClean="0">
                              <a:latin typeface="Cambria Math" charset="0"/>
                              <a:ea typeface="Cambria Math" charset="0"/>
                              <a:cs typeface="Cambria Math" charset="0"/>
                            </a:rPr>
                          </m:ctrlPr>
                        </m:fPr>
                        <m:num>
                          <m:r>
                            <a:rPr lang="mr-IN" sz="2000" b="0" i="1" smtClean="0">
                              <a:latin typeface="Cambria Math" charset="0"/>
                              <a:ea typeface="Cambria Math" charset="0"/>
                              <a:cs typeface="Cambria Math" charset="0"/>
                            </a:rPr>
                            <m:t>𝜕</m:t>
                          </m:r>
                          <m:r>
                            <a:rPr lang="en-US" sz="2000" b="0" i="1" smtClean="0">
                              <a:latin typeface="Cambria Math" charset="0"/>
                              <a:ea typeface="Cambria Math" charset="0"/>
                              <a:cs typeface="Cambria Math" charset="0"/>
                            </a:rPr>
                            <m:t>ℒ</m:t>
                          </m:r>
                        </m:num>
                        <m:den>
                          <m:r>
                            <a:rPr lang="mr-IN" sz="2000" b="0" i="1" smtClean="0">
                              <a:latin typeface="Cambria Math" charset="0"/>
                              <a:ea typeface="Cambria Math" charset="0"/>
                              <a:cs typeface="Cambria Math" charset="0"/>
                            </a:rPr>
                            <m:t>𝜕</m:t>
                          </m:r>
                          <m:sSub>
                            <m:sSubPr>
                              <m:ctrlPr>
                                <a:rPr lang="en-US" sz="2000" b="0" i="1" smtClean="0">
                                  <a:latin typeface="Cambria Math" charset="0"/>
                                  <a:ea typeface="Cambria Math" charset="0"/>
                                  <a:cs typeface="Cambria Math" charset="0"/>
                                </a:rPr>
                              </m:ctrlPr>
                            </m:sSubPr>
                            <m:e>
                              <m:r>
                                <a:rPr lang="en-US" sz="2000" b="0" i="1" smtClean="0">
                                  <a:latin typeface="Cambria Math" charset="0"/>
                                  <a:ea typeface="Cambria Math" charset="0"/>
                                  <a:cs typeface="Cambria Math" charset="0"/>
                                </a:rPr>
                                <m:t>𝛽</m:t>
                              </m:r>
                            </m:e>
                            <m:sub>
                              <m:r>
                                <a:rPr lang="en-US" sz="2000" b="0" i="1" smtClean="0">
                                  <a:latin typeface="Cambria Math" charset="0"/>
                                  <a:ea typeface="Cambria Math" charset="0"/>
                                  <a:cs typeface="Cambria Math" charset="0"/>
                                </a:rPr>
                                <m:t>1</m:t>
                              </m:r>
                            </m:sub>
                          </m:sSub>
                        </m:den>
                      </m:f>
                      <m:r>
                        <a:rPr lang="en-US" sz="2000" i="1">
                          <a:latin typeface="Cambria Math" charset="0"/>
                          <a:ea typeface="Cambria Math" charset="0"/>
                          <a:cs typeface="Cambria Math" charset="0"/>
                        </a:rPr>
                        <m:t>=</m:t>
                      </m:r>
                      <m:r>
                        <a:rPr lang="en-US" sz="2000" b="0" i="1" smtClean="0">
                          <a:latin typeface="Cambria Math" charset="0"/>
                          <a:ea typeface="Cambria Math" charset="0"/>
                          <a:cs typeface="Cambria Math" charset="0"/>
                        </a:rPr>
                        <m:t>−</m:t>
                      </m:r>
                      <m:r>
                        <a:rPr lang="en-US" sz="2000" i="1">
                          <a:latin typeface="Cambria Math" charset="0"/>
                          <a:ea typeface="Cambria Math" charset="0"/>
                          <a:cs typeface="Cambria Math" charset="0"/>
                        </a:rPr>
                        <m:t>𝑋</m:t>
                      </m:r>
                      <m:r>
                        <a:rPr lang="en-US" sz="2000" i="1">
                          <a:latin typeface="Cambria Math" charset="0"/>
                          <a:ea typeface="Cambria Math" charset="0"/>
                          <a:cs typeface="Cambria Math" charset="0"/>
                        </a:rPr>
                        <m:t>𝜎</m:t>
                      </m:r>
                      <m:d>
                        <m:dPr>
                          <m:ctrlPr>
                            <a:rPr lang="en-US" sz="2000" i="1">
                              <a:latin typeface="Cambria Math" charset="0"/>
                              <a:ea typeface="Cambria Math" charset="0"/>
                              <a:cs typeface="Cambria Math" charset="0"/>
                            </a:rPr>
                          </m:ctrlPr>
                        </m:dPr>
                        <m:e>
                          <m:r>
                            <a:rPr lang="en-US" sz="2000" i="1">
                              <a:latin typeface="Cambria Math" charset="0"/>
                              <a:ea typeface="Cambria Math" charset="0"/>
                              <a:cs typeface="Cambria Math" charset="0"/>
                            </a:rPr>
                            <m:t>h</m:t>
                          </m:r>
                        </m:e>
                      </m:d>
                      <m:d>
                        <m:dPr>
                          <m:ctrlPr>
                            <a:rPr lang="en-US" sz="2000" i="1">
                              <a:latin typeface="Cambria Math" charset="0"/>
                              <a:ea typeface="Cambria Math" charset="0"/>
                              <a:cs typeface="Cambria Math" charset="0"/>
                            </a:rPr>
                          </m:ctrlPr>
                        </m:dPr>
                        <m:e>
                          <m:r>
                            <a:rPr lang="en-US" sz="2000" i="1">
                              <a:latin typeface="Cambria Math" charset="0"/>
                              <a:ea typeface="Cambria Math" charset="0"/>
                              <a:cs typeface="Cambria Math" charset="0"/>
                            </a:rPr>
                            <m:t>1−</m:t>
                          </m:r>
                          <m:r>
                            <a:rPr lang="en-US" sz="2000" i="1">
                              <a:latin typeface="Cambria Math" charset="0"/>
                              <a:ea typeface="Cambria Math" charset="0"/>
                              <a:cs typeface="Cambria Math" charset="0"/>
                            </a:rPr>
                            <m:t>𝜎</m:t>
                          </m:r>
                          <m:d>
                            <m:dPr>
                              <m:ctrlPr>
                                <a:rPr lang="en-US" sz="2000" i="1">
                                  <a:latin typeface="Cambria Math" charset="0"/>
                                  <a:ea typeface="Cambria Math" charset="0"/>
                                  <a:cs typeface="Cambria Math" charset="0"/>
                                </a:rPr>
                              </m:ctrlPr>
                            </m:dPr>
                            <m:e>
                              <m:r>
                                <a:rPr lang="en-US" sz="2000" i="1">
                                  <a:latin typeface="Cambria Math" charset="0"/>
                                  <a:ea typeface="Cambria Math" charset="0"/>
                                  <a:cs typeface="Cambria Math" charset="0"/>
                                </a:rPr>
                                <m:t>h</m:t>
                              </m:r>
                            </m:e>
                          </m:d>
                        </m:e>
                      </m:d>
                      <m:r>
                        <a:rPr lang="en-US" sz="2000" b="0" i="1" smtClean="0">
                          <a:latin typeface="Cambria Math" charset="0"/>
                          <a:ea typeface="Cambria Math" charset="0"/>
                          <a:cs typeface="Cambria Math" charset="0"/>
                        </a:rPr>
                        <m:t>[</m:t>
                      </m:r>
                      <m:r>
                        <a:rPr lang="en-US" sz="2000" i="1">
                          <a:latin typeface="Cambria Math" charset="0"/>
                          <a:ea typeface="Cambria Math" charset="0"/>
                          <a:cs typeface="Cambria Math" charset="0"/>
                        </a:rPr>
                        <m:t>𝑦</m:t>
                      </m:r>
                      <m:f>
                        <m:fPr>
                          <m:ctrlPr>
                            <a:rPr lang="en-US" sz="2000" i="1">
                              <a:latin typeface="Cambria Math" charset="0"/>
                              <a:ea typeface="Cambria Math" charset="0"/>
                              <a:cs typeface="Cambria Math" charset="0"/>
                            </a:rPr>
                          </m:ctrlPr>
                        </m:fPr>
                        <m:num>
                          <m:r>
                            <a:rPr lang="en-US" sz="2000" i="1">
                              <a:latin typeface="Cambria Math" charset="0"/>
                              <a:ea typeface="Cambria Math" charset="0"/>
                              <a:cs typeface="Cambria Math" charset="0"/>
                            </a:rPr>
                            <m:t>1</m:t>
                          </m:r>
                        </m:num>
                        <m:den>
                          <m:r>
                            <a:rPr lang="en-US" sz="2000" i="1">
                              <a:latin typeface="Cambria Math" charset="0"/>
                              <a:ea typeface="Cambria Math" charset="0"/>
                              <a:cs typeface="Cambria Math" charset="0"/>
                            </a:rPr>
                            <m:t>𝑝</m:t>
                          </m:r>
                        </m:den>
                      </m:f>
                      <m:r>
                        <a:rPr lang="en-US" sz="2000" b="0" i="1" smtClean="0">
                          <a:latin typeface="Cambria Math" charset="0"/>
                          <a:ea typeface="Cambria Math" charset="0"/>
                          <a:cs typeface="Cambria Math" charset="0"/>
                        </a:rPr>
                        <m:t>+</m:t>
                      </m:r>
                      <m:d>
                        <m:dPr>
                          <m:ctrlPr>
                            <a:rPr lang="en-US" sz="2000" i="1">
                              <a:latin typeface="Cambria Math" charset="0"/>
                              <a:ea typeface="Cambria Math" charset="0"/>
                              <a:cs typeface="Cambria Math" charset="0"/>
                            </a:rPr>
                          </m:ctrlPr>
                        </m:dPr>
                        <m:e>
                          <m:r>
                            <a:rPr lang="en-US" sz="2000" i="1">
                              <a:latin typeface="Cambria Math" charset="0"/>
                              <a:ea typeface="Cambria Math" charset="0"/>
                              <a:cs typeface="Cambria Math" charset="0"/>
                            </a:rPr>
                            <m:t>1−</m:t>
                          </m:r>
                          <m:r>
                            <a:rPr lang="en-US" sz="2000" i="1">
                              <a:latin typeface="Cambria Math" charset="0"/>
                              <a:ea typeface="Cambria Math" charset="0"/>
                              <a:cs typeface="Cambria Math" charset="0"/>
                            </a:rPr>
                            <m:t>𝑦</m:t>
                          </m:r>
                        </m:e>
                      </m:d>
                      <m:f>
                        <m:fPr>
                          <m:ctrlPr>
                            <a:rPr lang="en-US" sz="2000" i="1">
                              <a:latin typeface="Cambria Math" charset="0"/>
                              <a:ea typeface="Cambria Math" charset="0"/>
                              <a:cs typeface="Cambria Math" charset="0"/>
                            </a:rPr>
                          </m:ctrlPr>
                        </m:fPr>
                        <m:num>
                          <m:r>
                            <a:rPr lang="en-US" sz="2000" i="1">
                              <a:latin typeface="Cambria Math" charset="0"/>
                              <a:ea typeface="Cambria Math" charset="0"/>
                              <a:cs typeface="Cambria Math" charset="0"/>
                            </a:rPr>
                            <m:t>1</m:t>
                          </m:r>
                        </m:num>
                        <m:den>
                          <m:r>
                            <a:rPr lang="en-US" sz="2000" i="1">
                              <a:latin typeface="Cambria Math" charset="0"/>
                              <a:ea typeface="Cambria Math" charset="0"/>
                              <a:cs typeface="Cambria Math" charset="0"/>
                            </a:rPr>
                            <m:t>1−</m:t>
                          </m:r>
                          <m:r>
                            <a:rPr lang="en-US" sz="2000" i="1">
                              <a:latin typeface="Cambria Math" charset="0"/>
                              <a:ea typeface="Cambria Math" charset="0"/>
                              <a:cs typeface="Cambria Math" charset="0"/>
                            </a:rPr>
                            <m:t>𝑝</m:t>
                          </m:r>
                        </m:den>
                      </m:f>
                      <m:r>
                        <m:rPr>
                          <m:lit/>
                        </m:rPr>
                        <a:rPr lang="en-US" sz="2000" b="0" i="1" smtClean="0">
                          <a:latin typeface="Cambria Math" charset="0"/>
                          <a:ea typeface="Cambria Math" charset="0"/>
                          <a:cs typeface="Cambria Math" charset="0"/>
                        </a:rPr>
                        <m:t>]</m:t>
                      </m:r>
                    </m:oMath>
                  </m:oMathPara>
                </a14:m>
                <a:endParaRPr lang="en-US" sz="2000" i="1" dirty="0">
                  <a:latin typeface="Cambria Math" charset="0"/>
                  <a:ea typeface="Cambria Math" charset="0"/>
                  <a:cs typeface="Cambria Math" charset="0"/>
                </a:endParaRPr>
              </a:p>
              <a:p>
                <a:endParaRPr lang="en-US" sz="1600" b="0" i="1" dirty="0" smtClean="0">
                  <a:latin typeface="Cambria Math" charset="0"/>
                  <a:ea typeface="Cambria Math" charset="0"/>
                  <a:cs typeface="Cambria Math" charset="0"/>
                </a:endParaRPr>
              </a:p>
            </p:txBody>
          </p:sp>
        </mc:Choice>
        <mc:Fallback xmlns="">
          <p:sp>
            <p:nvSpPr>
              <p:cNvPr id="44" name="TextBox 43"/>
              <p:cNvSpPr txBox="1">
                <a:spLocks noRot="1" noChangeAspect="1" noMove="1" noResize="1" noEditPoints="1" noAdjustHandles="1" noChangeArrowheads="1" noChangeShapeType="1" noTextEdit="1"/>
              </p:cNvSpPr>
              <p:nvPr/>
            </p:nvSpPr>
            <p:spPr>
              <a:xfrm>
                <a:off x="2773791" y="5060053"/>
                <a:ext cx="6607628" cy="1006429"/>
              </a:xfrm>
              <a:prstGeom prst="rect">
                <a:avLst/>
              </a:prstGeom>
              <a:blipFill rotWithShape="0">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p:cNvSpPr txBox="1"/>
              <p:nvPr/>
            </p:nvSpPr>
            <p:spPr>
              <a:xfrm>
                <a:off x="2773791" y="5823857"/>
                <a:ext cx="6607628" cy="1006814"/>
              </a:xfrm>
              <a:prstGeom prst="rect">
                <a:avLst/>
              </a:prstGeom>
              <a:solidFill>
                <a:schemeClr val="accent1">
                  <a:lumMod val="20000"/>
                  <a:lumOff val="80000"/>
                </a:schemeClr>
              </a:solid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mr-IN" sz="2000" b="0" i="1" smtClean="0">
                              <a:latin typeface="Cambria Math" charset="0"/>
                              <a:ea typeface="Cambria Math" charset="0"/>
                              <a:cs typeface="Cambria Math" charset="0"/>
                            </a:rPr>
                          </m:ctrlPr>
                        </m:fPr>
                        <m:num>
                          <m:r>
                            <a:rPr lang="mr-IN" sz="2000" b="0" i="1" smtClean="0">
                              <a:latin typeface="Cambria Math" charset="0"/>
                              <a:ea typeface="Cambria Math" charset="0"/>
                              <a:cs typeface="Cambria Math" charset="0"/>
                            </a:rPr>
                            <m:t>𝜕</m:t>
                          </m:r>
                          <m:r>
                            <a:rPr lang="en-US" sz="2000" b="0" i="1" smtClean="0">
                              <a:latin typeface="Cambria Math" charset="0"/>
                              <a:ea typeface="Cambria Math" charset="0"/>
                              <a:cs typeface="Cambria Math" charset="0"/>
                            </a:rPr>
                            <m:t>ℒ</m:t>
                          </m:r>
                        </m:num>
                        <m:den>
                          <m:r>
                            <a:rPr lang="mr-IN" sz="2000" b="0" i="1" smtClean="0">
                              <a:latin typeface="Cambria Math" charset="0"/>
                              <a:ea typeface="Cambria Math" charset="0"/>
                              <a:cs typeface="Cambria Math" charset="0"/>
                            </a:rPr>
                            <m:t>𝜕</m:t>
                          </m:r>
                          <m:sSub>
                            <m:sSubPr>
                              <m:ctrlPr>
                                <a:rPr lang="en-US" sz="2000" b="0" i="1" smtClean="0">
                                  <a:latin typeface="Cambria Math" charset="0"/>
                                  <a:ea typeface="Cambria Math" charset="0"/>
                                  <a:cs typeface="Cambria Math" charset="0"/>
                                </a:rPr>
                              </m:ctrlPr>
                            </m:sSubPr>
                            <m:e>
                              <m:r>
                                <a:rPr lang="en-US" sz="2000" b="0" i="1" smtClean="0">
                                  <a:latin typeface="Cambria Math" charset="0"/>
                                  <a:ea typeface="Cambria Math" charset="0"/>
                                  <a:cs typeface="Cambria Math" charset="0"/>
                                </a:rPr>
                                <m:t>𝛽</m:t>
                              </m:r>
                            </m:e>
                            <m:sub>
                              <m:r>
                                <a:rPr lang="en-US" sz="2000" b="0" i="1" smtClean="0">
                                  <a:latin typeface="Cambria Math" charset="0"/>
                                  <a:ea typeface="Cambria Math" charset="0"/>
                                  <a:cs typeface="Cambria Math" charset="0"/>
                                </a:rPr>
                                <m:t>0 </m:t>
                              </m:r>
                            </m:sub>
                          </m:sSub>
                        </m:den>
                      </m:f>
                      <m:r>
                        <a:rPr lang="en-US" sz="2000" i="1">
                          <a:latin typeface="Cambria Math" charset="0"/>
                          <a:ea typeface="Cambria Math" charset="0"/>
                          <a:cs typeface="Cambria Math" charset="0"/>
                        </a:rPr>
                        <m:t>=</m:t>
                      </m:r>
                      <m:r>
                        <a:rPr lang="en-US" sz="2000" b="0" i="1" smtClean="0">
                          <a:latin typeface="Cambria Math" charset="0"/>
                          <a:ea typeface="Cambria Math" charset="0"/>
                          <a:cs typeface="Cambria Math" charset="0"/>
                        </a:rPr>
                        <m:t>−</m:t>
                      </m:r>
                      <m:r>
                        <a:rPr lang="en-US" sz="2000" i="1">
                          <a:latin typeface="Cambria Math" charset="0"/>
                          <a:ea typeface="Cambria Math" charset="0"/>
                          <a:cs typeface="Cambria Math" charset="0"/>
                        </a:rPr>
                        <m:t>𝜎</m:t>
                      </m:r>
                      <m:d>
                        <m:dPr>
                          <m:ctrlPr>
                            <a:rPr lang="en-US" sz="2000" i="1">
                              <a:latin typeface="Cambria Math" charset="0"/>
                              <a:ea typeface="Cambria Math" charset="0"/>
                              <a:cs typeface="Cambria Math" charset="0"/>
                            </a:rPr>
                          </m:ctrlPr>
                        </m:dPr>
                        <m:e>
                          <m:r>
                            <a:rPr lang="en-US" sz="2000" i="1">
                              <a:latin typeface="Cambria Math" charset="0"/>
                              <a:ea typeface="Cambria Math" charset="0"/>
                              <a:cs typeface="Cambria Math" charset="0"/>
                            </a:rPr>
                            <m:t>h</m:t>
                          </m:r>
                        </m:e>
                      </m:d>
                      <m:d>
                        <m:dPr>
                          <m:ctrlPr>
                            <a:rPr lang="en-US" sz="2000" i="1">
                              <a:latin typeface="Cambria Math" charset="0"/>
                              <a:ea typeface="Cambria Math" charset="0"/>
                              <a:cs typeface="Cambria Math" charset="0"/>
                            </a:rPr>
                          </m:ctrlPr>
                        </m:dPr>
                        <m:e>
                          <m:r>
                            <a:rPr lang="en-US" sz="2000" i="1">
                              <a:latin typeface="Cambria Math" charset="0"/>
                              <a:ea typeface="Cambria Math" charset="0"/>
                              <a:cs typeface="Cambria Math" charset="0"/>
                            </a:rPr>
                            <m:t>1−</m:t>
                          </m:r>
                          <m:r>
                            <a:rPr lang="en-US" sz="2000" i="1">
                              <a:latin typeface="Cambria Math" charset="0"/>
                              <a:ea typeface="Cambria Math" charset="0"/>
                              <a:cs typeface="Cambria Math" charset="0"/>
                            </a:rPr>
                            <m:t>𝜎</m:t>
                          </m:r>
                          <m:d>
                            <m:dPr>
                              <m:ctrlPr>
                                <a:rPr lang="en-US" sz="2000" i="1">
                                  <a:latin typeface="Cambria Math" charset="0"/>
                                  <a:ea typeface="Cambria Math" charset="0"/>
                                  <a:cs typeface="Cambria Math" charset="0"/>
                                </a:rPr>
                              </m:ctrlPr>
                            </m:dPr>
                            <m:e>
                              <m:r>
                                <a:rPr lang="en-US" sz="2000" i="1">
                                  <a:latin typeface="Cambria Math" charset="0"/>
                                  <a:ea typeface="Cambria Math" charset="0"/>
                                  <a:cs typeface="Cambria Math" charset="0"/>
                                </a:rPr>
                                <m:t>h</m:t>
                              </m:r>
                            </m:e>
                          </m:d>
                        </m:e>
                      </m:d>
                      <m:r>
                        <m:rPr>
                          <m:lit/>
                        </m:rPr>
                        <a:rPr lang="en-US" sz="2000" b="0" i="1" smtClean="0">
                          <a:latin typeface="Cambria Math" charset="0"/>
                          <a:ea typeface="Cambria Math" charset="0"/>
                          <a:cs typeface="Cambria Math" charset="0"/>
                        </a:rPr>
                        <m:t>[</m:t>
                      </m:r>
                      <m:r>
                        <a:rPr lang="en-US" sz="2000" b="0" i="1" smtClean="0">
                          <a:latin typeface="Cambria Math" charset="0"/>
                          <a:ea typeface="Cambria Math" charset="0"/>
                          <a:cs typeface="Cambria Math" charset="0"/>
                        </a:rPr>
                        <m:t> </m:t>
                      </m:r>
                      <m:r>
                        <a:rPr lang="en-US" sz="2000" i="1">
                          <a:latin typeface="Cambria Math" charset="0"/>
                          <a:ea typeface="Cambria Math" charset="0"/>
                          <a:cs typeface="Cambria Math" charset="0"/>
                        </a:rPr>
                        <m:t>𝑦</m:t>
                      </m:r>
                      <m:f>
                        <m:fPr>
                          <m:ctrlPr>
                            <a:rPr lang="en-US" sz="2000" i="1">
                              <a:latin typeface="Cambria Math" charset="0"/>
                              <a:ea typeface="Cambria Math" charset="0"/>
                              <a:cs typeface="Cambria Math" charset="0"/>
                            </a:rPr>
                          </m:ctrlPr>
                        </m:fPr>
                        <m:num>
                          <m:r>
                            <a:rPr lang="en-US" sz="2000" i="1">
                              <a:latin typeface="Cambria Math" charset="0"/>
                              <a:ea typeface="Cambria Math" charset="0"/>
                              <a:cs typeface="Cambria Math" charset="0"/>
                            </a:rPr>
                            <m:t>1</m:t>
                          </m:r>
                        </m:num>
                        <m:den>
                          <m:r>
                            <a:rPr lang="en-US" sz="2000" i="1">
                              <a:latin typeface="Cambria Math" charset="0"/>
                              <a:ea typeface="Cambria Math" charset="0"/>
                              <a:cs typeface="Cambria Math" charset="0"/>
                            </a:rPr>
                            <m:t>𝑝</m:t>
                          </m:r>
                        </m:den>
                      </m:f>
                      <m:r>
                        <a:rPr lang="en-US" sz="2000" b="0" i="1" smtClean="0">
                          <a:latin typeface="Cambria Math" charset="0"/>
                          <a:ea typeface="Cambria Math" charset="0"/>
                          <a:cs typeface="Cambria Math" charset="0"/>
                        </a:rPr>
                        <m:t>+</m:t>
                      </m:r>
                      <m:d>
                        <m:dPr>
                          <m:ctrlPr>
                            <a:rPr lang="en-US" sz="2000" i="1">
                              <a:latin typeface="Cambria Math" charset="0"/>
                              <a:ea typeface="Cambria Math" charset="0"/>
                              <a:cs typeface="Cambria Math" charset="0"/>
                            </a:rPr>
                          </m:ctrlPr>
                        </m:dPr>
                        <m:e>
                          <m:r>
                            <a:rPr lang="en-US" sz="2000" i="1">
                              <a:latin typeface="Cambria Math" charset="0"/>
                              <a:ea typeface="Cambria Math" charset="0"/>
                              <a:cs typeface="Cambria Math" charset="0"/>
                            </a:rPr>
                            <m:t>1−</m:t>
                          </m:r>
                          <m:r>
                            <a:rPr lang="en-US" sz="2000" i="1">
                              <a:latin typeface="Cambria Math" charset="0"/>
                              <a:ea typeface="Cambria Math" charset="0"/>
                              <a:cs typeface="Cambria Math" charset="0"/>
                            </a:rPr>
                            <m:t>𝑦</m:t>
                          </m:r>
                        </m:e>
                      </m:d>
                      <m:f>
                        <m:fPr>
                          <m:ctrlPr>
                            <a:rPr lang="en-US" sz="2000" i="1">
                              <a:latin typeface="Cambria Math" charset="0"/>
                              <a:ea typeface="Cambria Math" charset="0"/>
                              <a:cs typeface="Cambria Math" charset="0"/>
                            </a:rPr>
                          </m:ctrlPr>
                        </m:fPr>
                        <m:num>
                          <m:r>
                            <a:rPr lang="en-US" sz="2000" i="1">
                              <a:latin typeface="Cambria Math" charset="0"/>
                              <a:ea typeface="Cambria Math" charset="0"/>
                              <a:cs typeface="Cambria Math" charset="0"/>
                            </a:rPr>
                            <m:t>1</m:t>
                          </m:r>
                        </m:num>
                        <m:den>
                          <m:r>
                            <a:rPr lang="en-US" sz="2000" i="1">
                              <a:latin typeface="Cambria Math" charset="0"/>
                              <a:ea typeface="Cambria Math" charset="0"/>
                              <a:cs typeface="Cambria Math" charset="0"/>
                            </a:rPr>
                            <m:t>1−</m:t>
                          </m:r>
                          <m:r>
                            <a:rPr lang="en-US" sz="2000" i="1">
                              <a:latin typeface="Cambria Math" charset="0"/>
                              <a:ea typeface="Cambria Math" charset="0"/>
                              <a:cs typeface="Cambria Math" charset="0"/>
                            </a:rPr>
                            <m:t>𝑝</m:t>
                          </m:r>
                        </m:den>
                      </m:f>
                      <m:r>
                        <m:rPr>
                          <m:lit/>
                        </m:rPr>
                        <a:rPr lang="en-US" sz="2000" b="0" i="1" smtClean="0">
                          <a:latin typeface="Cambria Math" charset="0"/>
                          <a:ea typeface="Cambria Math" charset="0"/>
                          <a:cs typeface="Cambria Math" charset="0"/>
                        </a:rPr>
                        <m:t>]</m:t>
                      </m:r>
                    </m:oMath>
                  </m:oMathPara>
                </a14:m>
                <a:endParaRPr lang="en-US" sz="2000" i="1" dirty="0">
                  <a:latin typeface="Cambria Math" charset="0"/>
                  <a:ea typeface="Cambria Math" charset="0"/>
                  <a:cs typeface="Cambria Math" charset="0"/>
                </a:endParaRPr>
              </a:p>
              <a:p>
                <a:endParaRPr lang="en-US" sz="1600" b="0" i="1" dirty="0" smtClean="0">
                  <a:latin typeface="Cambria Math" charset="0"/>
                  <a:ea typeface="Cambria Math" charset="0"/>
                  <a:cs typeface="Cambria Math" charset="0"/>
                </a:endParaRPr>
              </a:p>
            </p:txBody>
          </p:sp>
        </mc:Choice>
        <mc:Fallback xmlns="">
          <p:sp>
            <p:nvSpPr>
              <p:cNvPr id="45" name="TextBox 44"/>
              <p:cNvSpPr txBox="1">
                <a:spLocks noRot="1" noChangeAspect="1" noMove="1" noResize="1" noEditPoints="1" noAdjustHandles="1" noChangeArrowheads="1" noChangeShapeType="1" noTextEdit="1"/>
              </p:cNvSpPr>
              <p:nvPr/>
            </p:nvSpPr>
            <p:spPr>
              <a:xfrm>
                <a:off x="2773791" y="5823857"/>
                <a:ext cx="6607628" cy="1006814"/>
              </a:xfrm>
              <a:prstGeom prst="rect">
                <a:avLst/>
              </a:prstGeom>
              <a:blipFill rotWithShape="0">
                <a:blip r:embed="rId1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675732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40" grpId="0"/>
      <p:bldP spid="41" grpId="0"/>
      <p:bldP spid="43" grpId="0"/>
      <p:bldP spid="44" grpId="0" animBg="1"/>
      <p:bldP spid="45"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Learning the coefficients</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4</a:t>
            </a:fld>
            <a:endParaRPr lang="en-US"/>
          </a:p>
        </p:txBody>
      </p:sp>
      <p:sp>
        <p:nvSpPr>
          <p:cNvPr id="16" name="TextBox 15"/>
          <p:cNvSpPr txBox="1"/>
          <p:nvPr/>
        </p:nvSpPr>
        <p:spPr>
          <a:xfrm>
            <a:off x="767215" y="1148791"/>
            <a:ext cx="7425431" cy="523220"/>
          </a:xfrm>
          <a:prstGeom prst="rect">
            <a:avLst/>
          </a:prstGeom>
          <a:noFill/>
        </p:spPr>
        <p:txBody>
          <a:bodyPr wrap="none" rtlCol="0">
            <a:spAutoFit/>
          </a:bodyPr>
          <a:lstStyle/>
          <a:p>
            <a:r>
              <a:rPr lang="en-US" sz="2800" dirty="0" smtClean="0">
                <a:solidFill>
                  <a:schemeClr val="tx1">
                    <a:lumMod val="75000"/>
                    <a:lumOff val="25000"/>
                  </a:schemeClr>
                </a:solidFill>
                <a:latin typeface="Karla" charset="0"/>
                <a:ea typeface="Karla" charset="0"/>
                <a:cs typeface="Karla" charset="0"/>
              </a:rPr>
              <a:t>Start with Regression or Logistic Regression</a:t>
            </a:r>
          </a:p>
        </p:txBody>
      </p:sp>
      <mc:AlternateContent xmlns:mc="http://schemas.openxmlformats.org/markup-compatibility/2006" xmlns:a14="http://schemas.microsoft.com/office/drawing/2010/main">
        <mc:Choice Requires="a14">
          <p:sp>
            <p:nvSpPr>
              <p:cNvPr id="18" name="Rectangle 17"/>
              <p:cNvSpPr/>
              <p:nvPr/>
            </p:nvSpPr>
            <p:spPr>
              <a:xfrm>
                <a:off x="4539068" y="4097189"/>
                <a:ext cx="418550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𝑌</m:t>
                      </m:r>
                      <m:r>
                        <a:rPr lang="en-US" b="0" i="1" smtClean="0">
                          <a:latin typeface="Cambria Math" charset="0"/>
                        </a:rPr>
                        <m:t>=</m:t>
                      </m:r>
                      <m:r>
                        <a:rPr lang="en-US" b="0" i="1" smtClean="0">
                          <a:latin typeface="Cambria Math" charset="0"/>
                        </a:rPr>
                        <m:t>𝑓</m:t>
                      </m:r>
                      <m:r>
                        <a:rPr lang="en-US" b="0" i="1" smtClean="0">
                          <a:latin typeface="Cambria Math" charset="0"/>
                          <a:ea typeface="Cambria Math" charset="0"/>
                          <a:cs typeface="Cambria Math" charset="0"/>
                        </a:rPr>
                        <m:t>(</m:t>
                      </m:r>
                      <m:sSub>
                        <m:sSubPr>
                          <m:ctrlPr>
                            <a:rPr lang="en-US" b="0" i="1" smtClean="0">
                              <a:latin typeface="Cambria Math" charset="0"/>
                              <a:ea typeface="Cambria Math" charset="0"/>
                              <a:cs typeface="Cambria Math" charset="0"/>
                            </a:rPr>
                          </m:ctrlPr>
                        </m:sSubPr>
                        <m:e>
                          <m:r>
                            <a:rPr lang="en-US" b="0" i="1" smtClean="0">
                              <a:latin typeface="Cambria Math" charset="0"/>
                              <a:ea typeface="Cambria Math" charset="0"/>
                              <a:cs typeface="Cambria Math" charset="0"/>
                            </a:rPr>
                            <m:t>𝛽</m:t>
                          </m:r>
                        </m:e>
                        <m:sub>
                          <m:r>
                            <a:rPr lang="en-US" b="0" i="1" smtClean="0">
                              <a:latin typeface="Cambria Math" charset="0"/>
                              <a:ea typeface="Cambria Math" charset="0"/>
                              <a:cs typeface="Cambria Math" charset="0"/>
                            </a:rPr>
                            <m:t>0</m:t>
                          </m:r>
                        </m:sub>
                      </m:sSub>
                      <m:r>
                        <a:rPr lang="en-US" b="0" i="1" smtClean="0">
                          <a:latin typeface="Cambria Math" charset="0"/>
                          <a:ea typeface="Cambria Math" charset="0"/>
                          <a:cs typeface="Cambria Math" charset="0"/>
                        </a:rPr>
                        <m:t>+</m:t>
                      </m:r>
                      <m:sSub>
                        <m:sSubPr>
                          <m:ctrlPr>
                            <a:rPr lang="en-US" b="0" i="1" smtClean="0">
                              <a:solidFill>
                                <a:schemeClr val="accent2">
                                  <a:lumMod val="75000"/>
                                </a:schemeClr>
                              </a:solidFill>
                              <a:latin typeface="Cambria Math" charset="0"/>
                              <a:ea typeface="Cambria Math" charset="0"/>
                              <a:cs typeface="Cambria Math" charset="0"/>
                            </a:rPr>
                          </m:ctrlPr>
                        </m:sSubPr>
                        <m:e>
                          <m:r>
                            <a:rPr lang="en-US" b="0" i="1" smtClean="0">
                              <a:solidFill>
                                <a:schemeClr val="accent2">
                                  <a:lumMod val="75000"/>
                                </a:schemeClr>
                              </a:solidFill>
                              <a:latin typeface="Cambria Math" charset="0"/>
                              <a:ea typeface="Cambria Math" charset="0"/>
                              <a:cs typeface="Cambria Math" charset="0"/>
                            </a:rPr>
                            <m:t>𝛽</m:t>
                          </m:r>
                        </m:e>
                        <m:sub>
                          <m:r>
                            <a:rPr lang="en-US" b="0" i="1" smtClean="0">
                              <a:solidFill>
                                <a:schemeClr val="accent2">
                                  <a:lumMod val="75000"/>
                                </a:schemeClr>
                              </a:solidFill>
                              <a:latin typeface="Cambria Math" charset="0"/>
                              <a:ea typeface="Cambria Math" charset="0"/>
                              <a:cs typeface="Cambria Math" charset="0"/>
                            </a:rPr>
                            <m:t>1</m:t>
                          </m:r>
                        </m:sub>
                      </m:sSub>
                      <m:sSub>
                        <m:sSubPr>
                          <m:ctrlPr>
                            <a:rPr lang="en-US" b="0" i="1" smtClean="0">
                              <a:latin typeface="Cambria Math" charset="0"/>
                              <a:ea typeface="Cambria Math" charset="0"/>
                              <a:cs typeface="Cambria Math" charset="0"/>
                            </a:rPr>
                          </m:ctrlPr>
                        </m:sSubPr>
                        <m:e>
                          <m:r>
                            <a:rPr lang="en-US" b="0" i="1" smtClean="0">
                              <a:latin typeface="Cambria Math" charset="0"/>
                              <a:ea typeface="Cambria Math" charset="0"/>
                              <a:cs typeface="Cambria Math" charset="0"/>
                            </a:rPr>
                            <m:t>𝑥</m:t>
                          </m:r>
                        </m:e>
                        <m:sub>
                          <m:r>
                            <a:rPr lang="en-US" b="0" i="1" smtClean="0">
                              <a:latin typeface="Cambria Math" charset="0"/>
                              <a:ea typeface="Cambria Math" charset="0"/>
                              <a:cs typeface="Cambria Math" charset="0"/>
                            </a:rPr>
                            <m:t>1</m:t>
                          </m:r>
                        </m:sub>
                      </m:sSub>
                      <m:r>
                        <a:rPr lang="en-US" b="0" i="1" smtClean="0">
                          <a:latin typeface="Cambria Math" charset="0"/>
                          <a:ea typeface="Cambria Math" charset="0"/>
                          <a:cs typeface="Cambria Math" charset="0"/>
                        </a:rPr>
                        <m:t>+</m:t>
                      </m:r>
                      <m:sSub>
                        <m:sSubPr>
                          <m:ctrlPr>
                            <a:rPr lang="en-US" b="0" i="1" smtClean="0">
                              <a:solidFill>
                                <a:srgbClr val="0070C0"/>
                              </a:solidFill>
                              <a:latin typeface="Cambria Math" charset="0"/>
                              <a:ea typeface="Cambria Math" charset="0"/>
                              <a:cs typeface="Cambria Math" charset="0"/>
                            </a:rPr>
                          </m:ctrlPr>
                        </m:sSubPr>
                        <m:e>
                          <m:r>
                            <a:rPr lang="en-US" b="0" i="1" smtClean="0">
                              <a:solidFill>
                                <a:srgbClr val="0070C0"/>
                              </a:solidFill>
                              <a:latin typeface="Cambria Math" charset="0"/>
                              <a:ea typeface="Cambria Math" charset="0"/>
                              <a:cs typeface="Cambria Math" charset="0"/>
                            </a:rPr>
                            <m:t>𝛽</m:t>
                          </m:r>
                        </m:e>
                        <m:sub>
                          <m:r>
                            <a:rPr lang="en-US" b="0" i="1" smtClean="0">
                              <a:solidFill>
                                <a:srgbClr val="0070C0"/>
                              </a:solidFill>
                              <a:latin typeface="Cambria Math" charset="0"/>
                              <a:ea typeface="Cambria Math" charset="0"/>
                              <a:cs typeface="Cambria Math" charset="0"/>
                            </a:rPr>
                            <m:t>2</m:t>
                          </m:r>
                        </m:sub>
                      </m:sSub>
                      <m:sSub>
                        <m:sSubPr>
                          <m:ctrlPr>
                            <a:rPr lang="en-US" b="0" i="1" smtClean="0">
                              <a:latin typeface="Cambria Math" charset="0"/>
                              <a:ea typeface="Cambria Math" charset="0"/>
                              <a:cs typeface="Cambria Math" charset="0"/>
                            </a:rPr>
                          </m:ctrlPr>
                        </m:sSubPr>
                        <m:e>
                          <m:r>
                            <a:rPr lang="en-US" b="0" i="1" smtClean="0">
                              <a:latin typeface="Cambria Math" charset="0"/>
                              <a:ea typeface="Cambria Math" charset="0"/>
                              <a:cs typeface="Cambria Math" charset="0"/>
                            </a:rPr>
                            <m:t>𝑥</m:t>
                          </m:r>
                        </m:e>
                        <m:sub>
                          <m:r>
                            <a:rPr lang="en-US" b="0" i="1" smtClean="0">
                              <a:latin typeface="Cambria Math" charset="0"/>
                              <a:ea typeface="Cambria Math" charset="0"/>
                              <a:cs typeface="Cambria Math" charset="0"/>
                            </a:rPr>
                            <m:t>2</m:t>
                          </m:r>
                        </m:sub>
                      </m:sSub>
                      <m:r>
                        <a:rPr lang="en-US" b="0" i="1" smtClean="0">
                          <a:latin typeface="Cambria Math" charset="0"/>
                          <a:ea typeface="Cambria Math" charset="0"/>
                          <a:cs typeface="Cambria Math" charset="0"/>
                        </a:rPr>
                        <m:t>+</m:t>
                      </m:r>
                      <m:sSub>
                        <m:sSubPr>
                          <m:ctrlPr>
                            <a:rPr lang="en-US" b="0" i="1" smtClean="0">
                              <a:solidFill>
                                <a:srgbClr val="00B050"/>
                              </a:solidFill>
                              <a:latin typeface="Cambria Math" charset="0"/>
                              <a:ea typeface="Cambria Math" charset="0"/>
                              <a:cs typeface="Cambria Math" charset="0"/>
                            </a:rPr>
                          </m:ctrlPr>
                        </m:sSubPr>
                        <m:e>
                          <m:r>
                            <a:rPr lang="en-US" b="0" i="1" smtClean="0">
                              <a:solidFill>
                                <a:srgbClr val="00B050"/>
                              </a:solidFill>
                              <a:latin typeface="Cambria Math" charset="0"/>
                              <a:ea typeface="Cambria Math" charset="0"/>
                              <a:cs typeface="Cambria Math" charset="0"/>
                            </a:rPr>
                            <m:t>𝛽</m:t>
                          </m:r>
                        </m:e>
                        <m:sub>
                          <m:r>
                            <a:rPr lang="en-US" b="0" i="1" smtClean="0">
                              <a:solidFill>
                                <a:srgbClr val="00B050"/>
                              </a:solidFill>
                              <a:latin typeface="Cambria Math" charset="0"/>
                              <a:ea typeface="Cambria Math" charset="0"/>
                              <a:cs typeface="Cambria Math" charset="0"/>
                            </a:rPr>
                            <m:t>3</m:t>
                          </m:r>
                        </m:sub>
                      </m:sSub>
                      <m:sSub>
                        <m:sSubPr>
                          <m:ctrlPr>
                            <a:rPr lang="en-US" b="0" i="1" smtClean="0">
                              <a:latin typeface="Cambria Math" charset="0"/>
                              <a:ea typeface="Cambria Math" charset="0"/>
                              <a:cs typeface="Cambria Math" charset="0"/>
                            </a:rPr>
                          </m:ctrlPr>
                        </m:sSubPr>
                        <m:e>
                          <m:r>
                            <a:rPr lang="en-US" b="0" i="1" smtClean="0">
                              <a:latin typeface="Cambria Math" charset="0"/>
                              <a:ea typeface="Cambria Math" charset="0"/>
                              <a:cs typeface="Cambria Math" charset="0"/>
                            </a:rPr>
                            <m:t>𝑥</m:t>
                          </m:r>
                        </m:e>
                        <m:sub>
                          <m:r>
                            <a:rPr lang="en-US" b="0" i="1" smtClean="0">
                              <a:latin typeface="Cambria Math" charset="0"/>
                              <a:ea typeface="Cambria Math" charset="0"/>
                              <a:cs typeface="Cambria Math" charset="0"/>
                            </a:rPr>
                            <m:t>3</m:t>
                          </m:r>
                        </m:sub>
                      </m:sSub>
                      <m:r>
                        <a:rPr lang="en-US" b="0" i="1" smtClean="0">
                          <a:latin typeface="Cambria Math" charset="0"/>
                          <a:ea typeface="Cambria Math" charset="0"/>
                          <a:cs typeface="Cambria Math" charset="0"/>
                        </a:rPr>
                        <m:t>+</m:t>
                      </m:r>
                      <m:sSub>
                        <m:sSubPr>
                          <m:ctrlPr>
                            <a:rPr lang="en-US" b="0" i="1" smtClean="0">
                              <a:solidFill>
                                <a:srgbClr val="7030A0"/>
                              </a:solidFill>
                              <a:latin typeface="Cambria Math" charset="0"/>
                              <a:ea typeface="Cambria Math" charset="0"/>
                              <a:cs typeface="Cambria Math" charset="0"/>
                            </a:rPr>
                          </m:ctrlPr>
                        </m:sSubPr>
                        <m:e>
                          <m:r>
                            <a:rPr lang="en-US" b="0" i="1" smtClean="0">
                              <a:solidFill>
                                <a:srgbClr val="7030A0"/>
                              </a:solidFill>
                              <a:latin typeface="Cambria Math" charset="0"/>
                              <a:ea typeface="Cambria Math" charset="0"/>
                              <a:cs typeface="Cambria Math" charset="0"/>
                            </a:rPr>
                            <m:t>𝛽</m:t>
                          </m:r>
                        </m:e>
                        <m:sub>
                          <m:r>
                            <a:rPr lang="en-US" b="0" i="1" smtClean="0">
                              <a:solidFill>
                                <a:srgbClr val="7030A0"/>
                              </a:solidFill>
                              <a:latin typeface="Cambria Math" charset="0"/>
                              <a:ea typeface="Cambria Math" charset="0"/>
                              <a:cs typeface="Cambria Math" charset="0"/>
                            </a:rPr>
                            <m:t>4</m:t>
                          </m:r>
                        </m:sub>
                      </m:sSub>
                      <m:sSub>
                        <m:sSubPr>
                          <m:ctrlPr>
                            <a:rPr lang="en-US" b="0" i="1" smtClean="0">
                              <a:latin typeface="Cambria Math" charset="0"/>
                              <a:ea typeface="Cambria Math" charset="0"/>
                              <a:cs typeface="Cambria Math" charset="0"/>
                            </a:rPr>
                          </m:ctrlPr>
                        </m:sSubPr>
                        <m:e>
                          <m:r>
                            <a:rPr lang="en-US" b="0" i="1" smtClean="0">
                              <a:latin typeface="Cambria Math" charset="0"/>
                              <a:ea typeface="Cambria Math" charset="0"/>
                              <a:cs typeface="Cambria Math" charset="0"/>
                            </a:rPr>
                            <m:t>𝑥</m:t>
                          </m:r>
                        </m:e>
                        <m:sub>
                          <m:r>
                            <a:rPr lang="en-US" b="0" i="1" smtClean="0">
                              <a:latin typeface="Cambria Math" charset="0"/>
                              <a:ea typeface="Cambria Math" charset="0"/>
                              <a:cs typeface="Cambria Math" charset="0"/>
                            </a:rPr>
                            <m:t>4</m:t>
                          </m:r>
                        </m:sub>
                      </m:sSub>
                      <m:r>
                        <a:rPr lang="en-US" b="0" i="1" smtClean="0">
                          <a:latin typeface="Cambria Math" charset="0"/>
                          <a:ea typeface="Cambria Math" charset="0"/>
                          <a:cs typeface="Cambria Math" charset="0"/>
                        </a:rPr>
                        <m:t>)</m:t>
                      </m:r>
                    </m:oMath>
                  </m:oMathPara>
                </a14:m>
                <a:endParaRPr lang="en-US" b="0" dirty="0" smtClean="0">
                  <a:ea typeface="Cambria Math" charset="0"/>
                  <a:cs typeface="Cambria Math" charset="0"/>
                </a:endParaRPr>
              </a:p>
            </p:txBody>
          </p:sp>
        </mc:Choice>
        <mc:Fallback xmlns="">
          <p:sp>
            <p:nvSpPr>
              <p:cNvPr id="18" name="Rectangle 17"/>
              <p:cNvSpPr>
                <a:spLocks noRot="1" noChangeAspect="1" noMove="1" noResize="1" noEditPoints="1" noAdjustHandles="1" noChangeArrowheads="1" noChangeShapeType="1" noTextEdit="1"/>
              </p:cNvSpPr>
              <p:nvPr/>
            </p:nvSpPr>
            <p:spPr>
              <a:xfrm>
                <a:off x="4539068" y="4097189"/>
                <a:ext cx="4185505" cy="369332"/>
              </a:xfrm>
              <a:prstGeom prst="rect">
                <a:avLst/>
              </a:prstGeom>
              <a:blipFill rotWithShape="0">
                <a:blip r:embed="rId2"/>
                <a:stretch>
                  <a:fillRect b="-13115"/>
                </a:stretch>
              </a:blipFill>
            </p:spPr>
            <p:txBody>
              <a:bodyPr/>
              <a:lstStyle/>
              <a:p>
                <a:r>
                  <a:rPr lang="en-US">
                    <a:noFill/>
                  </a:rPr>
                  <a:t> </a:t>
                </a:r>
              </a:p>
            </p:txBody>
          </p:sp>
        </mc:Fallback>
      </mc:AlternateContent>
      <p:grpSp>
        <p:nvGrpSpPr>
          <p:cNvPr id="9" name="Group 8"/>
          <p:cNvGrpSpPr/>
          <p:nvPr/>
        </p:nvGrpSpPr>
        <p:grpSpPr>
          <a:xfrm>
            <a:off x="1968581" y="2883430"/>
            <a:ext cx="2675280" cy="2640311"/>
            <a:chOff x="2140857" y="2883430"/>
            <a:chExt cx="2675280" cy="2640311"/>
          </a:xfrm>
        </p:grpSpPr>
        <p:grpSp>
          <p:nvGrpSpPr>
            <p:cNvPr id="8" name="Group 7"/>
            <p:cNvGrpSpPr/>
            <p:nvPr/>
          </p:nvGrpSpPr>
          <p:grpSpPr>
            <a:xfrm>
              <a:off x="2140857" y="2883430"/>
              <a:ext cx="2675280" cy="2640311"/>
              <a:chOff x="2140857" y="2883430"/>
              <a:chExt cx="2675280" cy="2640311"/>
            </a:xfrm>
          </p:grpSpPr>
          <p:cxnSp>
            <p:nvCxnSpPr>
              <p:cNvPr id="11" name="Straight Arrow Connector 10"/>
              <p:cNvCxnSpPr/>
              <p:nvPr/>
            </p:nvCxnSpPr>
            <p:spPr>
              <a:xfrm>
                <a:off x="4025257" y="4277639"/>
                <a:ext cx="790880" cy="4999"/>
              </a:xfrm>
              <a:prstGeom prst="straightConnector1">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32" name="Oval 31"/>
              <p:cNvSpPr>
                <a:spLocks noChangeAspect="1"/>
              </p:cNvSpPr>
              <p:nvPr/>
            </p:nvSpPr>
            <p:spPr>
              <a:xfrm>
                <a:off x="2601242" y="3047419"/>
                <a:ext cx="260929" cy="307171"/>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32"/>
              <p:cNvSpPr>
                <a:spLocks noChangeAspect="1"/>
              </p:cNvSpPr>
              <p:nvPr/>
            </p:nvSpPr>
            <p:spPr>
              <a:xfrm>
                <a:off x="2589268" y="3755254"/>
                <a:ext cx="260929" cy="307171"/>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p:cNvSpPr>
                <a:spLocks noChangeAspect="1"/>
              </p:cNvSpPr>
              <p:nvPr/>
            </p:nvSpPr>
            <p:spPr>
              <a:xfrm>
                <a:off x="2601391" y="4508735"/>
                <a:ext cx="260929" cy="307171"/>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p:cNvSpPr>
                <a:spLocks noChangeAspect="1"/>
              </p:cNvSpPr>
              <p:nvPr/>
            </p:nvSpPr>
            <p:spPr>
              <a:xfrm>
                <a:off x="2601242" y="5216570"/>
                <a:ext cx="260929" cy="307171"/>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Oval 36"/>
              <p:cNvSpPr>
                <a:spLocks noChangeAspect="1"/>
              </p:cNvSpPr>
              <p:nvPr/>
            </p:nvSpPr>
            <p:spPr>
              <a:xfrm>
                <a:off x="3761750" y="4132059"/>
                <a:ext cx="260929" cy="307171"/>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0" name="Straight Arrow Connector 39"/>
              <p:cNvCxnSpPr>
                <a:stCxn id="32" idx="5"/>
              </p:cNvCxnSpPr>
              <p:nvPr/>
            </p:nvCxnSpPr>
            <p:spPr>
              <a:xfrm>
                <a:off x="2823958" y="3309605"/>
                <a:ext cx="987897" cy="879710"/>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a:stCxn id="33" idx="6"/>
              </p:cNvCxnSpPr>
              <p:nvPr/>
            </p:nvCxnSpPr>
            <p:spPr>
              <a:xfrm>
                <a:off x="2850197" y="3908839"/>
                <a:ext cx="923526" cy="341988"/>
              </a:xfrm>
              <a:prstGeom prst="straightConnector1">
                <a:avLst/>
              </a:prstGeom>
              <a:ln>
                <a:solidFill>
                  <a:srgbClr val="0070C0"/>
                </a:solidFill>
                <a:tailEnd type="triangle"/>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stCxn id="34" idx="6"/>
              </p:cNvCxnSpPr>
              <p:nvPr/>
            </p:nvCxnSpPr>
            <p:spPr>
              <a:xfrm flipV="1">
                <a:off x="2862320" y="4361341"/>
                <a:ext cx="909676" cy="300980"/>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49" name="Straight Arrow Connector 48"/>
              <p:cNvCxnSpPr>
                <a:endCxn id="37" idx="3"/>
              </p:cNvCxnSpPr>
              <p:nvPr/>
            </p:nvCxnSpPr>
            <p:spPr>
              <a:xfrm flipV="1">
                <a:off x="2862320" y="4394245"/>
                <a:ext cx="937642" cy="932837"/>
              </a:xfrm>
              <a:prstGeom prst="straightConnector1">
                <a:avLst/>
              </a:prstGeom>
              <a:ln>
                <a:solidFill>
                  <a:srgbClr val="7030A0"/>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58" name="TextBox 57"/>
                  <p:cNvSpPr txBox="1"/>
                  <p:nvPr/>
                </p:nvSpPr>
                <p:spPr>
                  <a:xfrm>
                    <a:off x="2155630" y="2883430"/>
                    <a:ext cx="315147" cy="37220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𝑥</m:t>
                              </m:r>
                            </m:e>
                            <m:sub>
                              <m:r>
                                <a:rPr lang="en-US" b="0" i="1" smtClean="0">
                                  <a:latin typeface="Cambria Math" charset="0"/>
                                </a:rPr>
                                <m:t>1</m:t>
                              </m:r>
                            </m:sub>
                          </m:sSub>
                        </m:oMath>
                      </m:oMathPara>
                    </a14:m>
                    <a:endParaRPr lang="en-US" dirty="0"/>
                  </a:p>
                </p:txBody>
              </p:sp>
            </mc:Choice>
            <mc:Fallback xmlns="">
              <p:sp>
                <p:nvSpPr>
                  <p:cNvPr id="58" name="TextBox 57"/>
                  <p:cNvSpPr txBox="1">
                    <a:spLocks noRot="1" noChangeAspect="1" noMove="1" noResize="1" noEditPoints="1" noAdjustHandles="1" noChangeArrowheads="1" noChangeShapeType="1" noTextEdit="1"/>
                  </p:cNvSpPr>
                  <p:nvPr/>
                </p:nvSpPr>
                <p:spPr>
                  <a:xfrm>
                    <a:off x="2155630" y="2883430"/>
                    <a:ext cx="315147" cy="372205"/>
                  </a:xfrm>
                  <a:prstGeom prst="rect">
                    <a:avLst/>
                  </a:prstGeom>
                  <a:blipFill rotWithShape="0">
                    <a:blip r:embed="rId3"/>
                    <a:stretch>
                      <a:fillRect l="-3922" r="-19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TextBox 60"/>
                  <p:cNvSpPr txBox="1"/>
                  <p:nvPr/>
                </p:nvSpPr>
                <p:spPr>
                  <a:xfrm>
                    <a:off x="2142111" y="3620964"/>
                    <a:ext cx="321222" cy="37220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𝑥</m:t>
                              </m:r>
                            </m:e>
                            <m:sub>
                              <m:r>
                                <a:rPr lang="en-US" b="0" i="1" smtClean="0">
                                  <a:latin typeface="Cambria Math" charset="0"/>
                                </a:rPr>
                                <m:t>2</m:t>
                              </m:r>
                            </m:sub>
                          </m:sSub>
                        </m:oMath>
                      </m:oMathPara>
                    </a14:m>
                    <a:endParaRPr lang="en-US" dirty="0"/>
                  </a:p>
                </p:txBody>
              </p:sp>
            </mc:Choice>
            <mc:Fallback xmlns="">
              <p:sp>
                <p:nvSpPr>
                  <p:cNvPr id="61" name="TextBox 60"/>
                  <p:cNvSpPr txBox="1">
                    <a:spLocks noRot="1" noChangeAspect="1" noMove="1" noResize="1" noEditPoints="1" noAdjustHandles="1" noChangeArrowheads="1" noChangeShapeType="1" noTextEdit="1"/>
                  </p:cNvSpPr>
                  <p:nvPr/>
                </p:nvSpPr>
                <p:spPr>
                  <a:xfrm>
                    <a:off x="2142111" y="3620964"/>
                    <a:ext cx="321222" cy="372205"/>
                  </a:xfrm>
                  <a:prstGeom prst="rect">
                    <a:avLst/>
                  </a:prstGeom>
                  <a:blipFill rotWithShape="0">
                    <a:blip r:embed="rId4"/>
                    <a:stretch>
                      <a:fillRect l="-1887" r="-18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2" name="TextBox 61"/>
                  <p:cNvSpPr txBox="1"/>
                  <p:nvPr/>
                </p:nvSpPr>
                <p:spPr>
                  <a:xfrm>
                    <a:off x="2140857" y="4420878"/>
                    <a:ext cx="321222" cy="37220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𝑥</m:t>
                              </m:r>
                            </m:e>
                            <m:sub>
                              <m:r>
                                <a:rPr lang="en-US" b="0" i="1" smtClean="0">
                                  <a:latin typeface="Cambria Math" charset="0"/>
                                </a:rPr>
                                <m:t>3</m:t>
                              </m:r>
                            </m:sub>
                          </m:sSub>
                        </m:oMath>
                      </m:oMathPara>
                    </a14:m>
                    <a:endParaRPr lang="en-US" dirty="0"/>
                  </a:p>
                </p:txBody>
              </p:sp>
            </mc:Choice>
            <mc:Fallback xmlns="">
              <p:sp>
                <p:nvSpPr>
                  <p:cNvPr id="62" name="TextBox 61"/>
                  <p:cNvSpPr txBox="1">
                    <a:spLocks noRot="1" noChangeAspect="1" noMove="1" noResize="1" noEditPoints="1" noAdjustHandles="1" noChangeArrowheads="1" noChangeShapeType="1" noTextEdit="1"/>
                  </p:cNvSpPr>
                  <p:nvPr/>
                </p:nvSpPr>
                <p:spPr>
                  <a:xfrm>
                    <a:off x="2140857" y="4420878"/>
                    <a:ext cx="321222" cy="372205"/>
                  </a:xfrm>
                  <a:prstGeom prst="rect">
                    <a:avLst/>
                  </a:prstGeom>
                  <a:blipFill rotWithShape="0">
                    <a:blip r:embed="rId5"/>
                    <a:stretch>
                      <a:fillRect l="-1887" r="-1887"/>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63" name="TextBox 62"/>
                <p:cNvSpPr txBox="1"/>
                <p:nvPr/>
              </p:nvSpPr>
              <p:spPr>
                <a:xfrm>
                  <a:off x="2149556" y="5151536"/>
                  <a:ext cx="321222" cy="37220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𝑥</m:t>
                            </m:r>
                          </m:e>
                          <m:sub>
                            <m:r>
                              <a:rPr lang="en-US" b="0" i="1" smtClean="0">
                                <a:latin typeface="Cambria Math" charset="0"/>
                              </a:rPr>
                              <m:t>4</m:t>
                            </m:r>
                          </m:sub>
                        </m:sSub>
                      </m:oMath>
                    </m:oMathPara>
                  </a14:m>
                  <a:endParaRPr lang="en-US" dirty="0"/>
                </a:p>
              </p:txBody>
            </p:sp>
          </mc:Choice>
          <mc:Fallback xmlns="">
            <p:sp>
              <p:nvSpPr>
                <p:cNvPr id="63" name="TextBox 62"/>
                <p:cNvSpPr txBox="1">
                  <a:spLocks noRot="1" noChangeAspect="1" noMove="1" noResize="1" noEditPoints="1" noAdjustHandles="1" noChangeArrowheads="1" noChangeShapeType="1" noTextEdit="1"/>
                </p:cNvSpPr>
                <p:nvPr/>
              </p:nvSpPr>
              <p:spPr>
                <a:xfrm>
                  <a:off x="2149556" y="5151536"/>
                  <a:ext cx="321222" cy="372205"/>
                </a:xfrm>
                <a:prstGeom prst="rect">
                  <a:avLst/>
                </a:prstGeom>
                <a:blipFill rotWithShape="0">
                  <a:blip r:embed="rId6"/>
                  <a:stretch>
                    <a:fillRect l="-3846" r="-1923"/>
                  </a:stretch>
                </a:blipFill>
              </p:spPr>
              <p:txBody>
                <a:bodyPr/>
                <a:lstStyle/>
                <a:p>
                  <a:r>
                    <a:rPr lang="en-US">
                      <a:noFill/>
                    </a:rPr>
                    <a:t> </a:t>
                  </a:r>
                </a:p>
              </p:txBody>
            </p:sp>
          </mc:Fallback>
        </mc:AlternateContent>
      </p:grpSp>
      <p:grpSp>
        <p:nvGrpSpPr>
          <p:cNvPr id="7" name="Group 6"/>
          <p:cNvGrpSpPr/>
          <p:nvPr/>
        </p:nvGrpSpPr>
        <p:grpSpPr>
          <a:xfrm>
            <a:off x="6058227" y="4487568"/>
            <a:ext cx="3565835" cy="1511229"/>
            <a:chOff x="6254496" y="4439230"/>
            <a:chExt cx="3565835" cy="1511229"/>
          </a:xfrm>
        </p:grpSpPr>
        <p:cxnSp>
          <p:nvCxnSpPr>
            <p:cNvPr id="26" name="Straight Arrow Connector 25"/>
            <p:cNvCxnSpPr/>
            <p:nvPr/>
          </p:nvCxnSpPr>
          <p:spPr>
            <a:xfrm flipV="1">
              <a:off x="6888480" y="4439230"/>
              <a:ext cx="36576" cy="887853"/>
            </a:xfrm>
            <a:prstGeom prst="straightConnector1">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p:nvPr/>
          </p:nvCxnSpPr>
          <p:spPr>
            <a:xfrm flipV="1">
              <a:off x="6925056" y="4439230"/>
              <a:ext cx="707136" cy="986210"/>
            </a:xfrm>
            <a:prstGeom prst="straightConnector1">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p:nvPr/>
          </p:nvCxnSpPr>
          <p:spPr>
            <a:xfrm flipV="1">
              <a:off x="7040880" y="4508735"/>
              <a:ext cx="1274064" cy="970749"/>
            </a:xfrm>
            <a:prstGeom prst="straightConnector1">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38" name="TextBox 37"/>
            <p:cNvSpPr txBox="1"/>
            <p:nvPr/>
          </p:nvSpPr>
          <p:spPr>
            <a:xfrm>
              <a:off x="6295007" y="5488794"/>
              <a:ext cx="3525324" cy="461665"/>
            </a:xfrm>
            <a:prstGeom prst="rect">
              <a:avLst/>
            </a:prstGeom>
            <a:noFill/>
          </p:spPr>
          <p:txBody>
            <a:bodyPr wrap="none" rtlCol="0">
              <a:spAutoFit/>
            </a:bodyPr>
            <a:lstStyle/>
            <a:p>
              <a:r>
                <a:rPr lang="en-US" sz="2400" dirty="0" smtClean="0">
                  <a:latin typeface="Karla" charset="0"/>
                  <a:ea typeface="Karla" charset="0"/>
                  <a:cs typeface="Karla" charset="0"/>
                </a:rPr>
                <a:t>Coefficients or </a:t>
              </a:r>
              <a:r>
                <a:rPr lang="en-US" sz="2400" b="1" dirty="0" smtClean="0">
                  <a:solidFill>
                    <a:srgbClr val="C00000"/>
                  </a:solidFill>
                  <a:latin typeface="Karla" charset="0"/>
                  <a:ea typeface="Karla" charset="0"/>
                  <a:cs typeface="Karla" charset="0"/>
                </a:rPr>
                <a:t>Weights</a:t>
              </a:r>
            </a:p>
          </p:txBody>
        </p:sp>
        <p:cxnSp>
          <p:nvCxnSpPr>
            <p:cNvPr id="39" name="Straight Arrow Connector 38"/>
            <p:cNvCxnSpPr/>
            <p:nvPr/>
          </p:nvCxnSpPr>
          <p:spPr>
            <a:xfrm flipH="1" flipV="1">
              <a:off x="6254496" y="4513268"/>
              <a:ext cx="548640" cy="916705"/>
            </a:xfrm>
            <a:prstGeom prst="straightConnector1">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grpSp>
      <p:grpSp>
        <p:nvGrpSpPr>
          <p:cNvPr id="6" name="Group 5"/>
          <p:cNvGrpSpPr/>
          <p:nvPr/>
        </p:nvGrpSpPr>
        <p:grpSpPr>
          <a:xfrm>
            <a:off x="3014486" y="4487568"/>
            <a:ext cx="2611612" cy="1422115"/>
            <a:chOff x="3405140" y="4508736"/>
            <a:chExt cx="2611612" cy="1422115"/>
          </a:xfrm>
        </p:grpSpPr>
        <p:cxnSp>
          <p:nvCxnSpPr>
            <p:cNvPr id="23" name="Straight Arrow Connector 22"/>
            <p:cNvCxnSpPr/>
            <p:nvPr/>
          </p:nvCxnSpPr>
          <p:spPr>
            <a:xfrm flipV="1">
              <a:off x="5084064" y="4508736"/>
              <a:ext cx="670560" cy="970748"/>
            </a:xfrm>
            <a:prstGeom prst="straightConnector1">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41" name="TextBox 40"/>
            <p:cNvSpPr txBox="1"/>
            <p:nvPr/>
          </p:nvSpPr>
          <p:spPr>
            <a:xfrm>
              <a:off x="3405140" y="5469186"/>
              <a:ext cx="2611612" cy="461665"/>
            </a:xfrm>
            <a:prstGeom prst="rect">
              <a:avLst/>
            </a:prstGeom>
            <a:noFill/>
          </p:spPr>
          <p:txBody>
            <a:bodyPr wrap="none" rtlCol="0">
              <a:spAutoFit/>
            </a:bodyPr>
            <a:lstStyle/>
            <a:p>
              <a:r>
                <a:rPr lang="en-US" sz="2400" dirty="0" smtClean="0">
                  <a:latin typeface="Karla" charset="0"/>
                  <a:ea typeface="Karla" charset="0"/>
                  <a:cs typeface="Karla" charset="0"/>
                </a:rPr>
                <a:t>Intercept or </a:t>
              </a:r>
              <a:r>
                <a:rPr lang="en-US" sz="2400" b="1" dirty="0" smtClean="0">
                  <a:solidFill>
                    <a:srgbClr val="C00000"/>
                  </a:solidFill>
                  <a:latin typeface="Karla" charset="0"/>
                  <a:ea typeface="Karla" charset="0"/>
                  <a:cs typeface="Karla" charset="0"/>
                </a:rPr>
                <a:t>Bias</a:t>
              </a:r>
            </a:p>
          </p:txBody>
        </p:sp>
      </p:grpSp>
      <p:grpSp>
        <p:nvGrpSpPr>
          <p:cNvPr id="12" name="Group 11"/>
          <p:cNvGrpSpPr/>
          <p:nvPr/>
        </p:nvGrpSpPr>
        <p:grpSpPr>
          <a:xfrm>
            <a:off x="3749056" y="1903092"/>
            <a:ext cx="1786992" cy="2159333"/>
            <a:chOff x="3749056" y="1903092"/>
            <a:chExt cx="1786992" cy="2159333"/>
          </a:xfrm>
        </p:grpSpPr>
        <p:grpSp>
          <p:nvGrpSpPr>
            <p:cNvPr id="5" name="Group 4"/>
            <p:cNvGrpSpPr/>
            <p:nvPr/>
          </p:nvGrpSpPr>
          <p:grpSpPr>
            <a:xfrm>
              <a:off x="3858240" y="2282947"/>
              <a:ext cx="1677808" cy="1779478"/>
              <a:chOff x="3858240" y="2282947"/>
              <a:chExt cx="1677808" cy="1779478"/>
            </a:xfrm>
          </p:grpSpPr>
          <mc:AlternateContent xmlns:mc="http://schemas.openxmlformats.org/markup-compatibility/2006" xmlns:a14="http://schemas.microsoft.com/office/drawing/2010/main">
            <mc:Choice Requires="a14">
              <p:sp>
                <p:nvSpPr>
                  <p:cNvPr id="60" name="TextBox 59"/>
                  <p:cNvSpPr txBox="1"/>
                  <p:nvPr/>
                </p:nvSpPr>
                <p:spPr>
                  <a:xfrm>
                    <a:off x="3858240" y="2282947"/>
                    <a:ext cx="1361655" cy="417487"/>
                  </a:xfrm>
                  <a:prstGeom prst="rect">
                    <a:avLst/>
                  </a:prstGeom>
                  <a:noFill/>
                </p:spPr>
                <p:txBody>
                  <a:bodyPr wrap="none" lIns="0" tIns="0" rIns="0" bIns="0" rtlCol="0">
                    <a:spAutoFit/>
                  </a:bodyPr>
                  <a:lstStyle/>
                  <a:p>
                    <a:r>
                      <a:rPr lang="en-US" b="0" i="1" dirty="0" smtClean="0"/>
                      <a:t>f(X)</a:t>
                    </a:r>
                    <a14:m>
                      <m:oMath xmlns:m="http://schemas.openxmlformats.org/officeDocument/2006/math">
                        <m:r>
                          <a:rPr lang="en-US" b="0" i="1" smtClean="0">
                            <a:latin typeface="Cambria Math" charset="0"/>
                          </a:rPr>
                          <m:t>=</m:t>
                        </m:r>
                        <m:f>
                          <m:fPr>
                            <m:ctrlPr>
                              <a:rPr lang="mr-IN" b="0" i="1" smtClean="0">
                                <a:latin typeface="Cambria Math" charset="0"/>
                              </a:rPr>
                            </m:ctrlPr>
                          </m:fPr>
                          <m:num>
                            <m:r>
                              <a:rPr lang="en-US" b="0" i="1" smtClean="0">
                                <a:latin typeface="Cambria Math" charset="0"/>
                              </a:rPr>
                              <m:t>1</m:t>
                            </m:r>
                          </m:num>
                          <m:den>
                            <m:sSup>
                              <m:sSupPr>
                                <m:ctrlPr>
                                  <a:rPr lang="en-US" b="0" i="1" smtClean="0">
                                    <a:latin typeface="Cambria Math" charset="0"/>
                                  </a:rPr>
                                </m:ctrlPr>
                              </m:sSupPr>
                              <m:e>
                                <m:r>
                                  <a:rPr lang="en-US" b="0" i="1" smtClean="0">
                                    <a:latin typeface="Cambria Math" charset="0"/>
                                  </a:rPr>
                                  <m:t>1+</m:t>
                                </m:r>
                                <m:r>
                                  <a:rPr lang="en-US" b="0" i="1" smtClean="0">
                                    <a:latin typeface="Cambria Math" charset="0"/>
                                  </a:rPr>
                                  <m:t>𝑒</m:t>
                                </m:r>
                              </m:e>
                              <m:sup>
                                <m:r>
                                  <a:rPr lang="en-US" b="0" i="1" smtClean="0">
                                    <a:latin typeface="Cambria Math" charset="0"/>
                                  </a:rPr>
                                  <m:t>−</m:t>
                                </m:r>
                                <m:sSup>
                                  <m:sSupPr>
                                    <m:ctrlPr>
                                      <a:rPr lang="en-US" b="0" i="1" smtClean="0">
                                        <a:latin typeface="Cambria Math" charset="0"/>
                                      </a:rPr>
                                    </m:ctrlPr>
                                  </m:sSupPr>
                                  <m:e>
                                    <m:r>
                                      <a:rPr lang="en-US" b="0" i="1" smtClean="0">
                                        <a:latin typeface="Cambria Math" charset="0"/>
                                      </a:rPr>
                                      <m:t>𝑊</m:t>
                                    </m:r>
                                  </m:e>
                                  <m:sup>
                                    <m:r>
                                      <a:rPr lang="en-US" b="0" i="1" smtClean="0">
                                        <a:latin typeface="Cambria Math" charset="0"/>
                                      </a:rPr>
                                      <m:t>𝑇</m:t>
                                    </m:r>
                                  </m:sup>
                                </m:sSup>
                                <m:r>
                                  <a:rPr lang="en-US" b="0" i="1" smtClean="0">
                                    <a:latin typeface="Cambria Math" charset="0"/>
                                  </a:rPr>
                                  <m:t>𝑋</m:t>
                                </m:r>
                              </m:sup>
                            </m:sSup>
                          </m:den>
                        </m:f>
                      </m:oMath>
                    </a14:m>
                    <a:endParaRPr lang="en-US" dirty="0"/>
                  </a:p>
                </p:txBody>
              </p:sp>
            </mc:Choice>
            <mc:Fallback xmlns="">
              <p:sp>
                <p:nvSpPr>
                  <p:cNvPr id="60" name="TextBox 59"/>
                  <p:cNvSpPr txBox="1">
                    <a:spLocks noRot="1" noChangeAspect="1" noMove="1" noResize="1" noEditPoints="1" noAdjustHandles="1" noChangeArrowheads="1" noChangeShapeType="1" noTextEdit="1"/>
                  </p:cNvSpPr>
                  <p:nvPr/>
                </p:nvSpPr>
                <p:spPr>
                  <a:xfrm>
                    <a:off x="3858240" y="2282947"/>
                    <a:ext cx="1361655" cy="417487"/>
                  </a:xfrm>
                  <a:prstGeom prst="rect">
                    <a:avLst/>
                  </a:prstGeom>
                  <a:blipFill rotWithShape="0">
                    <a:blip r:embed="rId7"/>
                    <a:stretch>
                      <a:fillRect l="-10762" t="-2899" r="-3587" b="-14493"/>
                    </a:stretch>
                  </a:blipFill>
                </p:spPr>
                <p:txBody>
                  <a:bodyPr/>
                  <a:lstStyle/>
                  <a:p>
                    <a:r>
                      <a:rPr lang="en-US">
                        <a:noFill/>
                      </a:rPr>
                      <a:t> </a:t>
                    </a:r>
                  </a:p>
                </p:txBody>
              </p:sp>
            </mc:Fallback>
          </mc:AlternateContent>
          <p:cxnSp>
            <p:nvCxnSpPr>
              <p:cNvPr id="65" name="Straight Arrow Connector 64"/>
              <p:cNvCxnSpPr/>
              <p:nvPr/>
            </p:nvCxnSpPr>
            <p:spPr>
              <a:xfrm flipV="1">
                <a:off x="5536048" y="2760324"/>
                <a:ext cx="0" cy="1302101"/>
              </a:xfrm>
              <a:prstGeom prst="straightConnector1">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grpSp>
        <p:sp>
          <p:nvSpPr>
            <p:cNvPr id="3" name="TextBox 2"/>
            <p:cNvSpPr txBox="1"/>
            <p:nvPr/>
          </p:nvSpPr>
          <p:spPr>
            <a:xfrm>
              <a:off x="3749056" y="1903092"/>
              <a:ext cx="1649811" cy="369332"/>
            </a:xfrm>
            <a:prstGeom prst="rect">
              <a:avLst/>
            </a:prstGeom>
            <a:noFill/>
          </p:spPr>
          <p:txBody>
            <a:bodyPr wrap="none" rtlCol="0">
              <a:spAutoFit/>
            </a:bodyPr>
            <a:lstStyle/>
            <a:p>
              <a:r>
                <a:rPr lang="en-US" dirty="0" smtClean="0">
                  <a:latin typeface="Karla" charset="0"/>
                  <a:ea typeface="Karla" charset="0"/>
                  <a:cs typeface="Karla" charset="0"/>
                </a:rPr>
                <a:t>Classification</a:t>
              </a:r>
              <a:endParaRPr lang="en-US" dirty="0">
                <a:latin typeface="Karla" charset="0"/>
                <a:ea typeface="Karla" charset="0"/>
                <a:cs typeface="Karla" charset="0"/>
              </a:endParaRPr>
            </a:p>
          </p:txBody>
        </p:sp>
      </p:grpSp>
      <p:grpSp>
        <p:nvGrpSpPr>
          <p:cNvPr id="10" name="Group 9"/>
          <p:cNvGrpSpPr/>
          <p:nvPr/>
        </p:nvGrpSpPr>
        <p:grpSpPr>
          <a:xfrm>
            <a:off x="5951986" y="1903092"/>
            <a:ext cx="1359668" cy="720013"/>
            <a:chOff x="5951986" y="1903092"/>
            <a:chExt cx="1359668" cy="720013"/>
          </a:xfrm>
        </p:grpSpPr>
        <mc:AlternateContent xmlns:mc="http://schemas.openxmlformats.org/markup-compatibility/2006" xmlns:a14="http://schemas.microsoft.com/office/drawing/2010/main">
          <mc:Choice Requires="a14">
            <p:sp>
              <p:nvSpPr>
                <p:cNvPr id="42" name="TextBox 41"/>
                <p:cNvSpPr txBox="1"/>
                <p:nvPr/>
              </p:nvSpPr>
              <p:spPr>
                <a:xfrm>
                  <a:off x="6058227" y="2346106"/>
                  <a:ext cx="1225785" cy="276999"/>
                </a:xfrm>
                <a:prstGeom prst="rect">
                  <a:avLst/>
                </a:prstGeom>
                <a:noFill/>
              </p:spPr>
              <p:txBody>
                <a:bodyPr wrap="none" lIns="0" tIns="0" rIns="0" bIns="0" rtlCol="0">
                  <a:spAutoFit/>
                </a:bodyPr>
                <a:lstStyle/>
                <a:p>
                  <a:r>
                    <a:rPr lang="en-US" b="0" dirty="0" smtClean="0"/>
                    <a:t>f</a:t>
                  </a:r>
                  <a14:m>
                    <m:oMath xmlns:m="http://schemas.openxmlformats.org/officeDocument/2006/math">
                      <m:d>
                        <m:dPr>
                          <m:ctrlPr>
                            <a:rPr lang="en-US" b="0" i="1" smtClean="0">
                              <a:latin typeface="Cambria Math" charset="0"/>
                            </a:rPr>
                          </m:ctrlPr>
                        </m:dPr>
                        <m:e>
                          <m:r>
                            <a:rPr lang="en-US" b="0" i="1" smtClean="0">
                              <a:latin typeface="Cambria Math" charset="0"/>
                            </a:rPr>
                            <m:t>𝑋</m:t>
                          </m:r>
                        </m:e>
                      </m:d>
                      <m:r>
                        <a:rPr lang="en-US" b="0" i="1" smtClean="0">
                          <a:latin typeface="Cambria Math" charset="0"/>
                        </a:rPr>
                        <m:t>=</m:t>
                      </m:r>
                      <m:sSup>
                        <m:sSupPr>
                          <m:ctrlPr>
                            <a:rPr lang="en-US" b="0" i="1" smtClean="0">
                              <a:latin typeface="Cambria Math" charset="0"/>
                            </a:rPr>
                          </m:ctrlPr>
                        </m:sSupPr>
                        <m:e>
                          <m:r>
                            <a:rPr lang="en-US" b="0" i="1" smtClean="0">
                              <a:latin typeface="Cambria Math" charset="0"/>
                            </a:rPr>
                            <m:t>𝑊</m:t>
                          </m:r>
                        </m:e>
                        <m:sup>
                          <m:r>
                            <a:rPr lang="en-US" b="0" i="1" smtClean="0">
                              <a:latin typeface="Cambria Math" charset="0"/>
                            </a:rPr>
                            <m:t>𝑇</m:t>
                          </m:r>
                        </m:sup>
                      </m:sSup>
                      <m:r>
                        <a:rPr lang="en-US" b="0" i="1" smtClean="0">
                          <a:latin typeface="Cambria Math" charset="0"/>
                        </a:rPr>
                        <m:t>𝑋</m:t>
                      </m:r>
                    </m:oMath>
                  </a14:m>
                  <a:endParaRPr lang="en-US" dirty="0"/>
                </a:p>
              </p:txBody>
            </p:sp>
          </mc:Choice>
          <mc:Fallback xmlns="">
            <p:sp>
              <p:nvSpPr>
                <p:cNvPr id="42" name="TextBox 41"/>
                <p:cNvSpPr txBox="1">
                  <a:spLocks noRot="1" noChangeAspect="1" noMove="1" noResize="1" noEditPoints="1" noAdjustHandles="1" noChangeArrowheads="1" noChangeShapeType="1" noTextEdit="1"/>
                </p:cNvSpPr>
                <p:nvPr/>
              </p:nvSpPr>
              <p:spPr>
                <a:xfrm>
                  <a:off x="6058227" y="2346106"/>
                  <a:ext cx="1225785" cy="276999"/>
                </a:xfrm>
                <a:prstGeom prst="rect">
                  <a:avLst/>
                </a:prstGeom>
                <a:blipFill rotWithShape="0">
                  <a:blip r:embed="rId8"/>
                  <a:stretch>
                    <a:fillRect l="-11940" t="-28889" r="-5970" b="-51111"/>
                  </a:stretch>
                </a:blipFill>
              </p:spPr>
              <p:txBody>
                <a:bodyPr/>
                <a:lstStyle/>
                <a:p>
                  <a:r>
                    <a:rPr lang="en-US">
                      <a:noFill/>
                    </a:rPr>
                    <a:t> </a:t>
                  </a:r>
                </a:p>
              </p:txBody>
            </p:sp>
          </mc:Fallback>
        </mc:AlternateContent>
        <p:sp>
          <p:nvSpPr>
            <p:cNvPr id="44" name="TextBox 43"/>
            <p:cNvSpPr txBox="1"/>
            <p:nvPr/>
          </p:nvSpPr>
          <p:spPr>
            <a:xfrm>
              <a:off x="5951986" y="1903092"/>
              <a:ext cx="1359668" cy="369332"/>
            </a:xfrm>
            <a:prstGeom prst="rect">
              <a:avLst/>
            </a:prstGeom>
            <a:noFill/>
          </p:spPr>
          <p:txBody>
            <a:bodyPr wrap="none" rtlCol="0">
              <a:spAutoFit/>
            </a:bodyPr>
            <a:lstStyle/>
            <a:p>
              <a:r>
                <a:rPr lang="en-US" dirty="0" smtClean="0">
                  <a:latin typeface="Karla" charset="0"/>
                  <a:ea typeface="Karla" charset="0"/>
                  <a:cs typeface="Karla" charset="0"/>
                </a:rPr>
                <a:t>Regression</a:t>
              </a:r>
              <a:endParaRPr lang="en-US" dirty="0">
                <a:latin typeface="Karla" charset="0"/>
                <a:ea typeface="Karla" charset="0"/>
                <a:cs typeface="Karla" charset="0"/>
              </a:endParaRPr>
            </a:p>
          </p:txBody>
        </p:sp>
      </p:grpSp>
      <mc:AlternateContent xmlns:mc="http://schemas.openxmlformats.org/markup-compatibility/2006" xmlns:a14="http://schemas.microsoft.com/office/drawing/2010/main">
        <mc:Choice Requires="a14">
          <p:sp>
            <p:nvSpPr>
              <p:cNvPr id="13" name="TextBox 12"/>
              <p:cNvSpPr txBox="1"/>
              <p:nvPr/>
            </p:nvSpPr>
            <p:spPr>
              <a:xfrm>
                <a:off x="9332757" y="2299939"/>
                <a:ext cx="2433615"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charset="0"/>
                            </a:rPr>
                          </m:ctrlPr>
                        </m:sSupPr>
                        <m:e>
                          <m:r>
                            <a:rPr lang="en-US" b="0" i="1" smtClean="0">
                              <a:latin typeface="Cambria Math" charset="0"/>
                            </a:rPr>
                            <m:t>𝑊</m:t>
                          </m:r>
                        </m:e>
                        <m:sup>
                          <m:r>
                            <a:rPr lang="en-US" b="0" i="1" smtClean="0">
                              <a:latin typeface="Cambria Math" charset="0"/>
                            </a:rPr>
                            <m:t>𝑇</m:t>
                          </m:r>
                        </m:sup>
                      </m:sSup>
                      <m:r>
                        <a:rPr lang="en-US" b="0" i="1" smtClean="0">
                          <a:latin typeface="Cambria Math" charset="0"/>
                        </a:rPr>
                        <m:t>=</m:t>
                      </m:r>
                      <m:d>
                        <m:dPr>
                          <m:begChr m:val="["/>
                          <m:endChr m:val="]"/>
                          <m:ctrlPr>
                            <a:rPr lang="en-US" b="0" i="1" smtClean="0">
                              <a:latin typeface="Cambria Math" charset="0"/>
                            </a:rPr>
                          </m:ctrlPr>
                        </m:dPr>
                        <m:e>
                          <m:sSub>
                            <m:sSubPr>
                              <m:ctrlPr>
                                <a:rPr lang="en-US" b="0" i="1" smtClean="0">
                                  <a:latin typeface="Cambria Math" charset="0"/>
                                </a:rPr>
                              </m:ctrlPr>
                            </m:sSubPr>
                            <m:e>
                              <m:r>
                                <a:rPr lang="en-US" b="0" i="1" smtClean="0">
                                  <a:latin typeface="Cambria Math" charset="0"/>
                                </a:rPr>
                                <m:t>𝑊</m:t>
                              </m:r>
                            </m:e>
                            <m:sub>
                              <m:r>
                                <a:rPr lang="en-US" b="0" i="1" smtClean="0">
                                  <a:latin typeface="Cambria Math" charset="0"/>
                                </a:rPr>
                                <m:t>0</m:t>
                              </m:r>
                            </m:sub>
                          </m:sSub>
                          <m:r>
                            <a:rPr lang="en-US" b="0" i="1" smtClean="0">
                              <a:latin typeface="Cambria Math" charset="0"/>
                            </a:rPr>
                            <m:t>,</m:t>
                          </m:r>
                          <m:sSub>
                            <m:sSubPr>
                              <m:ctrlPr>
                                <a:rPr lang="en-US" b="0" i="1" smtClean="0">
                                  <a:latin typeface="Cambria Math" charset="0"/>
                                </a:rPr>
                              </m:ctrlPr>
                            </m:sSubPr>
                            <m:e>
                              <m:r>
                                <a:rPr lang="en-US" b="0" i="1" smtClean="0">
                                  <a:latin typeface="Cambria Math" charset="0"/>
                                </a:rPr>
                                <m:t>𝑊</m:t>
                              </m:r>
                            </m:e>
                            <m:sub>
                              <m:r>
                                <a:rPr lang="en-US" b="0" i="1" smtClean="0">
                                  <a:latin typeface="Cambria Math" charset="0"/>
                                </a:rPr>
                                <m:t>1</m:t>
                              </m:r>
                            </m:sub>
                          </m:sSub>
                          <m:r>
                            <a:rPr lang="en-US" b="0" i="1" smtClean="0">
                              <a:latin typeface="Cambria Math" charset="0"/>
                            </a:rPr>
                            <m:t>,…, </m:t>
                          </m:r>
                          <m:sSub>
                            <m:sSubPr>
                              <m:ctrlPr>
                                <a:rPr lang="en-US" b="0" i="1" smtClean="0">
                                  <a:latin typeface="Cambria Math" charset="0"/>
                                </a:rPr>
                              </m:ctrlPr>
                            </m:sSubPr>
                            <m:e>
                              <m:r>
                                <a:rPr lang="en-US" b="0" i="1" smtClean="0">
                                  <a:latin typeface="Cambria Math" charset="0"/>
                                </a:rPr>
                                <m:t>𝑊</m:t>
                              </m:r>
                            </m:e>
                            <m:sub>
                              <m:r>
                                <a:rPr lang="en-US" b="0" i="1" smtClean="0">
                                  <a:latin typeface="Cambria Math" charset="0"/>
                                </a:rPr>
                                <m:t>4</m:t>
                              </m:r>
                            </m:sub>
                          </m:sSub>
                        </m:e>
                      </m:d>
                    </m:oMath>
                  </m:oMathPara>
                </a14:m>
                <a:endParaRPr lang="en-US" b="0" i="1" dirty="0" smtClean="0">
                  <a:latin typeface="Cambria Math" charset="0"/>
                </a:endParaRPr>
              </a:p>
              <a:p>
                <a:r>
                  <a:rPr lang="en-US" b="0" dirty="0" smtClean="0"/>
                  <a:t>         </a:t>
                </a:r>
                <a14:m>
                  <m:oMath xmlns:m="http://schemas.openxmlformats.org/officeDocument/2006/math">
                    <m:r>
                      <a:rPr lang="en-US" b="0" i="0" smtClean="0">
                        <a:latin typeface="Cambria Math" charset="0"/>
                      </a:rPr>
                      <m:t>=</m:t>
                    </m:r>
                    <m:r>
                      <a:rPr lang="en-US" b="0" i="1" smtClean="0">
                        <a:latin typeface="Cambria Math" charset="0"/>
                      </a:rPr>
                      <m:t> [</m:t>
                    </m:r>
                    <m:sSub>
                      <m:sSubPr>
                        <m:ctrlPr>
                          <a:rPr lang="en-US" b="0" i="1" smtClean="0">
                            <a:latin typeface="Cambria Math" charset="0"/>
                          </a:rPr>
                        </m:ctrlPr>
                      </m:sSubPr>
                      <m:e>
                        <m:r>
                          <a:rPr lang="en-US" b="0" i="1" smtClean="0">
                            <a:latin typeface="Cambria Math" charset="0"/>
                          </a:rPr>
                          <m:t>𝛽</m:t>
                        </m:r>
                      </m:e>
                      <m:sub>
                        <m:r>
                          <a:rPr lang="en-US" b="0" i="1" smtClean="0">
                            <a:latin typeface="Cambria Math" charset="0"/>
                          </a:rPr>
                          <m:t>0</m:t>
                        </m:r>
                      </m:sub>
                    </m:sSub>
                    <m:r>
                      <a:rPr lang="en-US" b="0" i="1" smtClean="0">
                        <a:latin typeface="Cambria Math" charset="0"/>
                      </a:rPr>
                      <m:t>, </m:t>
                    </m:r>
                    <m:sSub>
                      <m:sSubPr>
                        <m:ctrlPr>
                          <a:rPr lang="en-US" b="0" i="1" smtClean="0">
                            <a:latin typeface="Cambria Math" charset="0"/>
                          </a:rPr>
                        </m:ctrlPr>
                      </m:sSubPr>
                      <m:e>
                        <m:r>
                          <a:rPr lang="en-US" b="0" i="1" smtClean="0">
                            <a:latin typeface="Cambria Math" charset="0"/>
                          </a:rPr>
                          <m:t>𝛽</m:t>
                        </m:r>
                      </m:e>
                      <m:sub>
                        <m:r>
                          <a:rPr lang="en-US" b="0" i="1" smtClean="0">
                            <a:latin typeface="Cambria Math" charset="0"/>
                          </a:rPr>
                          <m:t>1</m:t>
                        </m:r>
                      </m:sub>
                    </m:sSub>
                    <m:r>
                      <a:rPr lang="en-US" b="0" i="1" smtClean="0">
                        <a:latin typeface="Cambria Math" charset="0"/>
                      </a:rPr>
                      <m:t>,…, </m:t>
                    </m:r>
                    <m:sSub>
                      <m:sSubPr>
                        <m:ctrlPr>
                          <a:rPr lang="en-US" b="0" i="1" smtClean="0">
                            <a:latin typeface="Cambria Math" charset="0"/>
                          </a:rPr>
                        </m:ctrlPr>
                      </m:sSubPr>
                      <m:e>
                        <m:r>
                          <a:rPr lang="en-US" b="0" i="1" smtClean="0">
                            <a:latin typeface="Cambria Math" charset="0"/>
                          </a:rPr>
                          <m:t>𝛽</m:t>
                        </m:r>
                      </m:e>
                      <m:sub>
                        <m:r>
                          <a:rPr lang="en-US" b="0" i="1" smtClean="0">
                            <a:latin typeface="Cambria Math" charset="0"/>
                          </a:rPr>
                          <m:t>4</m:t>
                        </m:r>
                      </m:sub>
                    </m:sSub>
                    <m:r>
                      <a:rPr lang="en-US" b="0" i="1" smtClean="0">
                        <a:latin typeface="Cambria Math" charset="0"/>
                      </a:rPr>
                      <m:t>]</m:t>
                    </m:r>
                  </m:oMath>
                </a14:m>
                <a:endParaRPr lang="en-US" dirty="0"/>
              </a:p>
            </p:txBody>
          </p:sp>
        </mc:Choice>
        <mc:Fallback xmlns="">
          <p:sp>
            <p:nvSpPr>
              <p:cNvPr id="13" name="TextBox 12"/>
              <p:cNvSpPr txBox="1">
                <a:spLocks noRot="1" noChangeAspect="1" noMove="1" noResize="1" noEditPoints="1" noAdjustHandles="1" noChangeArrowheads="1" noChangeShapeType="1" noTextEdit="1"/>
              </p:cNvSpPr>
              <p:nvPr/>
            </p:nvSpPr>
            <p:spPr>
              <a:xfrm>
                <a:off x="9332757" y="2299939"/>
                <a:ext cx="2433615" cy="646331"/>
              </a:xfrm>
              <a:prstGeom prst="rect">
                <a:avLst/>
              </a:prstGeom>
              <a:blipFill rotWithShape="0">
                <a:blip r:embed="rId9"/>
                <a:stretch>
                  <a:fillRect t="-12264" b="-68868"/>
                </a:stretch>
              </a:blipFill>
            </p:spPr>
            <p:txBody>
              <a:bodyPr/>
              <a:lstStyle/>
              <a:p>
                <a:r>
                  <a:rPr lang="en-US">
                    <a:noFill/>
                  </a:rPr>
                  <a:t> </a:t>
                </a:r>
              </a:p>
            </p:txBody>
          </p:sp>
        </mc:Fallback>
      </mc:AlternateContent>
    </p:spTree>
    <p:extLst>
      <p:ext uri="{BB962C8B-B14F-4D97-AF65-F5344CB8AC3E}">
        <p14:creationId xmlns:p14="http://schemas.microsoft.com/office/powerpoint/2010/main" val="909002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nodeType="withEffect">
                                  <p:stCondLst>
                                    <p:cond delay="50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grpId="0" nodeType="withEffect">
                                  <p:stCondLst>
                                    <p:cond delay="50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3"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Backpropagation</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40</a:t>
            </a:fld>
            <a:endParaRPr lang="en-US"/>
          </a:p>
        </p:txBody>
      </p:sp>
      <p:sp>
        <p:nvSpPr>
          <p:cNvPr id="93" name="TextBox 92"/>
          <p:cNvSpPr txBox="1"/>
          <p:nvPr/>
        </p:nvSpPr>
        <p:spPr>
          <a:xfrm>
            <a:off x="716623" y="982935"/>
            <a:ext cx="10454959" cy="3416320"/>
          </a:xfrm>
          <a:prstGeom prst="rect">
            <a:avLst/>
          </a:prstGeom>
          <a:noFill/>
        </p:spPr>
        <p:txBody>
          <a:bodyPr wrap="square" rtlCol="0">
            <a:spAutoFit/>
          </a:bodyPr>
          <a:lstStyle/>
          <a:p>
            <a:pPr marL="342900" indent="-342900">
              <a:buFont typeface="+mj-lt"/>
              <a:buAutoNum type="arabicPeriod"/>
            </a:pPr>
            <a:r>
              <a:rPr lang="en-US" sz="2400" dirty="0">
                <a:solidFill>
                  <a:schemeClr val="tx1">
                    <a:lumMod val="75000"/>
                    <a:lumOff val="25000"/>
                  </a:schemeClr>
                </a:solidFill>
                <a:latin typeface="Karla" charset="0"/>
                <a:ea typeface="Karla" charset="0"/>
                <a:cs typeface="Karla" charset="0"/>
              </a:rPr>
              <a:t>D</a:t>
            </a:r>
            <a:r>
              <a:rPr lang="en-US" sz="2400" dirty="0" smtClean="0">
                <a:solidFill>
                  <a:schemeClr val="tx1">
                    <a:lumMod val="75000"/>
                    <a:lumOff val="25000"/>
                  </a:schemeClr>
                </a:solidFill>
                <a:latin typeface="Karla" charset="0"/>
                <a:ea typeface="Karla" charset="0"/>
                <a:cs typeface="Karla" charset="0"/>
              </a:rPr>
              <a:t>erivatives need to be evaluated at some values of </a:t>
            </a:r>
            <a:r>
              <a:rPr lang="en-US" sz="2400" i="1" dirty="0" err="1" smtClean="0">
                <a:solidFill>
                  <a:schemeClr val="tx1">
                    <a:lumMod val="75000"/>
                    <a:lumOff val="25000"/>
                  </a:schemeClr>
                </a:solidFill>
                <a:latin typeface="Karla" charset="0"/>
                <a:ea typeface="Karla" charset="0"/>
                <a:cs typeface="Karla" charset="0"/>
              </a:rPr>
              <a:t>X,y</a:t>
            </a:r>
            <a:r>
              <a:rPr lang="en-US" sz="2400" dirty="0">
                <a:solidFill>
                  <a:schemeClr val="tx1">
                    <a:lumMod val="75000"/>
                    <a:lumOff val="25000"/>
                  </a:schemeClr>
                </a:solidFill>
                <a:latin typeface="Karla" charset="0"/>
                <a:ea typeface="Karla" charset="0"/>
                <a:cs typeface="Karla" charset="0"/>
              </a:rPr>
              <a:t> </a:t>
            </a:r>
            <a:r>
              <a:rPr lang="en-US" sz="2400" dirty="0" smtClean="0">
                <a:solidFill>
                  <a:schemeClr val="tx1">
                    <a:lumMod val="75000"/>
                    <a:lumOff val="25000"/>
                  </a:schemeClr>
                </a:solidFill>
                <a:latin typeface="Karla" charset="0"/>
                <a:ea typeface="Karla" charset="0"/>
                <a:cs typeface="Karla" charset="0"/>
              </a:rPr>
              <a:t>and </a:t>
            </a:r>
            <a:r>
              <a:rPr lang="en-US" sz="2400" i="1" dirty="0" smtClean="0">
                <a:solidFill>
                  <a:schemeClr val="tx1">
                    <a:lumMod val="75000"/>
                    <a:lumOff val="25000"/>
                  </a:schemeClr>
                </a:solidFill>
                <a:latin typeface="Karla" charset="0"/>
                <a:ea typeface="Karla" charset="0"/>
                <a:cs typeface="Karla" charset="0"/>
              </a:rPr>
              <a:t>W</a:t>
            </a:r>
            <a:r>
              <a:rPr lang="en-US" sz="2400" dirty="0" smtClean="0">
                <a:solidFill>
                  <a:schemeClr val="tx1">
                    <a:lumMod val="75000"/>
                    <a:lumOff val="25000"/>
                  </a:schemeClr>
                </a:solidFill>
                <a:latin typeface="Karla" charset="0"/>
                <a:ea typeface="Karla" charset="0"/>
                <a:cs typeface="Karla" charset="0"/>
              </a:rPr>
              <a:t>. </a:t>
            </a:r>
          </a:p>
          <a:p>
            <a:pPr marL="342900" indent="-342900">
              <a:buAutoNum type="arabicPeriod"/>
            </a:pPr>
            <a:r>
              <a:rPr lang="en-US" sz="2400" dirty="0" smtClean="0">
                <a:solidFill>
                  <a:schemeClr val="tx1">
                    <a:lumMod val="75000"/>
                    <a:lumOff val="25000"/>
                  </a:schemeClr>
                </a:solidFill>
                <a:latin typeface="Karla" charset="0"/>
                <a:ea typeface="Karla" charset="0"/>
                <a:cs typeface="Karla" charset="0"/>
              </a:rPr>
              <a:t>But since we have an expression, we can build a function that takes as input </a:t>
            </a:r>
            <a:r>
              <a:rPr lang="en-US" sz="2400" i="1" dirty="0" err="1" smtClean="0">
                <a:solidFill>
                  <a:schemeClr val="tx1">
                    <a:lumMod val="75000"/>
                    <a:lumOff val="25000"/>
                  </a:schemeClr>
                </a:solidFill>
                <a:latin typeface="Karla" charset="0"/>
                <a:ea typeface="Karla" charset="0"/>
                <a:cs typeface="Karla" charset="0"/>
              </a:rPr>
              <a:t>X,y,W</a:t>
            </a:r>
            <a:r>
              <a:rPr lang="en-US" sz="2400" dirty="0" smtClean="0">
                <a:solidFill>
                  <a:schemeClr val="tx1">
                    <a:lumMod val="75000"/>
                    <a:lumOff val="25000"/>
                  </a:schemeClr>
                </a:solidFill>
                <a:latin typeface="Karla" charset="0"/>
                <a:ea typeface="Karla" charset="0"/>
                <a:cs typeface="Karla" charset="0"/>
              </a:rPr>
              <a:t> and returns the derivatives and then we can use gradient descent to update.</a:t>
            </a:r>
          </a:p>
          <a:p>
            <a:pPr marL="342900" indent="-342900">
              <a:buFont typeface="+mj-lt"/>
              <a:buAutoNum type="arabicPeriod"/>
            </a:pPr>
            <a:r>
              <a:rPr lang="en-US" sz="2400" dirty="0" smtClean="0">
                <a:solidFill>
                  <a:schemeClr val="tx1">
                    <a:lumMod val="75000"/>
                    <a:lumOff val="25000"/>
                  </a:schemeClr>
                </a:solidFill>
                <a:latin typeface="Karla" charset="0"/>
                <a:ea typeface="Karla" charset="0"/>
                <a:cs typeface="Karla" charset="0"/>
              </a:rPr>
              <a:t>This approach works well but it does not generalize. For example if the network is changed, we need to write a new function to evaluate the derivatives. </a:t>
            </a:r>
          </a:p>
          <a:p>
            <a:endParaRPr lang="en-US" sz="2400" dirty="0">
              <a:solidFill>
                <a:schemeClr val="tx1">
                  <a:lumMod val="75000"/>
                  <a:lumOff val="25000"/>
                </a:schemeClr>
              </a:solidFill>
              <a:latin typeface="Karla" charset="0"/>
              <a:ea typeface="Karla" charset="0"/>
              <a:cs typeface="Karla" charset="0"/>
            </a:endParaRPr>
          </a:p>
          <a:p>
            <a:r>
              <a:rPr lang="en-US" sz="2400" dirty="0" smtClean="0">
                <a:solidFill>
                  <a:schemeClr val="tx1">
                    <a:lumMod val="75000"/>
                    <a:lumOff val="25000"/>
                  </a:schemeClr>
                </a:solidFill>
                <a:latin typeface="Karla" charset="0"/>
                <a:ea typeface="Karla" charset="0"/>
                <a:cs typeface="Karla" charset="0"/>
              </a:rPr>
              <a:t>For example this network will need a different function for the derivatives </a:t>
            </a:r>
            <a:endParaRPr lang="en-US" sz="2400" dirty="0">
              <a:solidFill>
                <a:schemeClr val="tx1">
                  <a:lumMod val="75000"/>
                  <a:lumOff val="25000"/>
                </a:schemeClr>
              </a:solidFill>
              <a:latin typeface="Karla" charset="0"/>
              <a:ea typeface="Karla" charset="0"/>
              <a:cs typeface="Karla" charset="0"/>
            </a:endParaRPr>
          </a:p>
        </p:txBody>
      </p:sp>
      <p:grpSp>
        <p:nvGrpSpPr>
          <p:cNvPr id="5" name="Group 4"/>
          <p:cNvGrpSpPr/>
          <p:nvPr/>
        </p:nvGrpSpPr>
        <p:grpSpPr>
          <a:xfrm>
            <a:off x="3954786" y="4476440"/>
            <a:ext cx="4500102" cy="2219739"/>
            <a:chOff x="3193036" y="1798870"/>
            <a:chExt cx="5370357" cy="2479513"/>
          </a:xfrm>
        </p:grpSpPr>
        <p:grpSp>
          <p:nvGrpSpPr>
            <p:cNvPr id="6" name="Group 5"/>
            <p:cNvGrpSpPr/>
            <p:nvPr/>
          </p:nvGrpSpPr>
          <p:grpSpPr>
            <a:xfrm>
              <a:off x="3193036" y="1798870"/>
              <a:ext cx="4987688" cy="2479513"/>
              <a:chOff x="2777549" y="2141459"/>
              <a:chExt cx="4987688" cy="2479513"/>
            </a:xfrm>
          </p:grpSpPr>
          <mc:AlternateContent xmlns:mc="http://schemas.openxmlformats.org/markup-compatibility/2006" xmlns:a14="http://schemas.microsoft.com/office/drawing/2010/main">
            <mc:Choice Requires="a14">
              <p:sp>
                <p:nvSpPr>
                  <p:cNvPr id="8" name="TextBox 7"/>
                  <p:cNvSpPr txBox="1"/>
                  <p:nvPr/>
                </p:nvSpPr>
                <p:spPr>
                  <a:xfrm flipH="1" flipV="1">
                    <a:off x="2777549" y="3189246"/>
                    <a:ext cx="42504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8" name="TextBox 7"/>
                  <p:cNvSpPr txBox="1">
                    <a:spLocks noRot="1" noChangeAspect="1" noMove="1" noResize="1" noEditPoints="1" noAdjustHandles="1" noChangeArrowheads="1" noChangeShapeType="1" noTextEdit="1"/>
                  </p:cNvSpPr>
                  <p:nvPr/>
                </p:nvSpPr>
                <p:spPr>
                  <a:xfrm flipH="1" flipV="1">
                    <a:off x="2777549" y="3189246"/>
                    <a:ext cx="425045" cy="369332"/>
                  </a:xfrm>
                  <a:prstGeom prst="rect">
                    <a:avLst/>
                  </a:prstGeom>
                  <a:blipFill rotWithShape="0">
                    <a:blip r:embed="rId2"/>
                    <a:stretch>
                      <a:fillRect/>
                    </a:stretch>
                  </a:blipFill>
                </p:spPr>
                <p:txBody>
                  <a:bodyPr/>
                  <a:lstStyle/>
                  <a:p>
                    <a:r>
                      <a:rPr lang="en-US">
                        <a:noFill/>
                      </a:rPr>
                      <a:t> </a:t>
                    </a:r>
                  </a:p>
                </p:txBody>
              </p:sp>
            </mc:Fallback>
          </mc:AlternateContent>
          <p:sp>
            <p:nvSpPr>
              <p:cNvPr id="9" name="Rectangle 8"/>
              <p:cNvSpPr/>
              <p:nvPr/>
            </p:nvSpPr>
            <p:spPr>
              <a:xfrm>
                <a:off x="4418675" y="2141459"/>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W</a:t>
                </a:r>
                <a:r>
                  <a:rPr lang="en-US" baseline="-25000" dirty="0" smtClean="0">
                    <a:solidFill>
                      <a:schemeClr val="tx1">
                        <a:lumMod val="75000"/>
                        <a:lumOff val="25000"/>
                      </a:schemeClr>
                    </a:solidFill>
                  </a:rPr>
                  <a:t>1</a:t>
                </a:r>
                <a:endParaRPr lang="en-US" dirty="0">
                  <a:solidFill>
                    <a:schemeClr val="tx1">
                      <a:lumMod val="75000"/>
                      <a:lumOff val="25000"/>
                    </a:schemeClr>
                  </a:solidFill>
                </a:endParaRPr>
              </a:p>
            </p:txBody>
          </p:sp>
          <p:cxnSp>
            <p:nvCxnSpPr>
              <p:cNvPr id="10" name="Straight Arrow Connector 9"/>
              <p:cNvCxnSpPr/>
              <p:nvPr/>
            </p:nvCxnSpPr>
            <p:spPr>
              <a:xfrm flipV="1">
                <a:off x="3202594" y="2598659"/>
                <a:ext cx="1216081" cy="77525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a:off x="3202594" y="3373912"/>
                <a:ext cx="1216081" cy="78986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12" name="Group 11"/>
              <p:cNvGrpSpPr/>
              <p:nvPr/>
            </p:nvGrpSpPr>
            <p:grpSpPr>
              <a:xfrm>
                <a:off x="5333075" y="2598659"/>
                <a:ext cx="2130481" cy="1565113"/>
                <a:chOff x="7172934" y="2505575"/>
                <a:chExt cx="2130481" cy="1565113"/>
              </a:xfrm>
            </p:grpSpPr>
            <p:cxnSp>
              <p:nvCxnSpPr>
                <p:cNvPr id="15" name="Straight Arrow Connector 14"/>
                <p:cNvCxnSpPr/>
                <p:nvPr/>
              </p:nvCxnSpPr>
              <p:spPr>
                <a:xfrm flipV="1">
                  <a:off x="7172934" y="3254579"/>
                  <a:ext cx="1216081" cy="816109"/>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a:off x="7172934" y="2505575"/>
                  <a:ext cx="1216081" cy="749004"/>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7" name="Rectangle 16"/>
                    <p:cNvSpPr/>
                    <p:nvPr/>
                  </p:nvSpPr>
                  <p:spPr>
                    <a:xfrm>
                      <a:off x="8389015" y="2797379"/>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700" b="0" i="1" smtClean="0">
                                    <a:solidFill>
                                      <a:schemeClr val="tx1">
                                        <a:lumMod val="75000"/>
                                        <a:lumOff val="25000"/>
                                      </a:schemeClr>
                                    </a:solidFill>
                                    <a:latin typeface="Cambria Math" charset="0"/>
                                  </a:rPr>
                                </m:ctrlPr>
                              </m:sSubPr>
                              <m:e>
                                <m:r>
                                  <a:rPr lang="en-US" sz="1700" b="0" i="1" smtClean="0">
                                    <a:solidFill>
                                      <a:schemeClr val="tx1">
                                        <a:lumMod val="75000"/>
                                        <a:lumOff val="25000"/>
                                      </a:schemeClr>
                                    </a:solidFill>
                                    <a:latin typeface="Cambria Math" charset="0"/>
                                  </a:rPr>
                                  <m:t>𝑊</m:t>
                                </m:r>
                              </m:e>
                              <m:sub>
                                <m:r>
                                  <a:rPr lang="en-US" sz="1700" b="0" i="1" smtClean="0">
                                    <a:solidFill>
                                      <a:schemeClr val="tx1">
                                        <a:lumMod val="75000"/>
                                        <a:lumOff val="25000"/>
                                      </a:schemeClr>
                                    </a:solidFill>
                                    <a:latin typeface="Cambria Math" charset="0"/>
                                  </a:rPr>
                                  <m:t>3</m:t>
                                </m:r>
                              </m:sub>
                            </m:sSub>
                          </m:oMath>
                        </m:oMathPara>
                      </a14:m>
                      <a:endParaRPr lang="en-US" sz="1700" dirty="0">
                        <a:solidFill>
                          <a:schemeClr val="tx1">
                            <a:lumMod val="75000"/>
                            <a:lumOff val="25000"/>
                          </a:schemeClr>
                        </a:solidFill>
                      </a:endParaRPr>
                    </a:p>
                  </p:txBody>
                </p:sp>
              </mc:Choice>
              <mc:Fallback xmlns="">
                <p:sp>
                  <p:nvSpPr>
                    <p:cNvPr id="17" name="Rectangle 16"/>
                    <p:cNvSpPr>
                      <a:spLocks noRot="1" noChangeAspect="1" noMove="1" noResize="1" noEditPoints="1" noAdjustHandles="1" noChangeArrowheads="1" noChangeShapeType="1" noTextEdit="1"/>
                    </p:cNvSpPr>
                    <p:nvPr/>
                  </p:nvSpPr>
                  <p:spPr>
                    <a:xfrm>
                      <a:off x="8389015" y="2797379"/>
                      <a:ext cx="914400" cy="914400"/>
                    </a:xfrm>
                    <a:prstGeom prst="rect">
                      <a:avLst/>
                    </a:prstGeom>
                    <a:blipFill rotWithShape="0">
                      <a:blip r:embed="rId3"/>
                      <a:stretch>
                        <a:fillRect/>
                      </a:stretch>
                    </a:blipFill>
                    <a:ln>
                      <a:solidFill>
                        <a:schemeClr val="tx1">
                          <a:lumMod val="75000"/>
                          <a:lumOff val="25000"/>
                        </a:schemeClr>
                      </a:solidFill>
                    </a:ln>
                    <a:effectLst/>
                  </p:spPr>
                  <p:txBody>
                    <a:bodyPr/>
                    <a:lstStyle/>
                    <a:p>
                      <a:r>
                        <a:rPr lang="en-US">
                          <a:noFill/>
                        </a:rPr>
                        <a:t> </a:t>
                      </a:r>
                    </a:p>
                  </p:txBody>
                </p:sp>
              </mc:Fallback>
            </mc:AlternateContent>
          </p:grpSp>
          <p:sp>
            <p:nvSpPr>
              <p:cNvPr id="13" name="Rectangle 12"/>
              <p:cNvSpPr/>
              <p:nvPr/>
            </p:nvSpPr>
            <p:spPr>
              <a:xfrm>
                <a:off x="4418675" y="3706572"/>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mtClean="0">
                    <a:solidFill>
                      <a:schemeClr val="tx1">
                        <a:lumMod val="75000"/>
                        <a:lumOff val="25000"/>
                      </a:schemeClr>
                    </a:solidFill>
                  </a:rPr>
                  <a:t>W</a:t>
                </a:r>
                <a:r>
                  <a:rPr lang="en-US" baseline="-25000" smtClean="0">
                    <a:solidFill>
                      <a:schemeClr val="tx1">
                        <a:lumMod val="75000"/>
                        <a:lumOff val="25000"/>
                      </a:schemeClr>
                    </a:solidFill>
                  </a:rPr>
                  <a:t>2</a:t>
                </a:r>
                <a:endParaRPr lang="en-US" dirty="0">
                  <a:solidFill>
                    <a:schemeClr val="tx1">
                      <a:lumMod val="75000"/>
                      <a:lumOff val="25000"/>
                    </a:schemeClr>
                  </a:solidFill>
                </a:endParaRPr>
              </a:p>
            </p:txBody>
          </p:sp>
          <p:cxnSp>
            <p:nvCxnSpPr>
              <p:cNvPr id="14" name="Straight Arrow Connector 13"/>
              <p:cNvCxnSpPr/>
              <p:nvPr/>
            </p:nvCxnSpPr>
            <p:spPr>
              <a:xfrm>
                <a:off x="7463556" y="3347663"/>
                <a:ext cx="301681"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7" name="Rectangle 6"/>
                <p:cNvSpPr/>
                <p:nvPr/>
              </p:nvSpPr>
              <p:spPr>
                <a:xfrm>
                  <a:off x="8180724" y="2815943"/>
                  <a:ext cx="38266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𝑌</m:t>
                        </m:r>
                      </m:oMath>
                    </m:oMathPara>
                  </a14:m>
                  <a:endParaRPr lang="en-US" dirty="0"/>
                </a:p>
              </p:txBody>
            </p:sp>
          </mc:Choice>
          <mc:Fallback xmlns="">
            <p:sp>
              <p:nvSpPr>
                <p:cNvPr id="7" name="Rectangle 6"/>
                <p:cNvSpPr>
                  <a:spLocks noRot="1" noChangeAspect="1" noMove="1" noResize="1" noEditPoints="1" noAdjustHandles="1" noChangeArrowheads="1" noChangeShapeType="1" noTextEdit="1"/>
                </p:cNvSpPr>
                <p:nvPr/>
              </p:nvSpPr>
              <p:spPr>
                <a:xfrm>
                  <a:off x="8180724" y="2815943"/>
                  <a:ext cx="382669" cy="369332"/>
                </a:xfrm>
                <a:prstGeom prst="rect">
                  <a:avLst/>
                </a:prstGeom>
                <a:blipFill rotWithShape="0">
                  <a:blip r:embed="rId4"/>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193726144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Backpropagation</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41</a:t>
            </a:fld>
            <a:endParaRPr lang="en-US"/>
          </a:p>
        </p:txBody>
      </p:sp>
      <p:sp>
        <p:nvSpPr>
          <p:cNvPr id="93" name="TextBox 92"/>
          <p:cNvSpPr txBox="1"/>
          <p:nvPr/>
        </p:nvSpPr>
        <p:spPr>
          <a:xfrm>
            <a:off x="716623" y="982935"/>
            <a:ext cx="10454959" cy="3416320"/>
          </a:xfrm>
          <a:prstGeom prst="rect">
            <a:avLst/>
          </a:prstGeom>
          <a:noFill/>
        </p:spPr>
        <p:txBody>
          <a:bodyPr wrap="square" rtlCol="0">
            <a:spAutoFit/>
          </a:bodyPr>
          <a:lstStyle/>
          <a:p>
            <a:pPr marL="342900" indent="-342900">
              <a:buFont typeface="+mj-lt"/>
              <a:buAutoNum type="arabicPeriod"/>
            </a:pPr>
            <a:r>
              <a:rPr lang="en-US" sz="2400" dirty="0">
                <a:solidFill>
                  <a:schemeClr val="tx1">
                    <a:lumMod val="75000"/>
                    <a:lumOff val="25000"/>
                  </a:schemeClr>
                </a:solidFill>
                <a:latin typeface="Karla" charset="0"/>
                <a:ea typeface="Karla" charset="0"/>
                <a:cs typeface="Karla" charset="0"/>
              </a:rPr>
              <a:t>Derivatives need to be evaluated at some values of </a:t>
            </a:r>
            <a:r>
              <a:rPr lang="en-US" sz="2400" i="1" dirty="0" err="1">
                <a:solidFill>
                  <a:schemeClr val="tx1">
                    <a:lumMod val="75000"/>
                    <a:lumOff val="25000"/>
                  </a:schemeClr>
                </a:solidFill>
                <a:latin typeface="Karla" charset="0"/>
                <a:ea typeface="Karla" charset="0"/>
                <a:cs typeface="Karla" charset="0"/>
              </a:rPr>
              <a:t>X,y</a:t>
            </a:r>
            <a:r>
              <a:rPr lang="en-US" sz="2400" dirty="0">
                <a:solidFill>
                  <a:schemeClr val="tx1">
                    <a:lumMod val="75000"/>
                    <a:lumOff val="25000"/>
                  </a:schemeClr>
                </a:solidFill>
                <a:latin typeface="Karla" charset="0"/>
                <a:ea typeface="Karla" charset="0"/>
                <a:cs typeface="Karla" charset="0"/>
              </a:rPr>
              <a:t> and </a:t>
            </a:r>
            <a:r>
              <a:rPr lang="en-US" sz="2400" i="1" dirty="0">
                <a:solidFill>
                  <a:schemeClr val="tx1">
                    <a:lumMod val="75000"/>
                    <a:lumOff val="25000"/>
                  </a:schemeClr>
                </a:solidFill>
                <a:latin typeface="Karla" charset="0"/>
                <a:ea typeface="Karla" charset="0"/>
                <a:cs typeface="Karla" charset="0"/>
              </a:rPr>
              <a:t>W</a:t>
            </a:r>
            <a:r>
              <a:rPr lang="en-US" sz="2400" dirty="0">
                <a:solidFill>
                  <a:schemeClr val="tx1">
                    <a:lumMod val="75000"/>
                    <a:lumOff val="25000"/>
                  </a:schemeClr>
                </a:solidFill>
                <a:latin typeface="Karla" charset="0"/>
                <a:ea typeface="Karla" charset="0"/>
                <a:cs typeface="Karla" charset="0"/>
              </a:rPr>
              <a:t>. </a:t>
            </a:r>
          </a:p>
          <a:p>
            <a:pPr marL="342900" indent="-342900">
              <a:buAutoNum type="arabicPeriod"/>
            </a:pPr>
            <a:r>
              <a:rPr lang="en-US" sz="2400" dirty="0">
                <a:solidFill>
                  <a:schemeClr val="tx1">
                    <a:lumMod val="75000"/>
                    <a:lumOff val="25000"/>
                  </a:schemeClr>
                </a:solidFill>
                <a:latin typeface="Karla" charset="0"/>
                <a:ea typeface="Karla" charset="0"/>
                <a:cs typeface="Karla" charset="0"/>
              </a:rPr>
              <a:t>But since we have an expression, we can build a function that takes as input </a:t>
            </a:r>
            <a:r>
              <a:rPr lang="en-US" sz="2400" i="1" dirty="0" err="1">
                <a:solidFill>
                  <a:schemeClr val="tx1">
                    <a:lumMod val="75000"/>
                    <a:lumOff val="25000"/>
                  </a:schemeClr>
                </a:solidFill>
                <a:latin typeface="Karla" charset="0"/>
                <a:ea typeface="Karla" charset="0"/>
                <a:cs typeface="Karla" charset="0"/>
              </a:rPr>
              <a:t>X,y,W</a:t>
            </a:r>
            <a:r>
              <a:rPr lang="en-US" sz="2400" dirty="0">
                <a:solidFill>
                  <a:schemeClr val="tx1">
                    <a:lumMod val="75000"/>
                    <a:lumOff val="25000"/>
                  </a:schemeClr>
                </a:solidFill>
                <a:latin typeface="Karla" charset="0"/>
                <a:ea typeface="Karla" charset="0"/>
                <a:cs typeface="Karla" charset="0"/>
              </a:rPr>
              <a:t> and returns the derivatives and then we can use gradient descent to update.</a:t>
            </a:r>
          </a:p>
          <a:p>
            <a:pPr marL="342900" indent="-342900">
              <a:buFont typeface="+mj-lt"/>
              <a:buAutoNum type="arabicPeriod"/>
            </a:pPr>
            <a:r>
              <a:rPr lang="en-US" sz="2400" dirty="0">
                <a:solidFill>
                  <a:schemeClr val="tx1">
                    <a:lumMod val="75000"/>
                    <a:lumOff val="25000"/>
                  </a:schemeClr>
                </a:solidFill>
                <a:latin typeface="Karla" charset="0"/>
                <a:ea typeface="Karla" charset="0"/>
                <a:cs typeface="Karla" charset="0"/>
              </a:rPr>
              <a:t>This approach works well but it does not generalize. For example if the network is changed, we need to write a new function to evaluate the derivatives. </a:t>
            </a:r>
          </a:p>
          <a:p>
            <a:endParaRPr lang="en-US" sz="2400" dirty="0">
              <a:solidFill>
                <a:schemeClr val="tx1">
                  <a:lumMod val="75000"/>
                  <a:lumOff val="25000"/>
                </a:schemeClr>
              </a:solidFill>
              <a:latin typeface="Karla" charset="0"/>
              <a:ea typeface="Karla" charset="0"/>
              <a:cs typeface="Karla" charset="0"/>
            </a:endParaRPr>
          </a:p>
          <a:p>
            <a:r>
              <a:rPr lang="en-US" sz="2400" dirty="0">
                <a:solidFill>
                  <a:schemeClr val="tx1">
                    <a:lumMod val="75000"/>
                    <a:lumOff val="25000"/>
                  </a:schemeClr>
                </a:solidFill>
                <a:latin typeface="Karla" charset="0"/>
                <a:ea typeface="Karla" charset="0"/>
                <a:cs typeface="Karla" charset="0"/>
              </a:rPr>
              <a:t>For example this network will need a different function for the derivatives </a:t>
            </a:r>
          </a:p>
        </p:txBody>
      </p:sp>
      <p:grpSp>
        <p:nvGrpSpPr>
          <p:cNvPr id="18" name="Group 17"/>
          <p:cNvGrpSpPr/>
          <p:nvPr/>
        </p:nvGrpSpPr>
        <p:grpSpPr>
          <a:xfrm>
            <a:off x="3960786" y="4700192"/>
            <a:ext cx="4931424" cy="1746696"/>
            <a:chOff x="1768177" y="3916087"/>
            <a:chExt cx="7000377" cy="2479513"/>
          </a:xfrm>
        </p:grpSpPr>
        <p:grpSp>
          <p:nvGrpSpPr>
            <p:cNvPr id="19" name="Group 18"/>
            <p:cNvGrpSpPr/>
            <p:nvPr/>
          </p:nvGrpSpPr>
          <p:grpSpPr>
            <a:xfrm>
              <a:off x="1768177" y="3916087"/>
              <a:ext cx="7000377" cy="2479513"/>
              <a:chOff x="3193036" y="1798870"/>
              <a:chExt cx="7000377" cy="2479513"/>
            </a:xfrm>
          </p:grpSpPr>
          <p:grpSp>
            <p:nvGrpSpPr>
              <p:cNvPr id="26" name="Group 25"/>
              <p:cNvGrpSpPr/>
              <p:nvPr/>
            </p:nvGrpSpPr>
            <p:grpSpPr>
              <a:xfrm>
                <a:off x="3193036" y="1798870"/>
                <a:ext cx="6501741" cy="2479513"/>
                <a:chOff x="2777549" y="2141459"/>
                <a:chExt cx="6501741" cy="2479513"/>
              </a:xfrm>
            </p:grpSpPr>
            <mc:AlternateContent xmlns:mc="http://schemas.openxmlformats.org/markup-compatibility/2006" xmlns:a14="http://schemas.microsoft.com/office/drawing/2010/main">
              <mc:Choice Requires="a14">
                <p:sp>
                  <p:nvSpPr>
                    <p:cNvPr id="28" name="TextBox 27"/>
                    <p:cNvSpPr txBox="1"/>
                    <p:nvPr/>
                  </p:nvSpPr>
                  <p:spPr>
                    <a:xfrm flipH="1" flipV="1">
                      <a:off x="2777549" y="3189246"/>
                      <a:ext cx="42504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21" name="TextBox 20"/>
                    <p:cNvSpPr txBox="1">
                      <a:spLocks noRot="1" noChangeAspect="1" noMove="1" noResize="1" noEditPoints="1" noAdjustHandles="1" noChangeArrowheads="1" noChangeShapeType="1" noTextEdit="1"/>
                    </p:cNvSpPr>
                    <p:nvPr/>
                  </p:nvSpPr>
                  <p:spPr>
                    <a:xfrm flipH="1" flipV="1">
                      <a:off x="2777549" y="3189246"/>
                      <a:ext cx="425045" cy="369332"/>
                    </a:xfrm>
                    <a:prstGeom prst="rect">
                      <a:avLst/>
                    </a:prstGeom>
                    <a:blipFill rotWithShape="0">
                      <a:blip r:embed="rId5"/>
                      <a:stretch>
                        <a:fillRect/>
                      </a:stretch>
                    </a:blipFill>
                  </p:spPr>
                  <p:txBody>
                    <a:bodyPr/>
                    <a:lstStyle/>
                    <a:p>
                      <a:r>
                        <a:rPr lang="en-US">
                          <a:noFill/>
                        </a:rPr>
                        <a:t> </a:t>
                      </a:r>
                    </a:p>
                  </p:txBody>
                </p:sp>
              </mc:Fallback>
            </mc:AlternateContent>
            <p:sp>
              <p:nvSpPr>
                <p:cNvPr id="29" name="Rectangle 28"/>
                <p:cNvSpPr/>
                <p:nvPr/>
              </p:nvSpPr>
              <p:spPr>
                <a:xfrm>
                  <a:off x="4418675" y="2141459"/>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W</a:t>
                  </a:r>
                  <a:r>
                    <a:rPr lang="en-US" baseline="-25000" dirty="0" smtClean="0">
                      <a:solidFill>
                        <a:schemeClr val="tx1">
                          <a:lumMod val="75000"/>
                          <a:lumOff val="25000"/>
                        </a:schemeClr>
                      </a:solidFill>
                    </a:rPr>
                    <a:t>1</a:t>
                  </a:r>
                  <a:endParaRPr lang="en-US" dirty="0">
                    <a:solidFill>
                      <a:schemeClr val="tx1">
                        <a:lumMod val="75000"/>
                        <a:lumOff val="25000"/>
                      </a:schemeClr>
                    </a:solidFill>
                  </a:endParaRPr>
                </a:p>
              </p:txBody>
            </p:sp>
            <p:cxnSp>
              <p:nvCxnSpPr>
                <p:cNvPr id="30" name="Straight Arrow Connector 29"/>
                <p:cNvCxnSpPr/>
                <p:nvPr/>
              </p:nvCxnSpPr>
              <p:spPr>
                <a:xfrm flipV="1">
                  <a:off x="3202594" y="2598659"/>
                  <a:ext cx="1216081" cy="77525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a:off x="3202594" y="3373912"/>
                  <a:ext cx="1216081" cy="78986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32" name="Group 31"/>
                <p:cNvGrpSpPr/>
                <p:nvPr/>
              </p:nvGrpSpPr>
              <p:grpSpPr>
                <a:xfrm>
                  <a:off x="5333075" y="2141459"/>
                  <a:ext cx="2129297" cy="2022314"/>
                  <a:chOff x="7172934" y="2048375"/>
                  <a:chExt cx="2129297" cy="2022314"/>
                </a:xfrm>
              </p:grpSpPr>
              <p:cxnSp>
                <p:nvCxnSpPr>
                  <p:cNvPr id="35" name="Straight Arrow Connector 34"/>
                  <p:cNvCxnSpPr/>
                  <p:nvPr/>
                </p:nvCxnSpPr>
                <p:spPr>
                  <a:xfrm flipV="1">
                    <a:off x="7172934" y="4070688"/>
                    <a:ext cx="1216081" cy="1"/>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p:nvPr/>
                </p:nvCxnSpPr>
                <p:spPr>
                  <a:xfrm>
                    <a:off x="7172934" y="2505575"/>
                    <a:ext cx="1216081" cy="156511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7" name="Rectangle 36"/>
                      <p:cNvSpPr/>
                      <p:nvPr/>
                    </p:nvSpPr>
                    <p:spPr>
                      <a:xfrm>
                        <a:off x="8387831" y="2048375"/>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700" b="0" i="1" smtClean="0">
                                      <a:solidFill>
                                        <a:schemeClr val="tx1">
                                          <a:lumMod val="75000"/>
                                          <a:lumOff val="25000"/>
                                        </a:schemeClr>
                                      </a:solidFill>
                                      <a:latin typeface="Cambria Math" charset="0"/>
                                    </a:rPr>
                                  </m:ctrlPr>
                                </m:sSubPr>
                                <m:e>
                                  <m:r>
                                    <a:rPr lang="en-US" sz="1700" b="0" i="1" smtClean="0">
                                      <a:solidFill>
                                        <a:schemeClr val="tx1">
                                          <a:lumMod val="75000"/>
                                          <a:lumOff val="25000"/>
                                        </a:schemeClr>
                                      </a:solidFill>
                                      <a:latin typeface="Cambria Math" charset="0"/>
                                    </a:rPr>
                                    <m:t>𝑊</m:t>
                                  </m:r>
                                </m:e>
                                <m:sub>
                                  <m:r>
                                    <a:rPr lang="en-US" sz="1700" b="0" i="1" smtClean="0">
                                      <a:solidFill>
                                        <a:schemeClr val="tx1">
                                          <a:lumMod val="75000"/>
                                          <a:lumOff val="25000"/>
                                        </a:schemeClr>
                                      </a:solidFill>
                                      <a:latin typeface="Cambria Math" charset="0"/>
                                    </a:rPr>
                                    <m:t>3</m:t>
                                  </m:r>
                                </m:sub>
                              </m:sSub>
                            </m:oMath>
                          </m:oMathPara>
                        </a14:m>
                        <a:endParaRPr lang="en-US" sz="1700" dirty="0">
                          <a:solidFill>
                            <a:schemeClr val="tx1">
                              <a:lumMod val="75000"/>
                              <a:lumOff val="25000"/>
                            </a:schemeClr>
                          </a:solidFill>
                        </a:endParaRPr>
                      </a:p>
                    </p:txBody>
                  </p:sp>
                </mc:Choice>
                <mc:Fallback xmlns="">
                  <p:sp>
                    <p:nvSpPr>
                      <p:cNvPr id="30" name="Rectangle 29"/>
                      <p:cNvSpPr>
                        <a:spLocks noRot="1" noChangeAspect="1" noMove="1" noResize="1" noEditPoints="1" noAdjustHandles="1" noChangeArrowheads="1" noChangeShapeType="1" noTextEdit="1"/>
                      </p:cNvSpPr>
                      <p:nvPr/>
                    </p:nvSpPr>
                    <p:spPr>
                      <a:xfrm>
                        <a:off x="8387831" y="2048375"/>
                        <a:ext cx="914400" cy="914400"/>
                      </a:xfrm>
                      <a:prstGeom prst="rect">
                        <a:avLst/>
                      </a:prstGeom>
                      <a:blipFill rotWithShape="0">
                        <a:blip r:embed="rId6"/>
                        <a:stretch>
                          <a:fillRect/>
                        </a:stretch>
                      </a:blipFill>
                      <a:ln>
                        <a:solidFill>
                          <a:schemeClr val="tx1">
                            <a:lumMod val="75000"/>
                            <a:lumOff val="25000"/>
                          </a:schemeClr>
                        </a:solidFill>
                      </a:ln>
                      <a:effectLst/>
                    </p:spPr>
                    <p:txBody>
                      <a:bodyPr/>
                      <a:lstStyle/>
                      <a:p>
                        <a:r>
                          <a:rPr lang="en-US">
                            <a:noFill/>
                          </a:rPr>
                          <a:t> </a:t>
                        </a:r>
                      </a:p>
                    </p:txBody>
                  </p:sp>
                </mc:Fallback>
              </mc:AlternateContent>
            </p:grpSp>
            <p:sp>
              <p:nvSpPr>
                <p:cNvPr id="33" name="Rectangle 32"/>
                <p:cNvSpPr/>
                <p:nvPr/>
              </p:nvSpPr>
              <p:spPr>
                <a:xfrm>
                  <a:off x="4418675" y="3706572"/>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mtClean="0">
                      <a:solidFill>
                        <a:schemeClr val="tx1">
                          <a:lumMod val="75000"/>
                          <a:lumOff val="25000"/>
                        </a:schemeClr>
                      </a:solidFill>
                    </a:rPr>
                    <a:t>W</a:t>
                  </a:r>
                  <a:r>
                    <a:rPr lang="en-US" baseline="-25000" smtClean="0">
                      <a:solidFill>
                        <a:schemeClr val="tx1">
                          <a:lumMod val="75000"/>
                          <a:lumOff val="25000"/>
                        </a:schemeClr>
                      </a:solidFill>
                    </a:rPr>
                    <a:t>2</a:t>
                  </a:r>
                  <a:endParaRPr lang="en-US" dirty="0">
                    <a:solidFill>
                      <a:schemeClr val="tx1">
                        <a:lumMod val="75000"/>
                        <a:lumOff val="25000"/>
                      </a:schemeClr>
                    </a:solidFill>
                  </a:endParaRPr>
                </a:p>
              </p:txBody>
            </p:sp>
            <p:cxnSp>
              <p:nvCxnSpPr>
                <p:cNvPr id="34" name="Straight Arrow Connector 33"/>
                <p:cNvCxnSpPr/>
                <p:nvPr/>
              </p:nvCxnSpPr>
              <p:spPr>
                <a:xfrm>
                  <a:off x="8977609" y="3443555"/>
                  <a:ext cx="301681"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27" name="Rectangle 26"/>
                  <p:cNvSpPr/>
                  <p:nvPr/>
                </p:nvSpPr>
                <p:spPr>
                  <a:xfrm>
                    <a:off x="9810744" y="2921959"/>
                    <a:ext cx="38266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𝑌</m:t>
                          </m:r>
                        </m:oMath>
                      </m:oMathPara>
                    </a14:m>
                    <a:endParaRPr lang="en-US" dirty="0"/>
                  </a:p>
                </p:txBody>
              </p:sp>
            </mc:Choice>
            <mc:Fallback xmlns="">
              <p:sp>
                <p:nvSpPr>
                  <p:cNvPr id="20" name="Rectangle 19"/>
                  <p:cNvSpPr>
                    <a:spLocks noRot="1" noChangeAspect="1" noMove="1" noResize="1" noEditPoints="1" noAdjustHandles="1" noChangeArrowheads="1" noChangeShapeType="1" noTextEdit="1"/>
                  </p:cNvSpPr>
                  <p:nvPr/>
                </p:nvSpPr>
                <p:spPr>
                  <a:xfrm>
                    <a:off x="9810744" y="2921959"/>
                    <a:ext cx="382669" cy="369332"/>
                  </a:xfrm>
                  <a:prstGeom prst="rect">
                    <a:avLst/>
                  </a:prstGeom>
                  <a:blipFill rotWithShape="0">
                    <a:blip r:embed="rId7"/>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20" name="Rectangle 19"/>
                <p:cNvSpPr/>
                <p:nvPr/>
              </p:nvSpPr>
              <p:spPr>
                <a:xfrm>
                  <a:off x="5539784" y="5481200"/>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700" b="0" i="1" smtClean="0">
                                <a:solidFill>
                                  <a:schemeClr val="tx1">
                                    <a:lumMod val="75000"/>
                                    <a:lumOff val="25000"/>
                                  </a:schemeClr>
                                </a:solidFill>
                                <a:latin typeface="Cambria Math" charset="0"/>
                              </a:rPr>
                            </m:ctrlPr>
                          </m:sSubPr>
                          <m:e>
                            <m:r>
                              <a:rPr lang="en-US" sz="1700" b="0" i="1" smtClean="0">
                                <a:solidFill>
                                  <a:schemeClr val="tx1">
                                    <a:lumMod val="75000"/>
                                    <a:lumOff val="25000"/>
                                  </a:schemeClr>
                                </a:solidFill>
                                <a:latin typeface="Cambria Math" charset="0"/>
                              </a:rPr>
                              <m:t>𝑊</m:t>
                            </m:r>
                          </m:e>
                          <m:sub>
                            <m:r>
                              <a:rPr lang="en-US" sz="1700" b="0" i="1" smtClean="0">
                                <a:solidFill>
                                  <a:schemeClr val="tx1">
                                    <a:lumMod val="75000"/>
                                    <a:lumOff val="25000"/>
                                  </a:schemeClr>
                                </a:solidFill>
                                <a:latin typeface="Cambria Math" charset="0"/>
                              </a:rPr>
                              <m:t>4</m:t>
                            </m:r>
                          </m:sub>
                        </m:sSub>
                      </m:oMath>
                    </m:oMathPara>
                  </a14:m>
                  <a:endParaRPr lang="en-US" sz="1700" dirty="0">
                    <a:solidFill>
                      <a:schemeClr val="tx1">
                        <a:lumMod val="75000"/>
                        <a:lumOff val="25000"/>
                      </a:schemeClr>
                    </a:solidFill>
                  </a:endParaRPr>
                </a:p>
              </p:txBody>
            </p:sp>
          </mc:Choice>
          <mc:Fallback xmlns="">
            <p:sp>
              <p:nvSpPr>
                <p:cNvPr id="20" name="Rectangle 19"/>
                <p:cNvSpPr>
                  <a:spLocks noRot="1" noChangeAspect="1" noMove="1" noResize="1" noEditPoints="1" noAdjustHandles="1" noChangeArrowheads="1" noChangeShapeType="1" noTextEdit="1"/>
                </p:cNvSpPr>
                <p:nvPr/>
              </p:nvSpPr>
              <p:spPr>
                <a:xfrm>
                  <a:off x="5539784" y="5481200"/>
                  <a:ext cx="914400" cy="914400"/>
                </a:xfrm>
                <a:prstGeom prst="rect">
                  <a:avLst/>
                </a:prstGeom>
                <a:blipFill rotWithShape="0">
                  <a:blip r:embed="rId8"/>
                  <a:stretch>
                    <a:fillRect/>
                  </a:stretch>
                </a:blipFill>
                <a:ln>
                  <a:solidFill>
                    <a:schemeClr val="tx1">
                      <a:lumMod val="75000"/>
                      <a:lumOff val="25000"/>
                    </a:schemeClr>
                  </a:solidFill>
                </a:ln>
                <a:effectLst/>
              </p:spPr>
              <p:txBody>
                <a:bodyPr/>
                <a:lstStyle/>
                <a:p>
                  <a:r>
                    <a:rPr lang="en-US">
                      <a:noFill/>
                    </a:rPr>
                    <a:t> </a:t>
                  </a:r>
                </a:p>
              </p:txBody>
            </p:sp>
          </mc:Fallback>
        </mc:AlternateContent>
        <p:cxnSp>
          <p:nvCxnSpPr>
            <p:cNvPr id="21" name="Straight Arrow Connector 20"/>
            <p:cNvCxnSpPr/>
            <p:nvPr/>
          </p:nvCxnSpPr>
          <p:spPr>
            <a:xfrm flipV="1">
              <a:off x="4323703" y="4373287"/>
              <a:ext cx="1214897" cy="156511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flipV="1">
              <a:off x="4323111" y="4373286"/>
              <a:ext cx="1216081" cy="1"/>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3" name="Rectangle 22"/>
                <p:cNvSpPr/>
                <p:nvPr/>
              </p:nvSpPr>
              <p:spPr>
                <a:xfrm>
                  <a:off x="7053837" y="4760913"/>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700" b="0" i="1" smtClean="0">
                                <a:solidFill>
                                  <a:schemeClr val="tx1">
                                    <a:lumMod val="75000"/>
                                    <a:lumOff val="25000"/>
                                  </a:schemeClr>
                                </a:solidFill>
                                <a:latin typeface="Cambria Math" charset="0"/>
                              </a:rPr>
                            </m:ctrlPr>
                          </m:sSubPr>
                          <m:e>
                            <m:r>
                              <a:rPr lang="en-US" sz="1700" b="0" i="1" smtClean="0">
                                <a:solidFill>
                                  <a:schemeClr val="tx1">
                                    <a:lumMod val="75000"/>
                                    <a:lumOff val="25000"/>
                                  </a:schemeClr>
                                </a:solidFill>
                                <a:latin typeface="Cambria Math" charset="0"/>
                              </a:rPr>
                              <m:t>𝑊</m:t>
                            </m:r>
                          </m:e>
                          <m:sub>
                            <m:r>
                              <a:rPr lang="en-US" sz="1700" b="0" i="1" smtClean="0">
                                <a:solidFill>
                                  <a:schemeClr val="tx1">
                                    <a:lumMod val="75000"/>
                                    <a:lumOff val="25000"/>
                                  </a:schemeClr>
                                </a:solidFill>
                                <a:latin typeface="Cambria Math" charset="0"/>
                              </a:rPr>
                              <m:t>5</m:t>
                            </m:r>
                          </m:sub>
                        </m:sSub>
                      </m:oMath>
                    </m:oMathPara>
                  </a14:m>
                  <a:endParaRPr lang="en-US" sz="1700" dirty="0">
                    <a:solidFill>
                      <a:schemeClr val="tx1">
                        <a:lumMod val="75000"/>
                        <a:lumOff val="25000"/>
                      </a:schemeClr>
                    </a:solidFill>
                  </a:endParaRPr>
                </a:p>
              </p:txBody>
            </p:sp>
          </mc:Choice>
          <mc:Fallback xmlns="">
            <p:sp>
              <p:nvSpPr>
                <p:cNvPr id="23" name="Rectangle 22"/>
                <p:cNvSpPr>
                  <a:spLocks noRot="1" noChangeAspect="1" noMove="1" noResize="1" noEditPoints="1" noAdjustHandles="1" noChangeArrowheads="1" noChangeShapeType="1" noTextEdit="1"/>
                </p:cNvSpPr>
                <p:nvPr/>
              </p:nvSpPr>
              <p:spPr>
                <a:xfrm>
                  <a:off x="7053837" y="4760913"/>
                  <a:ext cx="914400" cy="914400"/>
                </a:xfrm>
                <a:prstGeom prst="rect">
                  <a:avLst/>
                </a:prstGeom>
                <a:blipFill rotWithShape="0">
                  <a:blip r:embed="rId9"/>
                  <a:stretch>
                    <a:fillRect/>
                  </a:stretch>
                </a:blipFill>
                <a:ln>
                  <a:solidFill>
                    <a:schemeClr val="tx1">
                      <a:lumMod val="75000"/>
                      <a:lumOff val="25000"/>
                    </a:schemeClr>
                  </a:solidFill>
                </a:ln>
                <a:effectLst/>
              </p:spPr>
              <p:txBody>
                <a:bodyPr/>
                <a:lstStyle/>
                <a:p>
                  <a:r>
                    <a:rPr lang="en-US">
                      <a:noFill/>
                    </a:rPr>
                    <a:t> </a:t>
                  </a:r>
                </a:p>
              </p:txBody>
            </p:sp>
          </mc:Fallback>
        </mc:AlternateContent>
        <p:cxnSp>
          <p:nvCxnSpPr>
            <p:cNvPr id="24" name="Straight Arrow Connector 23"/>
            <p:cNvCxnSpPr/>
            <p:nvPr/>
          </p:nvCxnSpPr>
          <p:spPr>
            <a:xfrm>
              <a:off x="6453000" y="4373287"/>
              <a:ext cx="600837" cy="844826"/>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flipV="1">
              <a:off x="6454184" y="5218113"/>
              <a:ext cx="599653" cy="720287"/>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55348352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Backpropagation. Pavlos game #456 </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42</a:t>
            </a:fld>
            <a:endParaRPr lang="en-US"/>
          </a:p>
        </p:txBody>
      </p:sp>
      <mc:AlternateContent xmlns:mc="http://schemas.openxmlformats.org/markup-compatibility/2006" xmlns:a14="http://schemas.microsoft.com/office/drawing/2010/main">
        <mc:Choice Requires="a14">
          <p:sp>
            <p:nvSpPr>
              <p:cNvPr id="93" name="TextBox 92"/>
              <p:cNvSpPr txBox="1"/>
              <p:nvPr/>
            </p:nvSpPr>
            <p:spPr>
              <a:xfrm>
                <a:off x="716623" y="982935"/>
                <a:ext cx="10454959" cy="5247527"/>
              </a:xfrm>
              <a:prstGeom prst="rect">
                <a:avLst/>
              </a:prstGeom>
              <a:noFill/>
            </p:spPr>
            <p:txBody>
              <a:bodyPr wrap="square" rtlCol="0">
                <a:spAutoFit/>
              </a:bodyPr>
              <a:lstStyle/>
              <a:p>
                <a:pPr marR="0" lvl="0" indent="-342900" defTabSz="914400" eaLnBrk="1" fontAlgn="auto" latinLnBrk="0" hangingPunct="1">
                  <a:lnSpc>
                    <a:spcPct val="100000"/>
                  </a:lnSpc>
                  <a:spcBef>
                    <a:spcPts val="0"/>
                  </a:spcBef>
                  <a:spcAft>
                    <a:spcPts val="1200"/>
                  </a:spcAft>
                  <a:buClrTx/>
                  <a:buSzTx/>
                  <a:buFont typeface="+mj-lt"/>
                  <a:buNone/>
                  <a:tabLst/>
                  <a:defRPr/>
                </a:pPr>
                <a:r>
                  <a:rPr lang="en-US" sz="2400" dirty="0" smtClean="0">
                    <a:solidFill>
                      <a:schemeClr val="tx1">
                        <a:lumMod val="75000"/>
                        <a:lumOff val="25000"/>
                      </a:schemeClr>
                    </a:solidFill>
                    <a:latin typeface="Karla" charset="0"/>
                    <a:ea typeface="Karla" charset="0"/>
                    <a:cs typeface="Karla" charset="0"/>
                  </a:rPr>
                  <a:t>Need to find a formalism to calculate the derivatives of the loss </a:t>
                </a:r>
                <a:r>
                  <a:rPr lang="en-US" sz="2400" dirty="0" err="1" smtClean="0">
                    <a:solidFill>
                      <a:schemeClr val="tx1">
                        <a:lumMod val="75000"/>
                        <a:lumOff val="25000"/>
                      </a:schemeClr>
                    </a:solidFill>
                    <a:latin typeface="Karla" charset="0"/>
                    <a:ea typeface="Karla" charset="0"/>
                    <a:cs typeface="Karla" charset="0"/>
                  </a:rPr>
                  <a:t>wrt</a:t>
                </a:r>
                <a:r>
                  <a:rPr lang="en-US" sz="2400" dirty="0" smtClean="0">
                    <a:solidFill>
                      <a:schemeClr val="tx1">
                        <a:lumMod val="75000"/>
                        <a:lumOff val="25000"/>
                      </a:schemeClr>
                    </a:solidFill>
                    <a:latin typeface="Karla" charset="0"/>
                    <a:ea typeface="Karla" charset="0"/>
                    <a:cs typeface="Karla" charset="0"/>
                  </a:rPr>
                  <a:t> to weights that is: </a:t>
                </a:r>
              </a:p>
              <a:p>
                <a:pPr marR="0" lvl="0" indent="-457200" defTabSz="914400" eaLnBrk="1" fontAlgn="auto" latinLnBrk="0" hangingPunct="1">
                  <a:lnSpc>
                    <a:spcPct val="100000"/>
                  </a:lnSpc>
                  <a:spcBef>
                    <a:spcPts val="0"/>
                  </a:spcBef>
                  <a:spcAft>
                    <a:spcPts val="1200"/>
                  </a:spcAft>
                  <a:buClrTx/>
                  <a:buSzTx/>
                  <a:buFont typeface="+mj-lt"/>
                  <a:buAutoNum type="arabicPeriod"/>
                  <a:tabLst/>
                  <a:defRPr/>
                </a:pPr>
                <a:r>
                  <a:rPr lang="en-US" sz="2400" dirty="0" smtClean="0">
                    <a:solidFill>
                      <a:schemeClr val="tx1">
                        <a:lumMod val="75000"/>
                        <a:lumOff val="25000"/>
                      </a:schemeClr>
                    </a:solidFill>
                    <a:latin typeface="Karla" charset="0"/>
                    <a:ea typeface="Karla" charset="0"/>
                    <a:cs typeface="Karla" charset="0"/>
                  </a:rPr>
                  <a:t>Flexible enough that adding a node or a layer or changing something in the network won’t require to re-derive the functional form from scratch.</a:t>
                </a:r>
              </a:p>
              <a:p>
                <a:pPr marR="0" lvl="0" indent="-457200" defTabSz="914400" eaLnBrk="1" fontAlgn="auto" latinLnBrk="0" hangingPunct="1">
                  <a:lnSpc>
                    <a:spcPct val="100000"/>
                  </a:lnSpc>
                  <a:spcBef>
                    <a:spcPts val="0"/>
                  </a:spcBef>
                  <a:spcAft>
                    <a:spcPts val="1200"/>
                  </a:spcAft>
                  <a:buClrTx/>
                  <a:buSzTx/>
                  <a:buFont typeface="+mj-lt"/>
                  <a:buAutoNum type="arabicPeriod"/>
                  <a:tabLst/>
                  <a:defRPr/>
                </a:pPr>
                <a:r>
                  <a:rPr lang="en-US" sz="2400" dirty="0" smtClean="0">
                    <a:solidFill>
                      <a:schemeClr val="tx1">
                        <a:lumMod val="75000"/>
                        <a:lumOff val="25000"/>
                      </a:schemeClr>
                    </a:solidFill>
                    <a:latin typeface="Karla" charset="0"/>
                    <a:ea typeface="Karla" charset="0"/>
                    <a:cs typeface="Karla" charset="0"/>
                  </a:rPr>
                  <a:t>It is exact.</a:t>
                </a:r>
              </a:p>
              <a:p>
                <a:pPr marR="0" lvl="0" indent="-457200" defTabSz="914400" eaLnBrk="1" fontAlgn="auto" latinLnBrk="0" hangingPunct="1">
                  <a:lnSpc>
                    <a:spcPct val="100000"/>
                  </a:lnSpc>
                  <a:spcBef>
                    <a:spcPts val="0"/>
                  </a:spcBef>
                  <a:spcAft>
                    <a:spcPts val="1200"/>
                  </a:spcAft>
                  <a:buClrTx/>
                  <a:buSzTx/>
                  <a:buFont typeface="+mj-lt"/>
                  <a:buAutoNum type="arabicPeriod"/>
                  <a:tabLst/>
                  <a:defRPr/>
                </a:pPr>
                <a:r>
                  <a:rPr lang="en-US" sz="2400" dirty="0" smtClean="0">
                    <a:solidFill>
                      <a:schemeClr val="tx1">
                        <a:lumMod val="75000"/>
                        <a:lumOff val="25000"/>
                      </a:schemeClr>
                    </a:solidFill>
                    <a:latin typeface="Karla" charset="0"/>
                    <a:ea typeface="Karla" charset="0"/>
                    <a:cs typeface="Karla" charset="0"/>
                  </a:rPr>
                  <a:t>It is computationally efficient.</a:t>
                </a:r>
                <a:endParaRPr lang="en-US" sz="2400" dirty="0">
                  <a:solidFill>
                    <a:schemeClr val="tx1">
                      <a:lumMod val="75000"/>
                      <a:lumOff val="25000"/>
                    </a:schemeClr>
                  </a:solidFill>
                  <a:latin typeface="Karla" charset="0"/>
                  <a:ea typeface="Karla" charset="0"/>
                  <a:cs typeface="Karla" charset="0"/>
                </a:endParaRPr>
              </a:p>
              <a:p>
                <a:pPr marR="0" lvl="0" indent="-457200" defTabSz="914400" eaLnBrk="1" fontAlgn="auto" latinLnBrk="0" hangingPunct="1">
                  <a:lnSpc>
                    <a:spcPct val="100000"/>
                  </a:lnSpc>
                  <a:spcBef>
                    <a:spcPts val="0"/>
                  </a:spcBef>
                  <a:spcAft>
                    <a:spcPts val="1200"/>
                  </a:spcAft>
                  <a:buClrTx/>
                  <a:buSzTx/>
                  <a:buFont typeface="+mj-lt"/>
                  <a:buAutoNum type="arabicPeriod"/>
                  <a:tabLst/>
                  <a:defRPr/>
                </a:pPr>
                <a:endParaRPr lang="en-US" sz="2400" dirty="0">
                  <a:solidFill>
                    <a:schemeClr val="tx1">
                      <a:lumMod val="75000"/>
                      <a:lumOff val="25000"/>
                    </a:schemeClr>
                  </a:solidFill>
                  <a:latin typeface="Karla" charset="0"/>
                  <a:ea typeface="Karla" charset="0"/>
                  <a:cs typeface="Karla" charset="0"/>
                </a:endParaRPr>
              </a:p>
              <a:p>
                <a:pPr marR="0" lvl="0" defTabSz="914400" eaLnBrk="1" fontAlgn="auto" latinLnBrk="0" hangingPunct="1">
                  <a:lnSpc>
                    <a:spcPct val="100000"/>
                  </a:lnSpc>
                  <a:spcBef>
                    <a:spcPts val="0"/>
                  </a:spcBef>
                  <a:spcAft>
                    <a:spcPts val="1200"/>
                  </a:spcAft>
                  <a:buClrTx/>
                  <a:buSzTx/>
                  <a:tabLst/>
                  <a:defRPr/>
                </a:pPr>
                <a:r>
                  <a:rPr lang="en-US" sz="2400" dirty="0" smtClean="0">
                    <a:solidFill>
                      <a:schemeClr val="tx1">
                        <a:lumMod val="75000"/>
                        <a:lumOff val="25000"/>
                      </a:schemeClr>
                    </a:solidFill>
                    <a:latin typeface="Karla" charset="0"/>
                    <a:ea typeface="Karla" charset="0"/>
                    <a:cs typeface="Karla" charset="0"/>
                  </a:rPr>
                  <a:t>Hints: </a:t>
                </a:r>
              </a:p>
              <a:p>
                <a:pPr marL="457200" lvl="0" indent="-457200">
                  <a:spcAft>
                    <a:spcPts val="1200"/>
                  </a:spcAft>
                  <a:buFont typeface="+mj-lt"/>
                  <a:buAutoNum type="arabicPeriod"/>
                </a:pPr>
                <a:r>
                  <a:rPr lang="en-US" sz="2400" dirty="0" smtClean="0">
                    <a:solidFill>
                      <a:schemeClr val="tx1">
                        <a:lumMod val="75000"/>
                        <a:lumOff val="25000"/>
                      </a:schemeClr>
                    </a:solidFill>
                    <a:latin typeface="Karla" charset="0"/>
                    <a:ea typeface="Karla" charset="0"/>
                    <a:cs typeface="Karla" charset="0"/>
                  </a:rPr>
                  <a:t>Remember we only need to evaluate the derivatives at </a:t>
                </a:r>
                <a14:m>
                  <m:oMath xmlns:m="http://schemas.openxmlformats.org/officeDocument/2006/math">
                    <m:sSub>
                      <m:sSubPr>
                        <m:ctrlPr>
                          <a:rPr lang="en-US" sz="2400" b="0" i="1" smtClean="0">
                            <a:solidFill>
                              <a:schemeClr val="tx1">
                                <a:lumMod val="75000"/>
                                <a:lumOff val="25000"/>
                              </a:schemeClr>
                            </a:solidFill>
                            <a:latin typeface="Cambria Math" charset="0"/>
                            <a:ea typeface="Karla" charset="0"/>
                            <a:cs typeface="Karla" charset="0"/>
                          </a:rPr>
                        </m:ctrlPr>
                      </m:sSubPr>
                      <m:e>
                        <m:r>
                          <a:rPr lang="en-US" sz="2400" b="0" i="1" smtClean="0">
                            <a:solidFill>
                              <a:schemeClr val="tx1">
                                <a:lumMod val="75000"/>
                                <a:lumOff val="25000"/>
                              </a:schemeClr>
                            </a:solidFill>
                            <a:latin typeface="Cambria Math" charset="0"/>
                            <a:ea typeface="Karla" charset="0"/>
                            <a:cs typeface="Karla" charset="0"/>
                          </a:rPr>
                          <m:t>𝑋</m:t>
                        </m:r>
                      </m:e>
                      <m:sub>
                        <m:r>
                          <a:rPr lang="en-US" sz="2400" b="0" i="1" smtClean="0">
                            <a:solidFill>
                              <a:schemeClr val="tx1">
                                <a:lumMod val="75000"/>
                                <a:lumOff val="25000"/>
                              </a:schemeClr>
                            </a:solidFill>
                            <a:latin typeface="Cambria Math" charset="0"/>
                            <a:ea typeface="Karla" charset="0"/>
                            <a:cs typeface="Karla" charset="0"/>
                          </a:rPr>
                          <m:t>𝑖</m:t>
                        </m:r>
                      </m:sub>
                    </m:sSub>
                    <m:r>
                      <a:rPr lang="en-US" sz="2400" b="0" i="1" smtClean="0">
                        <a:solidFill>
                          <a:schemeClr val="tx1">
                            <a:lumMod val="75000"/>
                            <a:lumOff val="25000"/>
                          </a:schemeClr>
                        </a:solidFill>
                        <a:latin typeface="Cambria Math" charset="0"/>
                        <a:ea typeface="Karla" charset="0"/>
                        <a:cs typeface="Karla" charset="0"/>
                      </a:rPr>
                      <m:t>, </m:t>
                    </m:r>
                    <m:sSub>
                      <m:sSubPr>
                        <m:ctrlPr>
                          <a:rPr lang="en-US" sz="2400" b="0" i="1" smtClean="0">
                            <a:solidFill>
                              <a:schemeClr val="tx1">
                                <a:lumMod val="75000"/>
                                <a:lumOff val="25000"/>
                              </a:schemeClr>
                            </a:solidFill>
                            <a:latin typeface="Cambria Math" charset="0"/>
                            <a:ea typeface="Karla" charset="0"/>
                            <a:cs typeface="Karla" charset="0"/>
                          </a:rPr>
                        </m:ctrlPr>
                      </m:sSubPr>
                      <m:e>
                        <m:r>
                          <a:rPr lang="en-US" sz="2400" b="0" i="1" smtClean="0">
                            <a:solidFill>
                              <a:schemeClr val="tx1">
                                <a:lumMod val="75000"/>
                                <a:lumOff val="25000"/>
                              </a:schemeClr>
                            </a:solidFill>
                            <a:latin typeface="Cambria Math" charset="0"/>
                            <a:ea typeface="Karla" charset="0"/>
                            <a:cs typeface="Karla" charset="0"/>
                          </a:rPr>
                          <m:t>𝑦</m:t>
                        </m:r>
                      </m:e>
                      <m:sub>
                        <m:r>
                          <a:rPr lang="en-US" sz="2400" b="0" i="1" smtClean="0">
                            <a:solidFill>
                              <a:schemeClr val="tx1">
                                <a:lumMod val="75000"/>
                                <a:lumOff val="25000"/>
                              </a:schemeClr>
                            </a:solidFill>
                            <a:latin typeface="Cambria Math" charset="0"/>
                            <a:ea typeface="Karla" charset="0"/>
                            <a:cs typeface="Karla" charset="0"/>
                          </a:rPr>
                          <m:t>𝑖</m:t>
                        </m:r>
                      </m:sub>
                    </m:sSub>
                  </m:oMath>
                </a14:m>
                <a:r>
                  <a:rPr lang="en-US" sz="2400" dirty="0" smtClean="0">
                    <a:solidFill>
                      <a:schemeClr val="tx1">
                        <a:lumMod val="75000"/>
                        <a:lumOff val="25000"/>
                      </a:schemeClr>
                    </a:solidFill>
                    <a:latin typeface="Karla" charset="0"/>
                    <a:ea typeface="Karla" charset="0"/>
                    <a:cs typeface="Karla" charset="0"/>
                  </a:rPr>
                  <a:t> and </a:t>
                </a:r>
                <a14:m>
                  <m:oMath xmlns:m="http://schemas.openxmlformats.org/officeDocument/2006/math">
                    <m:sSup>
                      <m:sSupPr>
                        <m:ctrlPr>
                          <a:rPr lang="en-US" sz="2400" b="0" i="1" smtClean="0">
                            <a:solidFill>
                              <a:schemeClr val="tx1">
                                <a:lumMod val="75000"/>
                                <a:lumOff val="25000"/>
                              </a:schemeClr>
                            </a:solidFill>
                            <a:latin typeface="Cambria Math" charset="0"/>
                            <a:ea typeface="Karla" charset="0"/>
                            <a:cs typeface="Karla" charset="0"/>
                          </a:rPr>
                        </m:ctrlPr>
                      </m:sSupPr>
                      <m:e>
                        <m:r>
                          <a:rPr lang="en-US" sz="2400" b="0" i="1" smtClean="0">
                            <a:solidFill>
                              <a:schemeClr val="tx1">
                                <a:lumMod val="75000"/>
                                <a:lumOff val="25000"/>
                              </a:schemeClr>
                            </a:solidFill>
                            <a:latin typeface="Cambria Math" charset="0"/>
                            <a:ea typeface="Karla" charset="0"/>
                            <a:cs typeface="Karla" charset="0"/>
                          </a:rPr>
                          <m:t>𝑊</m:t>
                        </m:r>
                      </m:e>
                      <m:sup>
                        <m:r>
                          <a:rPr lang="en-US" sz="2400" b="0" i="1" smtClean="0">
                            <a:solidFill>
                              <a:schemeClr val="tx1">
                                <a:lumMod val="75000"/>
                                <a:lumOff val="25000"/>
                              </a:schemeClr>
                            </a:solidFill>
                            <a:latin typeface="Cambria Math" charset="0"/>
                            <a:ea typeface="Karla" charset="0"/>
                            <a:cs typeface="Karla" charset="0"/>
                          </a:rPr>
                          <m:t>(</m:t>
                        </m:r>
                        <m:r>
                          <a:rPr lang="en-US" sz="2400" b="0" i="1" smtClean="0">
                            <a:solidFill>
                              <a:schemeClr val="tx1">
                                <a:lumMod val="75000"/>
                                <a:lumOff val="25000"/>
                              </a:schemeClr>
                            </a:solidFill>
                            <a:latin typeface="Cambria Math" charset="0"/>
                            <a:ea typeface="Karla" charset="0"/>
                            <a:cs typeface="Karla" charset="0"/>
                          </a:rPr>
                          <m:t>𝑘</m:t>
                        </m:r>
                        <m:r>
                          <a:rPr lang="en-US" sz="2400" b="0" i="1" smtClean="0">
                            <a:solidFill>
                              <a:schemeClr val="tx1">
                                <a:lumMod val="75000"/>
                                <a:lumOff val="25000"/>
                              </a:schemeClr>
                            </a:solidFill>
                            <a:latin typeface="Cambria Math" charset="0"/>
                            <a:ea typeface="Karla" charset="0"/>
                            <a:cs typeface="Karla" charset="0"/>
                          </a:rPr>
                          <m:t>)</m:t>
                        </m:r>
                      </m:sup>
                    </m:sSup>
                    <m:r>
                      <a:rPr lang="en-US" sz="2400" b="0" i="1" smtClean="0">
                        <a:solidFill>
                          <a:schemeClr val="tx1">
                            <a:lumMod val="75000"/>
                            <a:lumOff val="25000"/>
                          </a:schemeClr>
                        </a:solidFill>
                        <a:latin typeface="Cambria Math" charset="0"/>
                        <a:ea typeface="Karla" charset="0"/>
                        <a:cs typeface="Karla" charset="0"/>
                      </a:rPr>
                      <m:t>.</m:t>
                    </m:r>
                  </m:oMath>
                </a14:m>
                <a:r>
                  <a:rPr lang="en-US" sz="2400" dirty="0">
                    <a:solidFill>
                      <a:schemeClr val="tx1">
                        <a:lumMod val="75000"/>
                        <a:lumOff val="25000"/>
                      </a:schemeClr>
                    </a:solidFill>
                    <a:latin typeface="Karla" charset="0"/>
                    <a:ea typeface="Karla" charset="0"/>
                    <a:cs typeface="Karla" charset="0"/>
                  </a:rPr>
                  <a:t> </a:t>
                </a:r>
                <a:endParaRPr lang="en-US" sz="2400" dirty="0" smtClean="0">
                  <a:solidFill>
                    <a:schemeClr val="tx1">
                      <a:lumMod val="75000"/>
                      <a:lumOff val="25000"/>
                    </a:schemeClr>
                  </a:solidFill>
                  <a:latin typeface="Cambria Math" charset="0"/>
                  <a:ea typeface="Cambria Math" charset="0"/>
                  <a:cs typeface="Cambria Math" charset="0"/>
                </a:endParaRPr>
              </a:p>
              <a:p>
                <a:pPr marL="457200" marR="0" lvl="0" indent="-457200" defTabSz="914400" eaLnBrk="1" fontAlgn="auto" latinLnBrk="0" hangingPunct="1">
                  <a:lnSpc>
                    <a:spcPct val="100000"/>
                  </a:lnSpc>
                  <a:spcBef>
                    <a:spcPts val="0"/>
                  </a:spcBef>
                  <a:spcAft>
                    <a:spcPts val="1200"/>
                  </a:spcAft>
                  <a:buClrTx/>
                  <a:buSzTx/>
                  <a:buFont typeface="+mj-lt"/>
                  <a:buAutoNum type="arabicPeriod"/>
                  <a:tabLst/>
                  <a:defRPr/>
                </a:pPr>
                <a:r>
                  <a:rPr lang="en-US" sz="2400" dirty="0" smtClean="0">
                    <a:solidFill>
                      <a:schemeClr val="tx1">
                        <a:lumMod val="75000"/>
                        <a:lumOff val="25000"/>
                      </a:schemeClr>
                    </a:solidFill>
                    <a:latin typeface="Karla" charset="0"/>
                    <a:ea typeface="Karla" charset="0"/>
                    <a:cs typeface="Karla" charset="0"/>
                  </a:rPr>
                  <a:t>We should take advantage of the chain rule we learned before</a:t>
                </a:r>
                <a:endParaRPr lang="en-US" sz="2400" dirty="0">
                  <a:solidFill>
                    <a:schemeClr val="tx1">
                      <a:lumMod val="75000"/>
                      <a:lumOff val="25000"/>
                    </a:schemeClr>
                  </a:solidFill>
                  <a:latin typeface="Karla" charset="0"/>
                  <a:ea typeface="Karla" charset="0"/>
                  <a:cs typeface="Karla" charset="0"/>
                </a:endParaRPr>
              </a:p>
            </p:txBody>
          </p:sp>
        </mc:Choice>
        <mc:Fallback xmlns="">
          <p:sp>
            <p:nvSpPr>
              <p:cNvPr id="93" name="TextBox 92"/>
              <p:cNvSpPr txBox="1">
                <a:spLocks noRot="1" noChangeAspect="1" noMove="1" noResize="1" noEditPoints="1" noAdjustHandles="1" noChangeArrowheads="1" noChangeShapeType="1" noTextEdit="1"/>
              </p:cNvSpPr>
              <p:nvPr/>
            </p:nvSpPr>
            <p:spPr>
              <a:xfrm>
                <a:off x="716623" y="982935"/>
                <a:ext cx="10454959" cy="5247527"/>
              </a:xfrm>
              <a:prstGeom prst="rect">
                <a:avLst/>
              </a:prstGeom>
              <a:blipFill rotWithShape="0">
                <a:blip r:embed="rId2"/>
                <a:stretch>
                  <a:fillRect l="-933" t="-929" b="-1742"/>
                </a:stretch>
              </a:blipFill>
            </p:spPr>
            <p:txBody>
              <a:bodyPr/>
              <a:lstStyle/>
              <a:p>
                <a:r>
                  <a:rPr lang="en-US">
                    <a:noFill/>
                  </a:rPr>
                  <a:t> </a:t>
                </a:r>
              </a:p>
            </p:txBody>
          </p:sp>
        </mc:Fallback>
      </mc:AlternateContent>
    </p:spTree>
    <p:extLst>
      <p:ext uri="{BB962C8B-B14F-4D97-AF65-F5344CB8AC3E}">
        <p14:creationId xmlns:p14="http://schemas.microsoft.com/office/powerpoint/2010/main" val="291458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C00000"/>
                </a:solidFill>
              </a:rPr>
              <a:t>Idea 1: </a:t>
            </a:r>
            <a:r>
              <a:rPr lang="en-US" dirty="0" smtClean="0"/>
              <a:t>Evaluate the derivative at: </a:t>
            </a:r>
            <a:r>
              <a:rPr lang="en-US" i="1" dirty="0" smtClean="0">
                <a:latin typeface="Cambria Math" charset="0"/>
                <a:ea typeface="Cambria Math" charset="0"/>
                <a:cs typeface="Cambria Math" charset="0"/>
              </a:rPr>
              <a:t>X={</a:t>
            </a:r>
            <a:r>
              <a:rPr lang="en-US" i="1" dirty="0">
                <a:latin typeface="Cambria Math" charset="0"/>
                <a:ea typeface="Cambria Math" charset="0"/>
                <a:cs typeface="Cambria Math" charset="0"/>
              </a:rPr>
              <a:t>3</a:t>
            </a:r>
            <a:r>
              <a:rPr lang="en-US" i="1" dirty="0" smtClean="0">
                <a:latin typeface="Cambria Math" charset="0"/>
                <a:ea typeface="Cambria Math" charset="0"/>
                <a:cs typeface="Cambria Math" charset="0"/>
              </a:rPr>
              <a:t>}, y=1, W=3  </a:t>
            </a:r>
            <a:endParaRPr lang="en-US" i="1" dirty="0">
              <a:latin typeface="Cambria Math" charset="0"/>
              <a:ea typeface="Cambria Math" charset="0"/>
              <a:cs typeface="Cambria Math" charset="0"/>
            </a:endParaRPr>
          </a:p>
        </p:txBody>
      </p:sp>
      <p:sp>
        <p:nvSpPr>
          <p:cNvPr id="4" name="Slide Number Placeholder 3"/>
          <p:cNvSpPr>
            <a:spLocks noGrp="1"/>
          </p:cNvSpPr>
          <p:nvPr>
            <p:ph type="sldNum" sz="quarter" idx="12"/>
          </p:nvPr>
        </p:nvSpPr>
        <p:spPr/>
        <p:txBody>
          <a:bodyPr/>
          <a:lstStyle/>
          <a:p>
            <a:fld id="{74FD6AAA-7C75-FB4B-8EA1-06B22787237D}" type="slidenum">
              <a:rPr lang="en-US" smtClean="0"/>
              <a:t>43</a:t>
            </a:fld>
            <a:endParaRPr lang="en-US"/>
          </a:p>
        </p:txBody>
      </p:sp>
      <mc:AlternateContent xmlns:mc="http://schemas.openxmlformats.org/markup-compatibility/2006" xmlns:a14="http://schemas.microsoft.com/office/drawing/2010/main">
        <mc:Choice Requires="a14">
          <p:graphicFrame>
            <p:nvGraphicFramePr>
              <p:cNvPr id="5" name="Table 4"/>
              <p:cNvGraphicFramePr>
                <a:graphicFrameLocks noGrp="1"/>
              </p:cNvGraphicFramePr>
              <p:nvPr>
                <p:extLst/>
              </p:nvPr>
            </p:nvGraphicFramePr>
            <p:xfrm>
              <a:off x="1103025" y="983807"/>
              <a:ext cx="9356087" cy="5038631"/>
            </p:xfrm>
            <a:graphic>
              <a:graphicData uri="http://schemas.openxmlformats.org/drawingml/2006/table">
                <a:tbl>
                  <a:tblPr firstRow="1" bandRow="1">
                    <a:tableStyleId>{073A0DAA-6AF3-43AB-8588-CEC1D06C72B9}</a:tableStyleId>
                  </a:tblPr>
                  <a:tblGrid>
                    <a:gridCol w="2528071"/>
                    <a:gridCol w="1412170"/>
                    <a:gridCol w="1805282"/>
                    <a:gridCol w="1805282"/>
                    <a:gridCol w="1805282"/>
                  </a:tblGrid>
                  <a:tr h="502122">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smtClean="0"/>
                            <a:t>Variables</a:t>
                          </a:r>
                          <a:endParaRPr lang="en-US" sz="1400" b="0" dirty="0" smtClean="0">
                            <a:latin typeface="Karla" charset="0"/>
                            <a:ea typeface="Karla" charset="0"/>
                            <a:cs typeface="Karla" charset="0"/>
                          </a:endParaRPr>
                        </a:p>
                      </a:txBody>
                      <a:tcPr anchor="ctr"/>
                    </a:tc>
                    <a:tc>
                      <a:txBody>
                        <a:bodyPr/>
                        <a:lstStyle/>
                        <a:p>
                          <a:pPr algn="ctr"/>
                          <a:r>
                            <a:rPr lang="en-US" sz="1400" dirty="0" smtClean="0"/>
                            <a:t>derivatives</a:t>
                          </a:r>
                          <a:endParaRPr lang="en-US" sz="1400" dirty="0">
                            <a:latin typeface="Karla" charset="0"/>
                            <a:ea typeface="Karla" charset="0"/>
                            <a:cs typeface="Karla" charset="0"/>
                          </a:endParaRPr>
                        </a:p>
                      </a:txBody>
                      <a:tcPr anchor="ctr"/>
                    </a:tc>
                    <a:tc>
                      <a:txBody>
                        <a:bodyPr/>
                        <a:lstStyle/>
                        <a:p>
                          <a:pPr algn="ctr"/>
                          <a:r>
                            <a:rPr lang="en-US" sz="1400" dirty="0" smtClean="0">
                              <a:latin typeface="Karla" charset="0"/>
                              <a:ea typeface="Karla" charset="0"/>
                              <a:cs typeface="Karla" charset="0"/>
                            </a:rPr>
                            <a:t>Value of</a:t>
                          </a:r>
                          <a:r>
                            <a:rPr lang="en-US" sz="1400" baseline="0" dirty="0" smtClean="0">
                              <a:latin typeface="Karla" charset="0"/>
                              <a:ea typeface="Karla" charset="0"/>
                              <a:cs typeface="Karla" charset="0"/>
                            </a:rPr>
                            <a:t> the variable</a:t>
                          </a:r>
                          <a:endParaRPr lang="en-US" sz="1400" dirty="0">
                            <a:latin typeface="Karla" charset="0"/>
                            <a:ea typeface="Karla" charset="0"/>
                            <a:cs typeface="Karla" charset="0"/>
                          </a:endParaRPr>
                        </a:p>
                      </a:txBody>
                      <a:tcPr anchor="ctr"/>
                    </a:tc>
                    <a:tc>
                      <a:txBody>
                        <a:bodyPr/>
                        <a:lstStyle/>
                        <a:p>
                          <a:pPr algn="ctr"/>
                          <a:r>
                            <a:rPr lang="en-US" sz="1400" dirty="0" smtClean="0">
                              <a:latin typeface="Karla" charset="0"/>
                              <a:ea typeface="Karla" charset="0"/>
                              <a:cs typeface="Karla" charset="0"/>
                            </a:rPr>
                            <a:t>Value of the partial derivative</a:t>
                          </a:r>
                          <a:endParaRPr lang="en-US" sz="1400" dirty="0">
                            <a:latin typeface="Karla" charset="0"/>
                            <a:ea typeface="Karla" charset="0"/>
                            <a:cs typeface="Karla" charset="0"/>
                          </a:endParaRPr>
                        </a:p>
                      </a:txBody>
                      <a:tcPr anchor="ctr"/>
                    </a:tc>
                    <a:tc>
                      <a:txBody>
                        <a:bodyPr/>
                        <a:lstStyle/>
                        <a:p>
                          <a:pPr algn="ct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smtClean="0">
                                        <a:latin typeface="Cambria Math" charset="0"/>
                                      </a:rPr>
                                      <m:t>𝑑</m:t>
                                    </m:r>
                                    <m:sSub>
                                      <m:sSubPr>
                                        <m:ctrlPr>
                                          <a:rPr lang="en-US" sz="1400" b="1" i="1" smtClean="0">
                                            <a:latin typeface="Cambria Math" charset="0"/>
                                          </a:rPr>
                                        </m:ctrlPr>
                                      </m:sSubPr>
                                      <m:e>
                                        <m:r>
                                          <a:rPr lang="en-US" sz="1400" b="1" i="1" smtClean="0">
                                            <a:latin typeface="Cambria Math" charset="0"/>
                                          </a:rPr>
                                          <m:t>𝝃</m:t>
                                        </m:r>
                                      </m:e>
                                      <m:sub>
                                        <m:r>
                                          <a:rPr lang="en-US" sz="1400" b="1" i="1" smtClean="0">
                                            <a:latin typeface="Cambria Math" charset="0"/>
                                          </a:rPr>
                                          <m:t>𝒏</m:t>
                                        </m:r>
                                      </m:sub>
                                    </m:sSub>
                                  </m:num>
                                  <m:den>
                                    <m:r>
                                      <a:rPr lang="en-US" sz="1400" smtClean="0">
                                        <a:latin typeface="Cambria Math" charset="0"/>
                                      </a:rPr>
                                      <m:t>𝑑</m:t>
                                    </m:r>
                                    <m:r>
                                      <a:rPr lang="en-US" sz="1400" b="1" i="1" smtClean="0">
                                        <a:latin typeface="Cambria Math" charset="0"/>
                                      </a:rPr>
                                      <m:t>𝑾</m:t>
                                    </m:r>
                                  </m:den>
                                </m:f>
                              </m:oMath>
                            </m:oMathPara>
                          </a14:m>
                          <a:endParaRPr lang="en-US" sz="1400" dirty="0">
                            <a:latin typeface="Karla" charset="0"/>
                            <a:ea typeface="Karla" charset="0"/>
                            <a:cs typeface="Karla" charset="0"/>
                          </a:endParaRPr>
                        </a:p>
                      </a:txBody>
                      <a:tcPr anchor="ctr"/>
                    </a:tc>
                  </a:tr>
                  <a:tr h="514712">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r>
                                  <a:rPr lang="en-US" sz="1400" smtClean="0">
                                    <a:latin typeface="Cambria Math" charset="0"/>
                                  </a:rPr>
                                  <m:t>=−</m:t>
                                </m:r>
                                <m:sSup>
                                  <m:sSupPr>
                                    <m:ctrlPr>
                                      <a:rPr lang="en-US" sz="1400" i="1" smtClean="0">
                                        <a:latin typeface="Cambria Math" charset="0"/>
                                      </a:rPr>
                                    </m:ctrlPr>
                                  </m:sSupPr>
                                  <m:e>
                                    <m:r>
                                      <a:rPr lang="en-US" sz="1400" smtClean="0">
                                        <a:latin typeface="Cambria Math" charset="0"/>
                                      </a:rPr>
                                      <m:t>𝑊</m:t>
                                    </m:r>
                                  </m:e>
                                  <m:sup>
                                    <m:r>
                                      <a:rPr lang="en-US" sz="1400" smtClean="0">
                                        <a:latin typeface="Cambria Math" charset="0"/>
                                      </a:rPr>
                                      <m:t>𝑇</m:t>
                                    </m:r>
                                  </m:sup>
                                </m:sSup>
                                <m:r>
                                  <a:rPr lang="en-US" sz="1400" smtClean="0">
                                    <a:latin typeface="Cambria Math" charset="0"/>
                                  </a:rPr>
                                  <m:t>𝑋</m:t>
                                </m:r>
                              </m:oMath>
                            </m:oMathPara>
                          </a14:m>
                          <a:endParaRPr lang="en-US" sz="1400" b="0" dirty="0" smtClean="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num>
                                  <m:den>
                                    <m:r>
                                      <a:rPr lang="en-US" sz="1400" b="0" i="1" smtClean="0">
                                        <a:latin typeface="Cambria Math" charset="0"/>
                                      </a:rPr>
                                      <m:t>𝜕</m:t>
                                    </m:r>
                                    <m:r>
                                      <a:rPr lang="en-US" sz="1400" smtClean="0">
                                        <a:latin typeface="Cambria Math" charset="0"/>
                                      </a:rPr>
                                      <m:t>𝑊</m:t>
                                    </m:r>
                                  </m:den>
                                </m:f>
                                <m:r>
                                  <a:rPr lang="en-US" sz="1400" smtClean="0">
                                    <a:latin typeface="Cambria Math" charset="0"/>
                                  </a:rPr>
                                  <m:t>=−</m:t>
                                </m:r>
                                <m:r>
                                  <a:rPr lang="en-US" sz="1400" smtClean="0">
                                    <a:latin typeface="Cambria Math" charset="0"/>
                                  </a:rPr>
                                  <m:t>𝑋</m:t>
                                </m:r>
                              </m:oMath>
                            </m:oMathPara>
                          </a14:m>
                          <a:endParaRPr lang="en-US" sz="1400" b="0" dirty="0" smtClean="0"/>
                        </a:p>
                      </a:txBody>
                      <a:tcP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0" i="1" smtClean="0">
                                    <a:latin typeface="Cambria Math" charset="0"/>
                                  </a:rPr>
                                  <m:t>−9</m:t>
                                </m:r>
                              </m:oMath>
                            </m:oMathPara>
                          </a14:m>
                          <a:endParaRPr lang="en-US" sz="1400" b="0" dirty="0" smtClean="0"/>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b="0" dirty="0" smtClean="0"/>
                            <a:t>-3</a:t>
                          </a:r>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b="0" dirty="0" smtClean="0"/>
                            <a:t>-3</a:t>
                          </a:r>
                        </a:p>
                      </a:txBody>
                      <a:tcPr anchor="ctr"/>
                    </a:tc>
                  </a:tr>
                  <a:tr h="551246">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r>
                                  <a:rPr lang="en-US" sz="1400" smtClean="0">
                                    <a:latin typeface="Cambria Math" charset="0"/>
                                  </a:rPr>
                                  <m:t>=</m:t>
                                </m:r>
                                <m:sSup>
                                  <m:sSupPr>
                                    <m:ctrlPr>
                                      <a:rPr lang="en-US" sz="1400" i="1" smtClean="0">
                                        <a:latin typeface="Cambria Math" charset="0"/>
                                      </a:rPr>
                                    </m:ctrlPr>
                                  </m:sSupPr>
                                  <m:e>
                                    <m:sSup>
                                      <m:sSupPr>
                                        <m:ctrlPr>
                                          <a:rPr lang="en-US" sz="1400" i="1">
                                            <a:latin typeface="Cambria Math" charset="0"/>
                                          </a:rPr>
                                        </m:ctrlPr>
                                      </m:sSupPr>
                                      <m:e>
                                        <m:r>
                                          <a:rPr lang="en-US" sz="1400">
                                            <a:latin typeface="Cambria Math" charset="0"/>
                                          </a:rPr>
                                          <m:t>𝑒</m:t>
                                        </m:r>
                                      </m:e>
                                      <m:sup>
                                        <m:sSub>
                                          <m:sSubPr>
                                            <m:ctrlPr>
                                              <a:rPr lang="en-US" sz="1400" i="1">
                                                <a:latin typeface="Cambria Math" charset="0"/>
                                              </a:rPr>
                                            </m:ctrlPr>
                                          </m:sSubPr>
                                          <m:e>
                                            <m:r>
                                              <a:rPr lang="en-US" sz="1400">
                                                <a:latin typeface="Cambria Math" charset="0"/>
                                              </a:rPr>
                                              <m:t>𝜉</m:t>
                                            </m:r>
                                          </m:e>
                                          <m:sub>
                                            <m:r>
                                              <a:rPr lang="en-US" sz="1400">
                                                <a:latin typeface="Cambria Math" charset="0"/>
                                              </a:rPr>
                                              <m:t>1</m:t>
                                            </m:r>
                                          </m:sub>
                                        </m:sSub>
                                      </m:sup>
                                    </m:sSup>
                                    <m:r>
                                      <a:rPr lang="en-US" sz="1400" smtClean="0">
                                        <a:latin typeface="Cambria Math" charset="0"/>
                                      </a:rPr>
                                      <m:t>=</m:t>
                                    </m:r>
                                    <m:r>
                                      <a:rPr lang="en-US" sz="1400" smtClean="0">
                                        <a:latin typeface="Cambria Math" charset="0"/>
                                      </a:rPr>
                                      <m:t>𝑒</m:t>
                                    </m:r>
                                  </m:e>
                                  <m:sup>
                                    <m:r>
                                      <a:rPr lang="en-US" sz="1400" smtClean="0">
                                        <a:latin typeface="Cambria Math" charset="0"/>
                                      </a:rPr>
                                      <m:t>−</m:t>
                                    </m:r>
                                    <m:sSup>
                                      <m:sSupPr>
                                        <m:ctrlPr>
                                          <a:rPr lang="en-US" sz="1400" i="1" smtClean="0">
                                            <a:latin typeface="Cambria Math" charset="0"/>
                                          </a:rPr>
                                        </m:ctrlPr>
                                      </m:sSupPr>
                                      <m:e>
                                        <m:r>
                                          <a:rPr lang="en-US" sz="1400" smtClean="0">
                                            <a:latin typeface="Cambria Math" charset="0"/>
                                          </a:rPr>
                                          <m:t>𝑊</m:t>
                                        </m:r>
                                      </m:e>
                                      <m:sup>
                                        <m:r>
                                          <a:rPr lang="en-US" sz="1400" smtClean="0">
                                            <a:latin typeface="Cambria Math" charset="0"/>
                                          </a:rPr>
                                          <m:t>𝑇</m:t>
                                        </m:r>
                                      </m:sup>
                                    </m:sSup>
                                    <m:r>
                                      <a:rPr lang="en-US" sz="1400" smtClean="0">
                                        <a:latin typeface="Cambria Math" charset="0"/>
                                      </a:rPr>
                                      <m:t>𝑋</m:t>
                                    </m:r>
                                  </m:sup>
                                </m:sSup>
                              </m:oMath>
                            </m:oMathPara>
                          </a14:m>
                          <a:endParaRPr lang="en-US" sz="1400" dirty="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den>
                                </m:f>
                                <m:r>
                                  <a:rPr lang="en-US" sz="1400" smtClean="0">
                                    <a:latin typeface="Cambria Math" charset="0"/>
                                  </a:rPr>
                                  <m:t>=</m:t>
                                </m:r>
                                <m:sSup>
                                  <m:sSupPr>
                                    <m:ctrlPr>
                                      <a:rPr lang="en-US" sz="1400" i="1" smtClean="0">
                                        <a:latin typeface="Cambria Math" charset="0"/>
                                      </a:rPr>
                                    </m:ctrlPr>
                                  </m:sSupPr>
                                  <m:e>
                                    <m:r>
                                      <a:rPr lang="en-US" sz="1400" smtClean="0">
                                        <a:latin typeface="Cambria Math" charset="0"/>
                                      </a:rPr>
                                      <m:t>𝑒</m:t>
                                    </m:r>
                                  </m:e>
                                  <m:sup>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sup>
                                </m:sSup>
                              </m:oMath>
                            </m:oMathPara>
                          </a14:m>
                          <a:endParaRPr lang="en-US" sz="1400" b="0" dirty="0" smtClean="0"/>
                        </a:p>
                      </a:txBody>
                      <a:tcPr/>
                    </a:tc>
                    <a:tc>
                      <a:txBody>
                        <a:bodyPr/>
                        <a:lstStyle/>
                        <a:p>
                          <a:pPr algn="ctr"/>
                          <a14:m>
                            <m:oMathPara xmlns:m="http://schemas.openxmlformats.org/officeDocument/2006/math">
                              <m:oMathParaPr>
                                <m:jc m:val="centerGroup"/>
                              </m:oMathParaPr>
                              <m:oMath xmlns:m="http://schemas.openxmlformats.org/officeDocument/2006/math">
                                <m:sSup>
                                  <m:sSupPr>
                                    <m:ctrlPr>
                                      <a:rPr lang="en-US" sz="1400" i="1" smtClean="0">
                                        <a:latin typeface="Cambria Math" charset="0"/>
                                      </a:rPr>
                                    </m:ctrlPr>
                                  </m:sSupPr>
                                  <m:e>
                                    <m:r>
                                      <a:rPr lang="en-US" sz="1400">
                                        <a:latin typeface="Cambria Math" charset="0"/>
                                      </a:rPr>
                                      <m:t>𝑒</m:t>
                                    </m:r>
                                  </m:e>
                                  <m:sup>
                                    <m:r>
                                      <a:rPr lang="en-US" sz="1400">
                                        <a:latin typeface="Cambria Math" charset="0"/>
                                      </a:rPr>
                                      <m:t>−</m:t>
                                    </m:r>
                                    <m:r>
                                      <a:rPr lang="en-US" sz="1400" b="0" i="1" smtClean="0">
                                        <a:latin typeface="Cambria Math" charset="0"/>
                                      </a:rPr>
                                      <m:t>9</m:t>
                                    </m:r>
                                  </m:sup>
                                </m:sSup>
                              </m:oMath>
                            </m:oMathPara>
                          </a14:m>
                          <a:endParaRPr lang="en-US" sz="1400" dirty="0"/>
                        </a:p>
                      </a:txBody>
                      <a:tcPr anchor="ctr"/>
                    </a:tc>
                    <a:tc>
                      <a:txBody>
                        <a:bodyPr/>
                        <a:lstStyle/>
                        <a:p>
                          <a:pPr algn="ctr"/>
                          <a14:m>
                            <m:oMathPara xmlns:m="http://schemas.openxmlformats.org/officeDocument/2006/math">
                              <m:oMathParaPr>
                                <m:jc m:val="centerGroup"/>
                              </m:oMathParaPr>
                              <m:oMath xmlns:m="http://schemas.openxmlformats.org/officeDocument/2006/math">
                                <m:sSup>
                                  <m:sSupPr>
                                    <m:ctrlPr>
                                      <a:rPr lang="en-US" sz="1400" i="1" smtClean="0">
                                        <a:latin typeface="Cambria Math" charset="0"/>
                                      </a:rPr>
                                    </m:ctrlPr>
                                  </m:sSupPr>
                                  <m:e>
                                    <m:r>
                                      <a:rPr lang="en-US" sz="1400">
                                        <a:latin typeface="Cambria Math" charset="0"/>
                                      </a:rPr>
                                      <m:t>𝑒</m:t>
                                    </m:r>
                                  </m:e>
                                  <m:sup>
                                    <m:r>
                                      <a:rPr lang="en-US" sz="1400">
                                        <a:latin typeface="Cambria Math" charset="0"/>
                                      </a:rPr>
                                      <m:t>−</m:t>
                                    </m:r>
                                    <m:r>
                                      <a:rPr lang="en-US" sz="1400" b="0" i="1" smtClean="0">
                                        <a:latin typeface="Cambria Math" charset="0"/>
                                      </a:rPr>
                                      <m:t>9</m:t>
                                    </m:r>
                                  </m:sup>
                                </m:sSup>
                              </m:oMath>
                            </m:oMathPara>
                          </a14:m>
                          <a:endParaRPr lang="en-US" sz="1400" dirty="0"/>
                        </a:p>
                      </a:txBody>
                      <a:tcPr anchor="ctr"/>
                    </a:tc>
                    <a:tc>
                      <a:txBody>
                        <a:bodyPr/>
                        <a:lstStyle/>
                        <a:p>
                          <a:pPr algn="ctr"/>
                          <a:r>
                            <a:rPr lang="en-US" sz="1400" dirty="0" smtClean="0"/>
                            <a:t>-3</a:t>
                          </a:r>
                          <a14:m>
                            <m:oMath xmlns:m="http://schemas.openxmlformats.org/officeDocument/2006/math">
                              <m:sSup>
                                <m:sSupPr>
                                  <m:ctrlPr>
                                    <a:rPr lang="en-US" sz="1400" i="1" smtClean="0">
                                      <a:latin typeface="Cambria Math" charset="0"/>
                                    </a:rPr>
                                  </m:ctrlPr>
                                </m:sSupPr>
                                <m:e>
                                  <m:r>
                                    <a:rPr lang="en-US" sz="1400">
                                      <a:latin typeface="Cambria Math" charset="0"/>
                                    </a:rPr>
                                    <m:t>𝑒</m:t>
                                  </m:r>
                                </m:e>
                                <m:sup>
                                  <m:r>
                                    <a:rPr lang="en-US" sz="1400">
                                      <a:latin typeface="Cambria Math" charset="0"/>
                                    </a:rPr>
                                    <m:t>−</m:t>
                                  </m:r>
                                  <m:r>
                                    <a:rPr lang="en-US" sz="1400" b="0" i="1" smtClean="0">
                                      <a:latin typeface="Cambria Math" charset="0"/>
                                    </a:rPr>
                                    <m:t>9</m:t>
                                  </m:r>
                                </m:sup>
                              </m:sSup>
                            </m:oMath>
                          </a14:m>
                          <a:endParaRPr lang="en-US" sz="1400" dirty="0"/>
                        </a:p>
                      </a:txBody>
                      <a:tcPr anchor="ctr"/>
                    </a:tc>
                  </a:tr>
                  <a:tr h="551246">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r>
                                  <a:rPr lang="en-US" sz="1400" smtClean="0">
                                    <a:latin typeface="Cambria Math" charset="0"/>
                                  </a:rPr>
                                  <m:t>=</m:t>
                                </m:r>
                                <m:r>
                                  <a:rPr lang="en-US" sz="1400">
                                    <a:latin typeface="Cambria Math" charset="0"/>
                                  </a:rPr>
                                  <m:t>1+</m:t>
                                </m:r>
                                <m:sSub>
                                  <m:sSubPr>
                                    <m:ctrlPr>
                                      <a:rPr lang="en-US" sz="1400" i="1">
                                        <a:latin typeface="Cambria Math" charset="0"/>
                                      </a:rPr>
                                    </m:ctrlPr>
                                  </m:sSubPr>
                                  <m:e>
                                    <m:r>
                                      <a:rPr lang="en-US" sz="1400">
                                        <a:latin typeface="Cambria Math" charset="0"/>
                                      </a:rPr>
                                      <m:t>𝜉</m:t>
                                    </m:r>
                                  </m:e>
                                  <m:sub>
                                    <m:r>
                                      <a:rPr lang="en-US" sz="1400">
                                        <a:latin typeface="Cambria Math" charset="0"/>
                                      </a:rPr>
                                      <m:t>2</m:t>
                                    </m:r>
                                  </m:sub>
                                </m:sSub>
                                <m:r>
                                  <a:rPr lang="en-US" sz="1400" smtClean="0">
                                    <a:latin typeface="Cambria Math" charset="0"/>
                                  </a:rPr>
                                  <m:t>=1+</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oMath>
                            </m:oMathPara>
                          </a14:m>
                          <a:endParaRPr lang="en-US" sz="1400" b="0" dirty="0" smtClean="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den>
                                </m:f>
                                <m:r>
                                  <a:rPr lang="en-US" sz="1400" smtClean="0">
                                    <a:latin typeface="Cambria Math" charset="0"/>
                                  </a:rPr>
                                  <m:t>=1</m:t>
                                </m:r>
                              </m:oMath>
                            </m:oMathPara>
                          </a14:m>
                          <a:endParaRPr lang="en-US" sz="1400" b="0" dirty="0" smtClean="0"/>
                        </a:p>
                      </a:txBody>
                      <a:tcPr/>
                    </a:tc>
                    <a:tc>
                      <a:txBody>
                        <a:bodyPr/>
                        <a:lstStyle/>
                        <a:p>
                          <a:pPr algn="ctr"/>
                          <a:r>
                            <a:rPr lang="en-US" sz="1400" dirty="0" smtClean="0"/>
                            <a:t>1+</a:t>
                          </a:r>
                          <a14:m>
                            <m:oMath xmlns:m="http://schemas.openxmlformats.org/officeDocument/2006/math">
                              <m:sSup>
                                <m:sSupPr>
                                  <m:ctrlPr>
                                    <a:rPr lang="en-US" sz="1400" i="1" smtClean="0">
                                      <a:latin typeface="Cambria Math" charset="0"/>
                                    </a:rPr>
                                  </m:ctrlPr>
                                </m:sSupPr>
                                <m:e>
                                  <m:r>
                                    <a:rPr lang="en-US" sz="1400">
                                      <a:latin typeface="Cambria Math" charset="0"/>
                                    </a:rPr>
                                    <m:t>𝑒</m:t>
                                  </m:r>
                                </m:e>
                                <m:sup>
                                  <m:r>
                                    <a:rPr lang="en-US" sz="1400">
                                      <a:latin typeface="Cambria Math" charset="0"/>
                                    </a:rPr>
                                    <m:t>−</m:t>
                                  </m:r>
                                  <m:r>
                                    <a:rPr lang="en-US" sz="1400" b="0" i="1" smtClean="0">
                                      <a:latin typeface="Cambria Math" charset="0"/>
                                    </a:rPr>
                                    <m:t>9</m:t>
                                  </m:r>
                                </m:sup>
                              </m:sSup>
                            </m:oMath>
                          </a14:m>
                          <a:endParaRPr lang="en-US" sz="1400" dirty="0"/>
                        </a:p>
                      </a:txBody>
                      <a:tcPr anchor="ctr"/>
                    </a:tc>
                    <a:tc>
                      <a:txBody>
                        <a:bodyPr/>
                        <a:lstStyle/>
                        <a:p>
                          <a:pPr algn="ctr"/>
                          <a:r>
                            <a:rPr lang="en-US" sz="1400" dirty="0" smtClean="0"/>
                            <a:t>1</a:t>
                          </a:r>
                          <a:endParaRPr lang="en-US" sz="1400" dirty="0"/>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smtClean="0"/>
                            <a:t>-3</a:t>
                          </a:r>
                          <a14:m>
                            <m:oMath xmlns:m="http://schemas.openxmlformats.org/officeDocument/2006/math">
                              <m:sSup>
                                <m:sSupPr>
                                  <m:ctrlPr>
                                    <a:rPr lang="en-US" sz="1400" i="1" smtClean="0">
                                      <a:latin typeface="Cambria Math" charset="0"/>
                                    </a:rPr>
                                  </m:ctrlPr>
                                </m:sSupPr>
                                <m:e>
                                  <m:r>
                                    <a:rPr lang="en-US" sz="1400">
                                      <a:latin typeface="Cambria Math" charset="0"/>
                                    </a:rPr>
                                    <m:t>𝑒</m:t>
                                  </m:r>
                                </m:e>
                                <m:sup>
                                  <m:r>
                                    <a:rPr lang="en-US" sz="1400">
                                      <a:latin typeface="Cambria Math" charset="0"/>
                                    </a:rPr>
                                    <m:t>−</m:t>
                                  </m:r>
                                  <m:r>
                                    <a:rPr lang="en-US" sz="1400" b="0" i="1" smtClean="0">
                                      <a:latin typeface="Cambria Math" charset="0"/>
                                    </a:rPr>
                                    <m:t>9</m:t>
                                  </m:r>
                                </m:sup>
                              </m:sSup>
                            </m:oMath>
                          </a14:m>
                          <a:endParaRPr lang="en-US" sz="1400" dirty="0"/>
                        </a:p>
                      </a:txBody>
                      <a:tcPr anchor="ctr"/>
                    </a:tc>
                  </a:tr>
                  <a:tr h="633993">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r>
                                  <a:rPr lang="en-US" sz="1400">
                                    <a:latin typeface="Cambria Math" charset="0"/>
                                  </a:rPr>
                                  <m:t>=</m:t>
                                </m:r>
                                <m:f>
                                  <m:fPr>
                                    <m:ctrlPr>
                                      <a:rPr lang="mr-IN" sz="1400" i="1">
                                        <a:latin typeface="Cambria Math" charset="0"/>
                                      </a:rPr>
                                    </m:ctrlPr>
                                  </m:fPr>
                                  <m:num>
                                    <m:r>
                                      <a:rPr lang="en-US" sz="1400">
                                        <a:latin typeface="Cambria Math" charset="0"/>
                                      </a:rPr>
                                      <m:t>1</m:t>
                                    </m:r>
                                  </m:num>
                                  <m:den>
                                    <m:sSub>
                                      <m:sSubPr>
                                        <m:ctrlPr>
                                          <a:rPr lang="en-US" sz="1400" i="1">
                                            <a:latin typeface="Cambria Math" charset="0"/>
                                          </a:rPr>
                                        </m:ctrlPr>
                                      </m:sSubPr>
                                      <m:e>
                                        <m:r>
                                          <a:rPr lang="en-US" sz="1400">
                                            <a:latin typeface="Cambria Math" charset="0"/>
                                          </a:rPr>
                                          <m:t>𝜉</m:t>
                                        </m:r>
                                      </m:e>
                                      <m:sub>
                                        <m:r>
                                          <a:rPr lang="en-US" sz="1400">
                                            <a:latin typeface="Cambria Math" charset="0"/>
                                          </a:rPr>
                                          <m:t>3</m:t>
                                        </m:r>
                                      </m:sub>
                                    </m:sSub>
                                  </m:den>
                                </m:f>
                                <m:r>
                                  <a:rPr lang="en-US" sz="1400" smtClean="0">
                                    <a:latin typeface="Cambria Math" charset="0"/>
                                  </a:rPr>
                                  <m:t>=</m:t>
                                </m:r>
                                <m:f>
                                  <m:fPr>
                                    <m:ctrlPr>
                                      <a:rPr lang="mr-IN" sz="1400" i="1" smtClean="0">
                                        <a:latin typeface="Cambria Math" charset="0"/>
                                      </a:rPr>
                                    </m:ctrlPr>
                                  </m:fPr>
                                  <m:num>
                                    <m:r>
                                      <a:rPr lang="en-US" sz="1400" smtClean="0">
                                        <a:latin typeface="Cambria Math" charset="0"/>
                                      </a:rPr>
                                      <m:t>1</m:t>
                                    </m:r>
                                  </m:num>
                                  <m:den>
                                    <m:r>
                                      <a:rPr lang="en-US" sz="1400">
                                        <a:latin typeface="Cambria Math" charset="0"/>
                                      </a:rPr>
                                      <m:t>1+</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den>
                                </m:f>
                                <m:r>
                                  <a:rPr lang="en-US" sz="1400" smtClean="0">
                                    <a:latin typeface="Cambria Math" charset="0"/>
                                  </a:rPr>
                                  <m:t>=</m:t>
                                </m:r>
                                <m:r>
                                  <a:rPr lang="en-US" sz="1400" smtClean="0">
                                    <a:latin typeface="Cambria Math" charset="0"/>
                                  </a:rPr>
                                  <m:t>𝑝</m:t>
                                </m:r>
                              </m:oMath>
                            </m:oMathPara>
                          </a14:m>
                          <a:endParaRPr lang="en-US" sz="1400" b="0" dirty="0" smtClean="0">
                            <a:solidFill>
                              <a:srgbClr val="FF0000"/>
                            </a:solidFill>
                          </a:endParaRPr>
                        </a:p>
                      </a:txBody>
                      <a:tcPr anchor="ctr"/>
                    </a:tc>
                    <a:tc>
                      <a:txBody>
                        <a:bodyPr/>
                        <a:lstStyle/>
                        <a:p>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den>
                                </m:f>
                                <m:r>
                                  <a:rPr lang="en-US" sz="1400" smtClean="0">
                                    <a:latin typeface="Cambria Math" charset="0"/>
                                  </a:rPr>
                                  <m:t>=−</m:t>
                                </m:r>
                                <m:f>
                                  <m:fPr>
                                    <m:ctrlPr>
                                      <a:rPr lang="mr-IN" sz="1400" i="1" smtClean="0">
                                        <a:latin typeface="Cambria Math" charset="0"/>
                                      </a:rPr>
                                    </m:ctrlPr>
                                  </m:fPr>
                                  <m:num>
                                    <m:r>
                                      <a:rPr lang="en-US" sz="1400" smtClean="0">
                                        <a:latin typeface="Cambria Math" charset="0"/>
                                      </a:rPr>
                                      <m:t>1</m:t>
                                    </m:r>
                                  </m:num>
                                  <m:den>
                                    <m:sSubSup>
                                      <m:sSubSupPr>
                                        <m:ctrlPr>
                                          <a:rPr lang="en-US" sz="1400" i="1" smtClean="0">
                                            <a:latin typeface="Cambria Math" charset="0"/>
                                          </a:rPr>
                                        </m:ctrlPr>
                                      </m:sSubSupPr>
                                      <m:e>
                                        <m:r>
                                          <a:rPr lang="en-US" sz="1400" smtClean="0">
                                            <a:latin typeface="Cambria Math" charset="0"/>
                                          </a:rPr>
                                          <m:t>𝜉</m:t>
                                        </m:r>
                                      </m:e>
                                      <m:sub>
                                        <m:r>
                                          <a:rPr lang="en-US" sz="1400" smtClean="0">
                                            <a:latin typeface="Cambria Math" charset="0"/>
                                          </a:rPr>
                                          <m:t>3</m:t>
                                        </m:r>
                                      </m:sub>
                                      <m:sup>
                                        <m:r>
                                          <a:rPr lang="en-US" sz="1400" smtClean="0">
                                            <a:latin typeface="Cambria Math" charset="0"/>
                                          </a:rPr>
                                          <m:t>2</m:t>
                                        </m:r>
                                      </m:sup>
                                    </m:sSubSup>
                                  </m:den>
                                </m:f>
                              </m:oMath>
                            </m:oMathPara>
                          </a14:m>
                          <a:endParaRPr lang="en-US" sz="1400" dirty="0"/>
                        </a:p>
                      </a:txBody>
                      <a:tcPr/>
                    </a:tc>
                    <a:tc>
                      <a:txBody>
                        <a:bodyPr/>
                        <a:lstStyle/>
                        <a:p>
                          <a:pPr algn="ctr"/>
                          <a14:m>
                            <m:oMathPara xmlns:m="http://schemas.openxmlformats.org/officeDocument/2006/math">
                              <m:oMathParaPr>
                                <m:jc m:val="centerGroup"/>
                              </m:oMathParaPr>
                              <m:oMath xmlns:m="http://schemas.openxmlformats.org/officeDocument/2006/math">
                                <m:f>
                                  <m:fPr>
                                    <m:ctrlPr>
                                      <a:rPr lang="en-US" sz="1400" b="0" i="1" smtClean="0">
                                        <a:latin typeface="Cambria Math" charset="0"/>
                                      </a:rPr>
                                    </m:ctrlPr>
                                  </m:fPr>
                                  <m:num>
                                    <m:r>
                                      <a:rPr lang="en-US" sz="1400" b="0" i="1" smtClean="0">
                                        <a:latin typeface="Cambria Math" charset="0"/>
                                      </a:rPr>
                                      <m:t>1</m:t>
                                    </m:r>
                                  </m:num>
                                  <m:den>
                                    <m:r>
                                      <a:rPr lang="en-US" sz="1400" b="0" i="1" smtClean="0">
                                        <a:latin typeface="Cambria Math" charset="0"/>
                                      </a:rPr>
                                      <m:t>1+</m:t>
                                    </m:r>
                                    <m:sSup>
                                      <m:sSupPr>
                                        <m:ctrlPr>
                                          <a:rPr lang="en-US" sz="1400" b="0" i="1" smtClean="0">
                                            <a:latin typeface="Cambria Math" charset="0"/>
                                          </a:rPr>
                                        </m:ctrlPr>
                                      </m:sSupPr>
                                      <m:e>
                                        <m:r>
                                          <a:rPr lang="en-US" sz="1400" b="0" i="1" smtClean="0">
                                            <a:latin typeface="Cambria Math" charset="0"/>
                                          </a:rPr>
                                          <m:t>𝑒</m:t>
                                        </m:r>
                                      </m:e>
                                      <m:sup>
                                        <m:r>
                                          <a:rPr lang="en-US" sz="1400" b="0" i="1" smtClean="0">
                                            <a:latin typeface="Cambria Math" charset="0"/>
                                          </a:rPr>
                                          <m:t>−9</m:t>
                                        </m:r>
                                      </m:sup>
                                    </m:sSup>
                                  </m:den>
                                </m:f>
                              </m:oMath>
                            </m:oMathPara>
                          </a14:m>
                          <a:endParaRPr lang="en-US" sz="1400" dirty="0"/>
                        </a:p>
                      </a:txBody>
                      <a:tcPr anchor="ctr"/>
                    </a:tc>
                    <a:tc>
                      <a:txBody>
                        <a:bodyPr/>
                        <a:lstStyle/>
                        <a:p>
                          <a:pPr algn="ctr"/>
                          <a14:m>
                            <m:oMathPara xmlns:m="http://schemas.openxmlformats.org/officeDocument/2006/math">
                              <m:oMathParaPr>
                                <m:jc m:val="centerGroup"/>
                              </m:oMathParaPr>
                              <m:oMath xmlns:m="http://schemas.openxmlformats.org/officeDocument/2006/math">
                                <m:sSup>
                                  <m:sSupPr>
                                    <m:ctrlPr>
                                      <a:rPr lang="en-US" sz="1400" b="0" i="1" smtClean="0">
                                        <a:latin typeface="Cambria Math" charset="0"/>
                                      </a:rPr>
                                    </m:ctrlPr>
                                  </m:sSupPr>
                                  <m:e>
                                    <m:d>
                                      <m:dPr>
                                        <m:ctrlPr>
                                          <a:rPr lang="mr-IN" sz="1400" b="0" i="1" smtClean="0">
                                            <a:latin typeface="Cambria Math" charset="0"/>
                                          </a:rPr>
                                        </m:ctrlPr>
                                      </m:dPr>
                                      <m:e>
                                        <m:f>
                                          <m:fPr>
                                            <m:ctrlPr>
                                              <a:rPr lang="en-US" sz="1400" b="0" i="1" smtClean="0">
                                                <a:latin typeface="Cambria Math" charset="0"/>
                                              </a:rPr>
                                            </m:ctrlPr>
                                          </m:fPr>
                                          <m:num>
                                            <m:r>
                                              <a:rPr lang="en-US" sz="1400" b="0" i="1" smtClean="0">
                                                <a:latin typeface="Cambria Math" charset="0"/>
                                              </a:rPr>
                                              <m:t>1</m:t>
                                            </m:r>
                                          </m:num>
                                          <m:den>
                                            <m:r>
                                              <a:rPr lang="en-US" sz="1400" b="0" i="1" smtClean="0">
                                                <a:latin typeface="Cambria Math" charset="0"/>
                                              </a:rPr>
                                              <m:t>1+</m:t>
                                            </m:r>
                                            <m:sSup>
                                              <m:sSupPr>
                                                <m:ctrlPr>
                                                  <a:rPr lang="en-US" sz="1400" b="0" i="1" smtClean="0">
                                                    <a:latin typeface="Cambria Math" charset="0"/>
                                                  </a:rPr>
                                                </m:ctrlPr>
                                              </m:sSupPr>
                                              <m:e>
                                                <m:r>
                                                  <a:rPr lang="en-US" sz="1400" b="0" i="1" smtClean="0">
                                                    <a:latin typeface="Cambria Math" charset="0"/>
                                                  </a:rPr>
                                                  <m:t>𝑒</m:t>
                                                </m:r>
                                              </m:e>
                                              <m:sup>
                                                <m:r>
                                                  <a:rPr lang="en-US" sz="1400" b="0" i="1" smtClean="0">
                                                    <a:latin typeface="Cambria Math" charset="0"/>
                                                  </a:rPr>
                                                  <m:t>−9</m:t>
                                                </m:r>
                                              </m:sup>
                                            </m:sSup>
                                          </m:den>
                                        </m:f>
                                      </m:e>
                                    </m:d>
                                  </m:e>
                                  <m:sup>
                                    <m:r>
                                      <a:rPr lang="en-US" sz="1400" b="0" i="1" smtClean="0">
                                        <a:latin typeface="Cambria Math" charset="0"/>
                                      </a:rPr>
                                      <m:t>2</m:t>
                                    </m:r>
                                  </m:sup>
                                </m:sSup>
                              </m:oMath>
                            </m:oMathPara>
                          </a14:m>
                          <a:endParaRPr lang="en-US" sz="1400" dirty="0"/>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smtClean="0"/>
                            <a:t>-3</a:t>
                          </a:r>
                          <a14:m>
                            <m:oMath xmlns:m="http://schemas.openxmlformats.org/officeDocument/2006/math">
                              <m:sSup>
                                <m:sSupPr>
                                  <m:ctrlPr>
                                    <a:rPr lang="en-US" sz="1400" i="1" smtClean="0">
                                      <a:latin typeface="Cambria Math" charset="0"/>
                                    </a:rPr>
                                  </m:ctrlPr>
                                </m:sSupPr>
                                <m:e>
                                  <m:r>
                                    <a:rPr lang="en-US" sz="1400">
                                      <a:latin typeface="Cambria Math" charset="0"/>
                                    </a:rPr>
                                    <m:t>𝑒</m:t>
                                  </m:r>
                                </m:e>
                                <m:sup>
                                  <m:r>
                                    <a:rPr lang="en-US" sz="1400">
                                      <a:latin typeface="Cambria Math" charset="0"/>
                                    </a:rPr>
                                    <m:t>−</m:t>
                                  </m:r>
                                  <m:r>
                                    <a:rPr lang="en-US" sz="1400" b="0" i="1" smtClean="0">
                                      <a:latin typeface="Cambria Math" charset="0"/>
                                    </a:rPr>
                                    <m:t>9</m:t>
                                  </m:r>
                                </m:sup>
                              </m:sSup>
                              <m:sSup>
                                <m:sSupPr>
                                  <m:ctrlPr>
                                    <a:rPr lang="en-US" sz="1400" b="0" i="1" smtClean="0">
                                      <a:latin typeface="Cambria Math" charset="0"/>
                                    </a:rPr>
                                  </m:ctrlPr>
                                </m:sSupPr>
                                <m:e>
                                  <m:d>
                                    <m:dPr>
                                      <m:ctrlPr>
                                        <a:rPr lang="mr-IN" sz="1400" b="0" i="1" smtClean="0">
                                          <a:latin typeface="Cambria Math" charset="0"/>
                                        </a:rPr>
                                      </m:ctrlPr>
                                    </m:dPr>
                                    <m:e>
                                      <m:f>
                                        <m:fPr>
                                          <m:ctrlPr>
                                            <a:rPr lang="en-US" sz="1400" b="0" i="1" smtClean="0">
                                              <a:latin typeface="Cambria Math" charset="0"/>
                                            </a:rPr>
                                          </m:ctrlPr>
                                        </m:fPr>
                                        <m:num>
                                          <m:r>
                                            <a:rPr lang="en-US" sz="1400" b="0" i="1" smtClean="0">
                                              <a:latin typeface="Cambria Math" charset="0"/>
                                            </a:rPr>
                                            <m:t>1</m:t>
                                          </m:r>
                                        </m:num>
                                        <m:den>
                                          <m:r>
                                            <a:rPr lang="en-US" sz="1400" b="0" i="1" smtClean="0">
                                              <a:latin typeface="Cambria Math" charset="0"/>
                                            </a:rPr>
                                            <m:t>1+</m:t>
                                          </m:r>
                                          <m:sSup>
                                            <m:sSupPr>
                                              <m:ctrlPr>
                                                <a:rPr lang="en-US" sz="1400" b="0" i="1" smtClean="0">
                                                  <a:latin typeface="Cambria Math" charset="0"/>
                                                </a:rPr>
                                              </m:ctrlPr>
                                            </m:sSupPr>
                                            <m:e>
                                              <m:r>
                                                <a:rPr lang="en-US" sz="1400" b="0" i="1" smtClean="0">
                                                  <a:latin typeface="Cambria Math" charset="0"/>
                                                </a:rPr>
                                                <m:t>𝑒</m:t>
                                              </m:r>
                                            </m:e>
                                            <m:sup>
                                              <m:r>
                                                <a:rPr lang="en-US" sz="1400" b="0" i="1" smtClean="0">
                                                  <a:latin typeface="Cambria Math" charset="0"/>
                                                </a:rPr>
                                                <m:t>−9</m:t>
                                              </m:r>
                                            </m:sup>
                                          </m:sSup>
                                        </m:den>
                                      </m:f>
                                    </m:e>
                                  </m:d>
                                </m:e>
                                <m:sup>
                                  <m:r>
                                    <a:rPr lang="en-US" sz="1400" b="0" i="1" smtClean="0">
                                      <a:latin typeface="Cambria Math" charset="0"/>
                                    </a:rPr>
                                    <m:t>2</m:t>
                                  </m:r>
                                </m:sup>
                              </m:sSup>
                            </m:oMath>
                          </a14:m>
                          <a:endParaRPr lang="en-US" sz="1400" dirty="0"/>
                        </a:p>
                      </a:txBody>
                      <a:tcPr anchor="ctr"/>
                    </a:tc>
                  </a:tr>
                  <a:tr h="551246">
                    <a:tc>
                      <a:txBody>
                        <a:bodyPr/>
                        <a:lstStyle/>
                        <a:p>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r>
                                  <a:rPr lang="en-US" sz="1400" smtClean="0">
                                    <a:latin typeface="Cambria Math" charset="0"/>
                                  </a:rPr>
                                  <m:t>=</m:t>
                                </m:r>
                                <m:func>
                                  <m:funcPr>
                                    <m:ctrlPr>
                                      <a:rPr lang="en-US" sz="1400" i="1" smtClean="0">
                                        <a:latin typeface="Cambria Math" charset="0"/>
                                      </a:rPr>
                                    </m:ctrlPr>
                                  </m:funcPr>
                                  <m:fName>
                                    <m:r>
                                      <m:rPr>
                                        <m:sty m:val="p"/>
                                      </m:rPr>
                                      <a:rPr lang="en-US" sz="1400" smtClean="0">
                                        <a:latin typeface="Cambria Math" charset="0"/>
                                      </a:rPr>
                                      <m:t>log</m:t>
                                    </m:r>
                                  </m:fName>
                                  <m:e>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r>
                                      <a:rPr lang="en-US" sz="1400" smtClean="0">
                                        <a:latin typeface="Cambria Math" charset="0"/>
                                      </a:rPr>
                                      <m:t>=</m:t>
                                    </m:r>
                                    <m:func>
                                      <m:funcPr>
                                        <m:ctrlPr>
                                          <a:rPr lang="en-US" sz="1400" i="1" smtClean="0">
                                            <a:latin typeface="Cambria Math" charset="0"/>
                                          </a:rPr>
                                        </m:ctrlPr>
                                      </m:funcPr>
                                      <m:fName>
                                        <m:r>
                                          <m:rPr>
                                            <m:sty m:val="p"/>
                                          </m:rPr>
                                          <a:rPr lang="en-US" sz="1400" smtClean="0">
                                            <a:latin typeface="Cambria Math" charset="0"/>
                                          </a:rPr>
                                          <m:t>log</m:t>
                                        </m:r>
                                      </m:fName>
                                      <m:e>
                                        <m:r>
                                          <a:rPr lang="en-US" sz="1400" smtClean="0">
                                            <a:latin typeface="Cambria Math" charset="0"/>
                                          </a:rPr>
                                          <m:t>𝑝</m:t>
                                        </m:r>
                                        <m:r>
                                          <a:rPr lang="en-US" sz="1400" smtClean="0">
                                            <a:latin typeface="Cambria Math" charset="0"/>
                                          </a:rPr>
                                          <m:t> =</m:t>
                                        </m:r>
                                      </m:e>
                                    </m:func>
                                    <m:func>
                                      <m:funcPr>
                                        <m:ctrlPr>
                                          <a:rPr lang="en-US" sz="1400" i="1" smtClean="0">
                                            <a:latin typeface="Cambria Math" charset="0"/>
                                          </a:rPr>
                                        </m:ctrlPr>
                                      </m:funcPr>
                                      <m:fName>
                                        <m:r>
                                          <m:rPr>
                                            <m:sty m:val="p"/>
                                          </m:rPr>
                                          <a:rPr lang="en-US" sz="1400" smtClean="0">
                                            <a:latin typeface="Cambria Math" charset="0"/>
                                          </a:rPr>
                                          <m:t>log</m:t>
                                        </m:r>
                                      </m:fName>
                                      <m:e>
                                        <m:f>
                                          <m:fPr>
                                            <m:ctrlPr>
                                              <a:rPr lang="mr-IN" sz="1400" i="1">
                                                <a:latin typeface="Cambria Math" charset="0"/>
                                              </a:rPr>
                                            </m:ctrlPr>
                                          </m:fPr>
                                          <m:num>
                                            <m:r>
                                              <a:rPr lang="en-US" sz="1400">
                                                <a:latin typeface="Cambria Math" charset="0"/>
                                              </a:rPr>
                                              <m:t>1</m:t>
                                            </m:r>
                                          </m:num>
                                          <m:den>
                                            <m:r>
                                              <a:rPr lang="en-US" sz="1400">
                                                <a:latin typeface="Cambria Math" charset="0"/>
                                              </a:rPr>
                                              <m:t>1+</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den>
                                        </m:f>
                                      </m:e>
                                    </m:func>
                                  </m:e>
                                </m:func>
                              </m:oMath>
                            </m:oMathPara>
                          </a14:m>
                          <a:endParaRPr lang="en-US" sz="1400" dirty="0"/>
                        </a:p>
                      </a:txBody>
                      <a:tcPr anchor="ctr"/>
                    </a:tc>
                    <a:tc>
                      <a:txBody>
                        <a:bodyPr/>
                        <a:lstStyle/>
                        <a:p>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den>
                                </m:f>
                                <m:r>
                                  <a:rPr lang="en-US" sz="1400" smtClean="0">
                                    <a:latin typeface="Cambria Math" charset="0"/>
                                  </a:rPr>
                                  <m:t>=</m:t>
                                </m:r>
                                <m:f>
                                  <m:fPr>
                                    <m:ctrlPr>
                                      <a:rPr lang="mr-IN" sz="1400" i="1" smtClean="0">
                                        <a:latin typeface="Cambria Math" charset="0"/>
                                      </a:rPr>
                                    </m:ctrlPr>
                                  </m:fPr>
                                  <m:num>
                                    <m:r>
                                      <a:rPr lang="en-US" sz="1400" smtClean="0">
                                        <a:latin typeface="Cambria Math" charset="0"/>
                                      </a:rPr>
                                      <m:t>1</m:t>
                                    </m:r>
                                  </m:num>
                                  <m:den>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den>
                                </m:f>
                              </m:oMath>
                            </m:oMathPara>
                          </a14:m>
                          <a:endParaRPr lang="en-US" sz="1400" b="0" dirty="0" smtClean="0"/>
                        </a:p>
                      </a:txBody>
                      <a:tcPr/>
                    </a:tc>
                    <a:tc>
                      <a:txBody>
                        <a:bodyPr/>
                        <a:lstStyle/>
                        <a:p>
                          <a:pPr algn="ctr"/>
                          <a14:m>
                            <m:oMathPara xmlns:m="http://schemas.openxmlformats.org/officeDocument/2006/math">
                              <m:oMathParaPr>
                                <m:jc m:val="centerGroup"/>
                              </m:oMathParaPr>
                              <m:oMath xmlns:m="http://schemas.openxmlformats.org/officeDocument/2006/math">
                                <m:func>
                                  <m:funcPr>
                                    <m:ctrlPr>
                                      <a:rPr lang="en-US" sz="1400" b="0" i="1" smtClean="0">
                                        <a:latin typeface="Cambria Math" charset="0"/>
                                      </a:rPr>
                                    </m:ctrlPr>
                                  </m:funcPr>
                                  <m:fName>
                                    <m:r>
                                      <m:rPr>
                                        <m:sty m:val="p"/>
                                      </m:rPr>
                                      <a:rPr lang="en-US" sz="1400" i="0" smtClean="0">
                                        <a:latin typeface="Cambria Math" charset="0"/>
                                      </a:rPr>
                                      <m:t>log</m:t>
                                    </m:r>
                                  </m:fName>
                                  <m:e>
                                    <m:f>
                                      <m:fPr>
                                        <m:ctrlPr>
                                          <a:rPr lang="en-US" sz="1400" b="0" i="1" smtClean="0">
                                            <a:latin typeface="Cambria Math" charset="0"/>
                                          </a:rPr>
                                        </m:ctrlPr>
                                      </m:fPr>
                                      <m:num>
                                        <m:r>
                                          <a:rPr lang="en-US" sz="1400" b="0" i="1" smtClean="0">
                                            <a:latin typeface="Cambria Math" charset="0"/>
                                          </a:rPr>
                                          <m:t>1</m:t>
                                        </m:r>
                                      </m:num>
                                      <m:den>
                                        <m:r>
                                          <a:rPr lang="en-US" sz="1400" b="0" i="1" smtClean="0">
                                            <a:latin typeface="Cambria Math" charset="0"/>
                                          </a:rPr>
                                          <m:t>1+</m:t>
                                        </m:r>
                                        <m:sSup>
                                          <m:sSupPr>
                                            <m:ctrlPr>
                                              <a:rPr lang="en-US" sz="1400" b="0" i="1" smtClean="0">
                                                <a:latin typeface="Cambria Math" charset="0"/>
                                              </a:rPr>
                                            </m:ctrlPr>
                                          </m:sSupPr>
                                          <m:e>
                                            <m:r>
                                              <a:rPr lang="en-US" sz="1400" b="0" i="1" smtClean="0">
                                                <a:latin typeface="Cambria Math" charset="0"/>
                                              </a:rPr>
                                              <m:t>𝑒</m:t>
                                            </m:r>
                                          </m:e>
                                          <m:sup>
                                            <m:r>
                                              <a:rPr lang="en-US" sz="1400" b="0" i="1" smtClean="0">
                                                <a:latin typeface="Cambria Math" charset="0"/>
                                              </a:rPr>
                                              <m:t>−9</m:t>
                                            </m:r>
                                          </m:sup>
                                        </m:sSup>
                                      </m:den>
                                    </m:f>
                                  </m:e>
                                </m:func>
                              </m:oMath>
                            </m:oMathPara>
                          </a14:m>
                          <a:endParaRPr lang="en-US" sz="1400" dirty="0"/>
                        </a:p>
                      </a:txBody>
                      <a:tcPr anchor="ctr"/>
                    </a:tc>
                    <a:tc>
                      <a:txBody>
                        <a:bodyPr/>
                        <a:lstStyle/>
                        <a:p>
                          <a:pPr algn="ctr"/>
                          <a14:m>
                            <m:oMathPara xmlns:m="http://schemas.openxmlformats.org/officeDocument/2006/math">
                              <m:oMathParaPr>
                                <m:jc m:val="centerGroup"/>
                              </m:oMathParaPr>
                              <m:oMath xmlns:m="http://schemas.openxmlformats.org/officeDocument/2006/math">
                                <m:r>
                                  <a:rPr lang="en-US" sz="1400" b="0" i="1" smtClean="0">
                                    <a:latin typeface="Cambria Math" charset="0"/>
                                  </a:rPr>
                                  <m:t>1+</m:t>
                                </m:r>
                                <m:sSup>
                                  <m:sSupPr>
                                    <m:ctrlPr>
                                      <a:rPr lang="en-US" sz="1400" b="0" i="1" smtClean="0">
                                        <a:latin typeface="Cambria Math" charset="0"/>
                                      </a:rPr>
                                    </m:ctrlPr>
                                  </m:sSupPr>
                                  <m:e>
                                    <m:r>
                                      <a:rPr lang="en-US" sz="1400" b="0" i="1" smtClean="0">
                                        <a:latin typeface="Cambria Math" charset="0"/>
                                      </a:rPr>
                                      <m:t>𝑒</m:t>
                                    </m:r>
                                  </m:e>
                                  <m:sup>
                                    <m:r>
                                      <a:rPr lang="en-US" sz="1400" b="0" i="1" smtClean="0">
                                        <a:latin typeface="Cambria Math" charset="0"/>
                                      </a:rPr>
                                      <m:t>−9</m:t>
                                    </m:r>
                                  </m:sup>
                                </m:sSup>
                              </m:oMath>
                            </m:oMathPara>
                          </a14:m>
                          <a:endParaRPr lang="en-US" sz="1400" dirty="0"/>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smtClean="0"/>
                            <a:t>-3</a:t>
                          </a:r>
                          <a14:m>
                            <m:oMath xmlns:m="http://schemas.openxmlformats.org/officeDocument/2006/math">
                              <m:sSup>
                                <m:sSupPr>
                                  <m:ctrlPr>
                                    <a:rPr lang="en-US" sz="1400" i="1" smtClean="0">
                                      <a:latin typeface="Cambria Math" charset="0"/>
                                    </a:rPr>
                                  </m:ctrlPr>
                                </m:sSupPr>
                                <m:e>
                                  <m:r>
                                    <a:rPr lang="en-US" sz="1400">
                                      <a:latin typeface="Cambria Math" charset="0"/>
                                    </a:rPr>
                                    <m:t>𝑒</m:t>
                                  </m:r>
                                </m:e>
                                <m:sup>
                                  <m:r>
                                    <a:rPr lang="en-US" sz="1400">
                                      <a:latin typeface="Cambria Math" charset="0"/>
                                    </a:rPr>
                                    <m:t>−</m:t>
                                  </m:r>
                                  <m:r>
                                    <a:rPr lang="en-US" sz="1400" b="0" i="1" smtClean="0">
                                      <a:latin typeface="Cambria Math" charset="0"/>
                                    </a:rPr>
                                    <m:t>9</m:t>
                                  </m:r>
                                </m:sup>
                              </m:sSup>
                              <m:sSup>
                                <m:sSupPr>
                                  <m:ctrlPr>
                                    <a:rPr lang="en-US" sz="1400" b="0" i="1" smtClean="0">
                                      <a:latin typeface="Cambria Math" charset="0"/>
                                    </a:rPr>
                                  </m:ctrlPr>
                                </m:sSupPr>
                                <m:e>
                                  <m:d>
                                    <m:dPr>
                                      <m:ctrlPr>
                                        <a:rPr lang="mr-IN" sz="1400" b="0" i="1" smtClean="0">
                                          <a:latin typeface="Cambria Math" charset="0"/>
                                        </a:rPr>
                                      </m:ctrlPr>
                                    </m:dPr>
                                    <m:e>
                                      <m:f>
                                        <m:fPr>
                                          <m:ctrlPr>
                                            <a:rPr lang="en-US" sz="1400" b="0" i="1" smtClean="0">
                                              <a:latin typeface="Cambria Math" charset="0"/>
                                            </a:rPr>
                                          </m:ctrlPr>
                                        </m:fPr>
                                        <m:num>
                                          <m:r>
                                            <a:rPr lang="en-US" sz="1400" b="0" i="1" smtClean="0">
                                              <a:latin typeface="Cambria Math" charset="0"/>
                                            </a:rPr>
                                            <m:t>1</m:t>
                                          </m:r>
                                        </m:num>
                                        <m:den>
                                          <m:r>
                                            <a:rPr lang="en-US" sz="1400" b="0" i="1" smtClean="0">
                                              <a:latin typeface="Cambria Math" charset="0"/>
                                            </a:rPr>
                                            <m:t>1+</m:t>
                                          </m:r>
                                          <m:sSup>
                                            <m:sSupPr>
                                              <m:ctrlPr>
                                                <a:rPr lang="en-US" sz="1400" b="0" i="1" smtClean="0">
                                                  <a:latin typeface="Cambria Math" charset="0"/>
                                                </a:rPr>
                                              </m:ctrlPr>
                                            </m:sSupPr>
                                            <m:e>
                                              <m:r>
                                                <a:rPr lang="en-US" sz="1400" b="0" i="1" smtClean="0">
                                                  <a:latin typeface="Cambria Math" charset="0"/>
                                                </a:rPr>
                                                <m:t>𝑒</m:t>
                                              </m:r>
                                            </m:e>
                                            <m:sup>
                                              <m:r>
                                                <a:rPr lang="en-US" sz="1400" b="0" i="1" smtClean="0">
                                                  <a:latin typeface="Cambria Math" charset="0"/>
                                                </a:rPr>
                                                <m:t>−9</m:t>
                                              </m:r>
                                            </m:sup>
                                          </m:sSup>
                                        </m:den>
                                      </m:f>
                                    </m:e>
                                  </m:d>
                                </m:e>
                                <m:sup/>
                              </m:sSup>
                            </m:oMath>
                          </a14:m>
                          <a:endParaRPr lang="en-US" sz="1400" dirty="0"/>
                        </a:p>
                      </a:txBody>
                      <a:tcPr anchor="ctr"/>
                    </a:tc>
                  </a:tr>
                  <a:tr h="552234">
                    <a:tc>
                      <a:txBody>
                        <a:bodyPr/>
                        <a:lstStyle/>
                        <a:p>
                          <a:pPr/>
                          <a14:m>
                            <m:oMathPara xmlns:m="http://schemas.openxmlformats.org/officeDocument/2006/math">
                              <m:oMathParaPr>
                                <m:jc m:val="centerGroup"/>
                              </m:oMathParaPr>
                              <m:oMath xmlns:m="http://schemas.openxmlformats.org/officeDocument/2006/math">
                                <m:sSubSup>
                                  <m:sSubSupPr>
                                    <m:ctrlPr>
                                      <a:rPr lang="en-US" sz="1400" i="1" smtClean="0">
                                        <a:latin typeface="Cambria Math" charset="0"/>
                                      </a:rPr>
                                    </m:ctrlPr>
                                  </m:sSubSupPr>
                                  <m:e>
                                    <m:r>
                                      <a:rPr lang="en-US" sz="1400" smtClean="0">
                                        <a:latin typeface="Cambria Math" charset="0"/>
                                      </a:rPr>
                                      <m:t>ℒ</m:t>
                                    </m:r>
                                  </m:e>
                                  <m:sub>
                                    <m:r>
                                      <a:rPr lang="en-US" sz="1400" smtClean="0">
                                        <a:latin typeface="Cambria Math" charset="0"/>
                                      </a:rPr>
                                      <m:t>𝑖</m:t>
                                    </m:r>
                                  </m:sub>
                                  <m:sup>
                                    <m:r>
                                      <a:rPr lang="en-US" sz="1400" smtClean="0">
                                        <a:latin typeface="Cambria Math" charset="0"/>
                                      </a:rPr>
                                      <m:t>𝐴</m:t>
                                    </m:r>
                                  </m:sup>
                                </m:sSubSup>
                                <m:r>
                                  <a:rPr lang="en-US" sz="1400" smtClean="0">
                                    <a:latin typeface="Cambria Math" charset="0"/>
                                  </a:rPr>
                                  <m:t>=−</m:t>
                                </m:r>
                                <m:r>
                                  <a:rPr lang="en-US" sz="1400" smtClean="0">
                                    <a:latin typeface="Cambria Math" charset="0"/>
                                  </a:rPr>
                                  <m:t>𝑦</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oMath>
                            </m:oMathPara>
                          </a14:m>
                          <a:endParaRPr lang="en-US" sz="1400" b="0" dirty="0" smtClean="0"/>
                        </a:p>
                      </a:txBody>
                      <a:tcPr anchor="ctr"/>
                    </a:tc>
                    <a:tc>
                      <a:txBody>
                        <a:bodyPr/>
                        <a:lstStyle/>
                        <a:p>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r>
                                      <a:rPr lang="en-US" sz="1400" smtClean="0">
                                        <a:latin typeface="Cambria Math" charset="0"/>
                                      </a:rPr>
                                      <m:t>ℒ</m:t>
                                    </m:r>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den>
                                </m:f>
                                <m:r>
                                  <a:rPr lang="en-US" sz="1400" smtClean="0">
                                    <a:latin typeface="Cambria Math" charset="0"/>
                                  </a:rPr>
                                  <m:t>=−</m:t>
                                </m:r>
                                <m:r>
                                  <a:rPr lang="en-US" sz="1400" smtClean="0">
                                    <a:latin typeface="Cambria Math" charset="0"/>
                                  </a:rPr>
                                  <m:t>𝑦</m:t>
                                </m:r>
                              </m:oMath>
                            </m:oMathPara>
                          </a14:m>
                          <a:endParaRPr lang="en-US" sz="1400" b="0" dirty="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smtClean="0">
                                    <a:latin typeface="Cambria Math" charset="0"/>
                                  </a:rPr>
                                  <m:t>−</m:t>
                                </m:r>
                                <m:func>
                                  <m:funcPr>
                                    <m:ctrlPr>
                                      <a:rPr lang="en-US" sz="1400" b="0" i="1" smtClean="0">
                                        <a:latin typeface="Cambria Math" charset="0"/>
                                      </a:rPr>
                                    </m:ctrlPr>
                                  </m:funcPr>
                                  <m:fName>
                                    <m:r>
                                      <m:rPr>
                                        <m:sty m:val="p"/>
                                      </m:rPr>
                                      <a:rPr lang="en-US" sz="1400" i="0" smtClean="0">
                                        <a:latin typeface="Cambria Math" charset="0"/>
                                      </a:rPr>
                                      <m:t>log</m:t>
                                    </m:r>
                                  </m:fName>
                                  <m:e>
                                    <m:f>
                                      <m:fPr>
                                        <m:ctrlPr>
                                          <a:rPr lang="en-US" sz="1400" b="0" i="1" smtClean="0">
                                            <a:latin typeface="Cambria Math" charset="0"/>
                                          </a:rPr>
                                        </m:ctrlPr>
                                      </m:fPr>
                                      <m:num>
                                        <m:r>
                                          <a:rPr lang="en-US" sz="1400" b="0" i="1" smtClean="0">
                                            <a:latin typeface="Cambria Math" charset="0"/>
                                          </a:rPr>
                                          <m:t>1</m:t>
                                        </m:r>
                                      </m:num>
                                      <m:den>
                                        <m:r>
                                          <a:rPr lang="en-US" sz="1400" b="0" i="1" smtClean="0">
                                            <a:latin typeface="Cambria Math" charset="0"/>
                                          </a:rPr>
                                          <m:t>1+</m:t>
                                        </m:r>
                                        <m:sSup>
                                          <m:sSupPr>
                                            <m:ctrlPr>
                                              <a:rPr lang="en-US" sz="1400" b="0" i="1" smtClean="0">
                                                <a:latin typeface="Cambria Math" charset="0"/>
                                              </a:rPr>
                                            </m:ctrlPr>
                                          </m:sSupPr>
                                          <m:e>
                                            <m:r>
                                              <a:rPr lang="en-US" sz="1400" b="0" i="1" smtClean="0">
                                                <a:latin typeface="Cambria Math" charset="0"/>
                                              </a:rPr>
                                              <m:t>𝑒</m:t>
                                            </m:r>
                                          </m:e>
                                          <m:sup>
                                            <m:r>
                                              <a:rPr lang="en-US" sz="1400" b="0" i="1" smtClean="0">
                                                <a:latin typeface="Cambria Math" charset="0"/>
                                              </a:rPr>
                                              <m:t>−9</m:t>
                                            </m:r>
                                          </m:sup>
                                        </m:sSup>
                                      </m:den>
                                    </m:f>
                                  </m:e>
                                </m:func>
                              </m:oMath>
                            </m:oMathPara>
                          </a14:m>
                          <a:endParaRPr lang="en-US" sz="1400" dirty="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0" i="1" smtClean="0">
                                    <a:latin typeface="Cambria Math" charset="0"/>
                                  </a:rPr>
                                  <m:t>−1</m:t>
                                </m:r>
                              </m:oMath>
                            </m:oMathPara>
                          </a14:m>
                          <a:endParaRPr lang="en-US" sz="1400" dirty="0"/>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smtClean="0"/>
                            <a:t>3</a:t>
                          </a:r>
                          <a14:m>
                            <m:oMath xmlns:m="http://schemas.openxmlformats.org/officeDocument/2006/math">
                              <m:sSup>
                                <m:sSupPr>
                                  <m:ctrlPr>
                                    <a:rPr lang="en-US" sz="1400" i="1" smtClean="0">
                                      <a:latin typeface="Cambria Math" charset="0"/>
                                    </a:rPr>
                                  </m:ctrlPr>
                                </m:sSupPr>
                                <m:e>
                                  <m:r>
                                    <a:rPr lang="en-US" sz="1400">
                                      <a:latin typeface="Cambria Math" charset="0"/>
                                    </a:rPr>
                                    <m:t>𝑒</m:t>
                                  </m:r>
                                </m:e>
                                <m:sup>
                                  <m:r>
                                    <a:rPr lang="en-US" sz="1400">
                                      <a:latin typeface="Cambria Math" charset="0"/>
                                    </a:rPr>
                                    <m:t>−</m:t>
                                  </m:r>
                                  <m:r>
                                    <a:rPr lang="en-US" sz="1400" b="0" i="1" smtClean="0">
                                      <a:latin typeface="Cambria Math" charset="0"/>
                                    </a:rPr>
                                    <m:t>9</m:t>
                                  </m:r>
                                </m:sup>
                              </m:sSup>
                              <m:sSup>
                                <m:sSupPr>
                                  <m:ctrlPr>
                                    <a:rPr lang="en-US" sz="1400" b="0" i="1" smtClean="0">
                                      <a:latin typeface="Cambria Math" charset="0"/>
                                    </a:rPr>
                                  </m:ctrlPr>
                                </m:sSupPr>
                                <m:e>
                                  <m:d>
                                    <m:dPr>
                                      <m:ctrlPr>
                                        <a:rPr lang="mr-IN" sz="1400" b="0" i="1" smtClean="0">
                                          <a:latin typeface="Cambria Math" charset="0"/>
                                        </a:rPr>
                                      </m:ctrlPr>
                                    </m:dPr>
                                    <m:e>
                                      <m:f>
                                        <m:fPr>
                                          <m:ctrlPr>
                                            <a:rPr lang="en-US" sz="1400" b="0" i="1" smtClean="0">
                                              <a:latin typeface="Cambria Math" charset="0"/>
                                            </a:rPr>
                                          </m:ctrlPr>
                                        </m:fPr>
                                        <m:num>
                                          <m:r>
                                            <a:rPr lang="en-US" sz="1400" b="0" i="1" smtClean="0">
                                              <a:latin typeface="Cambria Math" charset="0"/>
                                            </a:rPr>
                                            <m:t>1</m:t>
                                          </m:r>
                                        </m:num>
                                        <m:den>
                                          <m:r>
                                            <a:rPr lang="en-US" sz="1400" b="0" i="1" smtClean="0">
                                              <a:latin typeface="Cambria Math" charset="0"/>
                                            </a:rPr>
                                            <m:t>1+</m:t>
                                          </m:r>
                                          <m:sSup>
                                            <m:sSupPr>
                                              <m:ctrlPr>
                                                <a:rPr lang="en-US" sz="1400" b="0" i="1" smtClean="0">
                                                  <a:latin typeface="Cambria Math" charset="0"/>
                                                </a:rPr>
                                              </m:ctrlPr>
                                            </m:sSupPr>
                                            <m:e>
                                              <m:r>
                                                <a:rPr lang="en-US" sz="1400" b="0" i="1" smtClean="0">
                                                  <a:latin typeface="Cambria Math" charset="0"/>
                                                </a:rPr>
                                                <m:t>𝑒</m:t>
                                              </m:r>
                                            </m:e>
                                            <m:sup>
                                              <m:r>
                                                <a:rPr lang="en-US" sz="1400" b="0" i="1" smtClean="0">
                                                  <a:latin typeface="Cambria Math" charset="0"/>
                                                </a:rPr>
                                                <m:t>−9</m:t>
                                              </m:r>
                                            </m:sup>
                                          </m:sSup>
                                        </m:den>
                                      </m:f>
                                    </m:e>
                                  </m:d>
                                </m:e>
                                <m:sup/>
                              </m:sSup>
                            </m:oMath>
                          </a14:m>
                          <a:r>
                            <a:rPr lang="en-US" sz="1400" dirty="0" smtClean="0"/>
                            <a:t> </a:t>
                          </a:r>
                          <a:endParaRPr lang="en-US" sz="1400" dirty="0"/>
                        </a:p>
                      </a:txBody>
                      <a:tcPr anchor="ctr"/>
                    </a:tc>
                  </a:tr>
                  <a:tr h="552234">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Sup>
                                      <m:sSubSupPr>
                                        <m:ctrlPr>
                                          <a:rPr lang="en-US" sz="1400" i="1" smtClean="0">
                                            <a:latin typeface="Cambria Math" charset="0"/>
                                          </a:rPr>
                                        </m:ctrlPr>
                                      </m:sSubSupPr>
                                      <m:e>
                                        <m:r>
                                          <a:rPr lang="en-US" sz="1400" smtClean="0">
                                            <a:latin typeface="Cambria Math" charset="0"/>
                                          </a:rPr>
                                          <m:t>ℒ</m:t>
                                        </m:r>
                                      </m:e>
                                      <m:sub>
                                        <m:r>
                                          <a:rPr lang="en-US" sz="1400" smtClean="0">
                                            <a:latin typeface="Cambria Math" charset="0"/>
                                          </a:rPr>
                                          <m:t>𝑖</m:t>
                                        </m:r>
                                      </m:sub>
                                      <m:sup>
                                        <m:r>
                                          <a:rPr lang="en-US" sz="1400" smtClean="0">
                                            <a:latin typeface="Cambria Math" charset="0"/>
                                          </a:rPr>
                                          <m:t>𝐴</m:t>
                                        </m:r>
                                      </m:sup>
                                    </m:sSubSup>
                                  </m:num>
                                  <m:den>
                                    <m:r>
                                      <a:rPr lang="en-US" sz="1400" b="0" i="1" smtClean="0">
                                        <a:latin typeface="Cambria Math" charset="0"/>
                                      </a:rPr>
                                      <m:t>𝜕</m:t>
                                    </m:r>
                                    <m:r>
                                      <a:rPr lang="en-US" sz="1400" smtClean="0">
                                        <a:latin typeface="Cambria Math" charset="0"/>
                                      </a:rPr>
                                      <m:t>𝑊</m:t>
                                    </m:r>
                                  </m:den>
                                </m:f>
                                <m:r>
                                  <a:rPr lang="en-US" sz="1400" smtClean="0">
                                    <a:latin typeface="Cambria Math" charset="0"/>
                                  </a:rPr>
                                  <m:t>=</m:t>
                                </m:r>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ℒ</m:t>
                                        </m:r>
                                      </m:e>
                                      <m:sub>
                                        <m:r>
                                          <a:rPr lang="en-US" sz="1400" smtClean="0">
                                            <a:latin typeface="Cambria Math" charset="0"/>
                                          </a:rPr>
                                          <m:t>𝑖</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den>
                                </m:f>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den>
                                </m:f>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den>
                                </m:f>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den>
                                </m:f>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den>
                                </m:f>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num>
                                  <m:den>
                                    <m:r>
                                      <a:rPr lang="en-US" sz="1400" b="0" i="1" smtClean="0">
                                        <a:latin typeface="Cambria Math" charset="0"/>
                                      </a:rPr>
                                      <m:t>𝜕</m:t>
                                    </m:r>
                                    <m:r>
                                      <a:rPr lang="en-US" sz="1400" smtClean="0">
                                        <a:latin typeface="Cambria Math" charset="0"/>
                                      </a:rPr>
                                      <m:t>𝑊</m:t>
                                    </m:r>
                                  </m:den>
                                </m:f>
                              </m:oMath>
                            </m:oMathPara>
                          </a14:m>
                          <a:endParaRPr lang="en-US" sz="1400" dirty="0"/>
                        </a:p>
                        <a:p>
                          <a:pPr marL="0" marR="0" indent="0" algn="l" defTabSz="457182" rtl="0" eaLnBrk="1" fontAlgn="auto" latinLnBrk="0" hangingPunct="1">
                            <a:lnSpc>
                              <a:spcPct val="100000"/>
                            </a:lnSpc>
                            <a:spcBef>
                              <a:spcPts val="0"/>
                            </a:spcBef>
                            <a:spcAft>
                              <a:spcPts val="0"/>
                            </a:spcAft>
                            <a:buClrTx/>
                            <a:buSzTx/>
                            <a:buFontTx/>
                            <a:buNone/>
                            <a:tabLst/>
                            <a:defRPr/>
                          </a:pPr>
                          <a:endParaRPr lang="en-US" sz="1400" dirty="0"/>
                        </a:p>
                        <a:p>
                          <a:endParaRPr lang="en-US" sz="1400" b="0" dirty="0" smtClean="0"/>
                        </a:p>
                      </a:txBody>
                      <a:tcPr anchor="ctr"/>
                    </a:tc>
                    <a:tc>
                      <a:txBody>
                        <a:bodyPr/>
                        <a:lstStyle/>
                        <a:p>
                          <a:endParaRPr lang="en-US" sz="1400" b="0" dirty="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endParaRPr lang="en-US" sz="1400" dirty="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0" i="1" smtClean="0">
                                    <a:latin typeface="Cambria Math" charset="0"/>
                                  </a:rPr>
                                  <m:t>−3</m:t>
                                </m:r>
                              </m:oMath>
                            </m:oMathPara>
                          </a14:m>
                          <a:endParaRPr lang="en-US" sz="1400" dirty="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nb-NO" sz="1800" b="0" i="0" kern="1200" dirty="0" smtClean="0">
                              <a:solidFill>
                                <a:schemeClr val="dk1"/>
                              </a:solidFill>
                              <a:effectLst/>
                              <a:latin typeface="+mn-lt"/>
                              <a:ea typeface="+mn-ea"/>
                              <a:cs typeface="+mn-cs"/>
                            </a:rPr>
                            <a:t>0.00037018372</a:t>
                          </a:r>
                          <a:endParaRPr lang="en-US" sz="1400" dirty="0"/>
                        </a:p>
                      </a:txBody>
                      <a:tcPr anchor="ctr"/>
                    </a:tc>
                  </a:tr>
                </a:tbl>
              </a:graphicData>
            </a:graphic>
          </p:graphicFrame>
        </mc:Choice>
        <mc:Fallback xmlns="">
          <p:graphicFrame>
            <p:nvGraphicFramePr>
              <p:cNvPr id="5" name="Table 4"/>
              <p:cNvGraphicFramePr>
                <a:graphicFrameLocks noGrp="1"/>
              </p:cNvGraphicFramePr>
              <p:nvPr>
                <p:extLst>
                  <p:ext uri="{D42A27DB-BD31-4B8C-83A1-F6EECF244321}">
                    <p14:modId xmlns:p14="http://schemas.microsoft.com/office/powerpoint/2010/main" val="1481090699"/>
                  </p:ext>
                </p:extLst>
              </p:nvPr>
            </p:nvGraphicFramePr>
            <p:xfrm>
              <a:off x="1103025" y="983807"/>
              <a:ext cx="9356087" cy="5038631"/>
            </p:xfrm>
            <a:graphic>
              <a:graphicData uri="http://schemas.openxmlformats.org/drawingml/2006/table">
                <a:tbl>
                  <a:tblPr firstRow="1" bandRow="1">
                    <a:tableStyleId>{073A0DAA-6AF3-43AB-8588-CEC1D06C72B9}</a:tableStyleId>
                  </a:tblPr>
                  <a:tblGrid>
                    <a:gridCol w="2528071"/>
                    <a:gridCol w="1412170"/>
                    <a:gridCol w="1805282"/>
                    <a:gridCol w="1805282"/>
                    <a:gridCol w="1805282"/>
                  </a:tblGrid>
                  <a:tr h="518160">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smtClean="0"/>
                            <a:t>Variables</a:t>
                          </a:r>
                          <a:endParaRPr lang="en-US" sz="1400" b="0" dirty="0" smtClean="0">
                            <a:latin typeface="Karla" charset="0"/>
                            <a:ea typeface="Karla" charset="0"/>
                            <a:cs typeface="Karla" charset="0"/>
                          </a:endParaRPr>
                        </a:p>
                      </a:txBody>
                      <a:tcPr anchor="ctr"/>
                    </a:tc>
                    <a:tc>
                      <a:txBody>
                        <a:bodyPr/>
                        <a:lstStyle/>
                        <a:p>
                          <a:pPr algn="ctr"/>
                          <a:r>
                            <a:rPr lang="en-US" sz="1400" dirty="0" smtClean="0"/>
                            <a:t>derivatives</a:t>
                          </a:r>
                          <a:endParaRPr lang="en-US" sz="1400" dirty="0">
                            <a:latin typeface="Karla" charset="0"/>
                            <a:ea typeface="Karla" charset="0"/>
                            <a:cs typeface="Karla" charset="0"/>
                          </a:endParaRPr>
                        </a:p>
                      </a:txBody>
                      <a:tcPr anchor="ctr"/>
                    </a:tc>
                    <a:tc>
                      <a:txBody>
                        <a:bodyPr/>
                        <a:lstStyle/>
                        <a:p>
                          <a:pPr algn="ctr"/>
                          <a:r>
                            <a:rPr lang="en-US" sz="1400" dirty="0" smtClean="0">
                              <a:latin typeface="Karla" charset="0"/>
                              <a:ea typeface="Karla" charset="0"/>
                              <a:cs typeface="Karla" charset="0"/>
                            </a:rPr>
                            <a:t>Value of</a:t>
                          </a:r>
                          <a:r>
                            <a:rPr lang="en-US" sz="1400" baseline="0" dirty="0" smtClean="0">
                              <a:latin typeface="Karla" charset="0"/>
                              <a:ea typeface="Karla" charset="0"/>
                              <a:cs typeface="Karla" charset="0"/>
                            </a:rPr>
                            <a:t> the variable</a:t>
                          </a:r>
                          <a:endParaRPr lang="en-US" sz="1400" dirty="0">
                            <a:latin typeface="Karla" charset="0"/>
                            <a:ea typeface="Karla" charset="0"/>
                            <a:cs typeface="Karla" charset="0"/>
                          </a:endParaRPr>
                        </a:p>
                      </a:txBody>
                      <a:tcPr anchor="ctr"/>
                    </a:tc>
                    <a:tc>
                      <a:txBody>
                        <a:bodyPr/>
                        <a:lstStyle/>
                        <a:p>
                          <a:pPr algn="ctr"/>
                          <a:r>
                            <a:rPr lang="en-US" sz="1400" dirty="0" smtClean="0">
                              <a:latin typeface="Karla" charset="0"/>
                              <a:ea typeface="Karla" charset="0"/>
                              <a:cs typeface="Karla" charset="0"/>
                            </a:rPr>
                            <a:t>Value of the partial derivative</a:t>
                          </a:r>
                          <a:endParaRPr lang="en-US" sz="1400" dirty="0">
                            <a:latin typeface="Karla" charset="0"/>
                            <a:ea typeface="Karla" charset="0"/>
                            <a:cs typeface="Karla" charset="0"/>
                          </a:endParaRPr>
                        </a:p>
                      </a:txBody>
                      <a:tcPr anchor="ctr"/>
                    </a:tc>
                    <a:tc>
                      <a:txBody>
                        <a:bodyPr/>
                        <a:lstStyle/>
                        <a:p>
                          <a:endParaRPr lang="en-US"/>
                        </a:p>
                      </a:txBody>
                      <a:tcPr anchor="ctr">
                        <a:blipFill rotWithShape="0">
                          <a:blip r:embed="rId2"/>
                          <a:stretch>
                            <a:fillRect l="-419257" t="-2353" r="-1351" b="-876471"/>
                          </a:stretch>
                        </a:blipFill>
                      </a:tcPr>
                    </a:tc>
                  </a:tr>
                  <a:tr h="514712">
                    <a:tc>
                      <a:txBody>
                        <a:bodyPr/>
                        <a:lstStyle/>
                        <a:p>
                          <a:endParaRPr lang="en-US"/>
                        </a:p>
                      </a:txBody>
                      <a:tcPr anchor="ctr">
                        <a:blipFill rotWithShape="0">
                          <a:blip r:embed="rId2"/>
                          <a:stretch>
                            <a:fillRect l="-241" t="-102353" r="-271084" b="-776471"/>
                          </a:stretch>
                        </a:blipFill>
                      </a:tcPr>
                    </a:tc>
                    <a:tc>
                      <a:txBody>
                        <a:bodyPr/>
                        <a:lstStyle/>
                        <a:p>
                          <a:endParaRPr lang="en-US"/>
                        </a:p>
                      </a:txBody>
                      <a:tcPr>
                        <a:blipFill rotWithShape="0">
                          <a:blip r:embed="rId2"/>
                          <a:stretch>
                            <a:fillRect l="-179310" t="-102353" r="-384914" b="-776471"/>
                          </a:stretch>
                        </a:blipFill>
                      </a:tcPr>
                    </a:tc>
                    <a:tc>
                      <a:txBody>
                        <a:bodyPr/>
                        <a:lstStyle/>
                        <a:p>
                          <a:endParaRPr lang="en-US"/>
                        </a:p>
                      </a:txBody>
                      <a:tcPr anchor="ctr">
                        <a:blipFill rotWithShape="0">
                          <a:blip r:embed="rId2"/>
                          <a:stretch>
                            <a:fillRect l="-218919" t="-102353" r="-201689" b="-776471"/>
                          </a:stretch>
                        </a:blipFill>
                      </a:tcP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b="0" dirty="0" smtClean="0"/>
                            <a:t>-3</a:t>
                          </a:r>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b="0" dirty="0" smtClean="0"/>
                            <a:t>-3</a:t>
                          </a:r>
                        </a:p>
                      </a:txBody>
                      <a:tcPr anchor="ctr"/>
                    </a:tc>
                  </a:tr>
                  <a:tr h="551246">
                    <a:tc>
                      <a:txBody>
                        <a:bodyPr/>
                        <a:lstStyle/>
                        <a:p>
                          <a:endParaRPr lang="en-US"/>
                        </a:p>
                      </a:txBody>
                      <a:tcPr anchor="ctr">
                        <a:blipFill rotWithShape="0">
                          <a:blip r:embed="rId2"/>
                          <a:stretch>
                            <a:fillRect l="-241" t="-191111" r="-271084" b="-633333"/>
                          </a:stretch>
                        </a:blipFill>
                      </a:tcPr>
                    </a:tc>
                    <a:tc>
                      <a:txBody>
                        <a:bodyPr/>
                        <a:lstStyle/>
                        <a:p>
                          <a:endParaRPr lang="en-US"/>
                        </a:p>
                      </a:txBody>
                      <a:tcPr>
                        <a:blipFill rotWithShape="0">
                          <a:blip r:embed="rId2"/>
                          <a:stretch>
                            <a:fillRect l="-179310" t="-191111" r="-384914" b="-633333"/>
                          </a:stretch>
                        </a:blipFill>
                      </a:tcPr>
                    </a:tc>
                    <a:tc>
                      <a:txBody>
                        <a:bodyPr/>
                        <a:lstStyle/>
                        <a:p>
                          <a:endParaRPr lang="en-US"/>
                        </a:p>
                      </a:txBody>
                      <a:tcPr anchor="ctr">
                        <a:blipFill rotWithShape="0">
                          <a:blip r:embed="rId2"/>
                          <a:stretch>
                            <a:fillRect l="-218919" t="-191111" r="-201689" b="-633333"/>
                          </a:stretch>
                        </a:blipFill>
                      </a:tcPr>
                    </a:tc>
                    <a:tc>
                      <a:txBody>
                        <a:bodyPr/>
                        <a:lstStyle/>
                        <a:p>
                          <a:endParaRPr lang="en-US"/>
                        </a:p>
                      </a:txBody>
                      <a:tcPr anchor="ctr">
                        <a:blipFill rotWithShape="0">
                          <a:blip r:embed="rId2"/>
                          <a:stretch>
                            <a:fillRect l="-317845" t="-191111" r="-101010" b="-633333"/>
                          </a:stretch>
                        </a:blipFill>
                      </a:tcPr>
                    </a:tc>
                    <a:tc>
                      <a:txBody>
                        <a:bodyPr/>
                        <a:lstStyle/>
                        <a:p>
                          <a:endParaRPr lang="en-US"/>
                        </a:p>
                      </a:txBody>
                      <a:tcPr anchor="ctr">
                        <a:blipFill rotWithShape="0">
                          <a:blip r:embed="rId2"/>
                          <a:stretch>
                            <a:fillRect l="-419257" t="-191111" r="-1351" b="-633333"/>
                          </a:stretch>
                        </a:blipFill>
                      </a:tcPr>
                    </a:tc>
                  </a:tr>
                  <a:tr h="551246">
                    <a:tc>
                      <a:txBody>
                        <a:bodyPr/>
                        <a:lstStyle/>
                        <a:p>
                          <a:endParaRPr lang="en-US"/>
                        </a:p>
                      </a:txBody>
                      <a:tcPr anchor="ctr">
                        <a:blipFill rotWithShape="0">
                          <a:blip r:embed="rId2"/>
                          <a:stretch>
                            <a:fillRect l="-241" t="-291111" r="-271084" b="-533333"/>
                          </a:stretch>
                        </a:blipFill>
                      </a:tcPr>
                    </a:tc>
                    <a:tc>
                      <a:txBody>
                        <a:bodyPr/>
                        <a:lstStyle/>
                        <a:p>
                          <a:endParaRPr lang="en-US"/>
                        </a:p>
                      </a:txBody>
                      <a:tcPr>
                        <a:blipFill rotWithShape="0">
                          <a:blip r:embed="rId2"/>
                          <a:stretch>
                            <a:fillRect l="-179310" t="-291111" r="-384914" b="-533333"/>
                          </a:stretch>
                        </a:blipFill>
                      </a:tcPr>
                    </a:tc>
                    <a:tc>
                      <a:txBody>
                        <a:bodyPr/>
                        <a:lstStyle/>
                        <a:p>
                          <a:endParaRPr lang="en-US"/>
                        </a:p>
                      </a:txBody>
                      <a:tcPr anchor="ctr">
                        <a:blipFill rotWithShape="0">
                          <a:blip r:embed="rId2"/>
                          <a:stretch>
                            <a:fillRect l="-218919" t="-291111" r="-201689" b="-533333"/>
                          </a:stretch>
                        </a:blipFill>
                      </a:tcPr>
                    </a:tc>
                    <a:tc>
                      <a:txBody>
                        <a:bodyPr/>
                        <a:lstStyle/>
                        <a:p>
                          <a:pPr algn="ctr"/>
                          <a:r>
                            <a:rPr lang="en-US" sz="1400" dirty="0" smtClean="0"/>
                            <a:t>1</a:t>
                          </a:r>
                          <a:endParaRPr lang="en-US" sz="1400" dirty="0"/>
                        </a:p>
                      </a:txBody>
                      <a:tcPr anchor="ctr"/>
                    </a:tc>
                    <a:tc>
                      <a:txBody>
                        <a:bodyPr/>
                        <a:lstStyle/>
                        <a:p>
                          <a:endParaRPr lang="en-US"/>
                        </a:p>
                      </a:txBody>
                      <a:tcPr anchor="ctr">
                        <a:blipFill rotWithShape="0">
                          <a:blip r:embed="rId2"/>
                          <a:stretch>
                            <a:fillRect l="-419257" t="-291111" r="-1351" b="-533333"/>
                          </a:stretch>
                        </a:blipFill>
                      </a:tcPr>
                    </a:tc>
                  </a:tr>
                  <a:tr h="633993">
                    <a:tc>
                      <a:txBody>
                        <a:bodyPr/>
                        <a:lstStyle/>
                        <a:p>
                          <a:endParaRPr lang="en-US"/>
                        </a:p>
                      </a:txBody>
                      <a:tcPr anchor="ctr">
                        <a:blipFill rotWithShape="0">
                          <a:blip r:embed="rId2"/>
                          <a:stretch>
                            <a:fillRect l="-241" t="-335238" r="-271084" b="-357143"/>
                          </a:stretch>
                        </a:blipFill>
                      </a:tcPr>
                    </a:tc>
                    <a:tc>
                      <a:txBody>
                        <a:bodyPr/>
                        <a:lstStyle/>
                        <a:p>
                          <a:endParaRPr lang="en-US"/>
                        </a:p>
                      </a:txBody>
                      <a:tcPr>
                        <a:blipFill rotWithShape="0">
                          <a:blip r:embed="rId2"/>
                          <a:stretch>
                            <a:fillRect l="-179310" t="-335238" r="-384914" b="-357143"/>
                          </a:stretch>
                        </a:blipFill>
                      </a:tcPr>
                    </a:tc>
                    <a:tc>
                      <a:txBody>
                        <a:bodyPr/>
                        <a:lstStyle/>
                        <a:p>
                          <a:endParaRPr lang="en-US"/>
                        </a:p>
                      </a:txBody>
                      <a:tcPr anchor="ctr">
                        <a:blipFill rotWithShape="0">
                          <a:blip r:embed="rId2"/>
                          <a:stretch>
                            <a:fillRect l="-218919" t="-335238" r="-201689" b="-357143"/>
                          </a:stretch>
                        </a:blipFill>
                      </a:tcPr>
                    </a:tc>
                    <a:tc>
                      <a:txBody>
                        <a:bodyPr/>
                        <a:lstStyle/>
                        <a:p>
                          <a:endParaRPr lang="en-US"/>
                        </a:p>
                      </a:txBody>
                      <a:tcPr anchor="ctr">
                        <a:blipFill rotWithShape="0">
                          <a:blip r:embed="rId2"/>
                          <a:stretch>
                            <a:fillRect l="-317845" t="-335238" r="-101010" b="-357143"/>
                          </a:stretch>
                        </a:blipFill>
                      </a:tcPr>
                    </a:tc>
                    <a:tc>
                      <a:txBody>
                        <a:bodyPr/>
                        <a:lstStyle/>
                        <a:p>
                          <a:endParaRPr lang="en-US"/>
                        </a:p>
                      </a:txBody>
                      <a:tcPr anchor="ctr">
                        <a:blipFill rotWithShape="0">
                          <a:blip r:embed="rId2"/>
                          <a:stretch>
                            <a:fillRect l="-419257" t="-335238" r="-1351" b="-357143"/>
                          </a:stretch>
                        </a:blipFill>
                      </a:tcPr>
                    </a:tc>
                  </a:tr>
                  <a:tr h="726313">
                    <a:tc>
                      <a:txBody>
                        <a:bodyPr/>
                        <a:lstStyle/>
                        <a:p>
                          <a:endParaRPr lang="en-US"/>
                        </a:p>
                      </a:txBody>
                      <a:tcPr anchor="ctr">
                        <a:blipFill rotWithShape="0">
                          <a:blip r:embed="rId2"/>
                          <a:stretch>
                            <a:fillRect l="-241" t="-384034" r="-271084" b="-215126"/>
                          </a:stretch>
                        </a:blipFill>
                      </a:tcPr>
                    </a:tc>
                    <a:tc>
                      <a:txBody>
                        <a:bodyPr/>
                        <a:lstStyle/>
                        <a:p>
                          <a:endParaRPr lang="en-US"/>
                        </a:p>
                      </a:txBody>
                      <a:tcPr>
                        <a:blipFill rotWithShape="0">
                          <a:blip r:embed="rId2"/>
                          <a:stretch>
                            <a:fillRect l="-179310" t="-384034" r="-384914" b="-215126"/>
                          </a:stretch>
                        </a:blipFill>
                      </a:tcPr>
                    </a:tc>
                    <a:tc>
                      <a:txBody>
                        <a:bodyPr/>
                        <a:lstStyle/>
                        <a:p>
                          <a:endParaRPr lang="en-US"/>
                        </a:p>
                      </a:txBody>
                      <a:tcPr anchor="ctr">
                        <a:blipFill rotWithShape="0">
                          <a:blip r:embed="rId2"/>
                          <a:stretch>
                            <a:fillRect l="-218919" t="-384034" r="-201689" b="-215126"/>
                          </a:stretch>
                        </a:blipFill>
                      </a:tcPr>
                    </a:tc>
                    <a:tc>
                      <a:txBody>
                        <a:bodyPr/>
                        <a:lstStyle/>
                        <a:p>
                          <a:endParaRPr lang="en-US"/>
                        </a:p>
                      </a:txBody>
                      <a:tcPr anchor="ctr">
                        <a:blipFill rotWithShape="0">
                          <a:blip r:embed="rId2"/>
                          <a:stretch>
                            <a:fillRect l="-317845" t="-384034" r="-101010" b="-215126"/>
                          </a:stretch>
                        </a:blipFill>
                      </a:tcPr>
                    </a:tc>
                    <a:tc>
                      <a:txBody>
                        <a:bodyPr/>
                        <a:lstStyle/>
                        <a:p>
                          <a:endParaRPr lang="en-US"/>
                        </a:p>
                      </a:txBody>
                      <a:tcPr anchor="ctr">
                        <a:blipFill rotWithShape="0">
                          <a:blip r:embed="rId2"/>
                          <a:stretch>
                            <a:fillRect l="-419257" t="-384034" r="-1351" b="-215126"/>
                          </a:stretch>
                        </a:blipFill>
                      </a:tcPr>
                    </a:tc>
                  </a:tr>
                  <a:tr h="552234">
                    <a:tc>
                      <a:txBody>
                        <a:bodyPr/>
                        <a:lstStyle/>
                        <a:p>
                          <a:endParaRPr lang="en-US"/>
                        </a:p>
                      </a:txBody>
                      <a:tcPr anchor="ctr">
                        <a:blipFill rotWithShape="0">
                          <a:blip r:embed="rId2"/>
                          <a:stretch>
                            <a:fillRect l="-241" t="-640000" r="-271084" b="-184444"/>
                          </a:stretch>
                        </a:blipFill>
                      </a:tcPr>
                    </a:tc>
                    <a:tc>
                      <a:txBody>
                        <a:bodyPr/>
                        <a:lstStyle/>
                        <a:p>
                          <a:endParaRPr lang="en-US"/>
                        </a:p>
                      </a:txBody>
                      <a:tcPr>
                        <a:blipFill rotWithShape="0">
                          <a:blip r:embed="rId2"/>
                          <a:stretch>
                            <a:fillRect l="-179310" t="-640000" r="-384914" b="-184444"/>
                          </a:stretch>
                        </a:blipFill>
                      </a:tcPr>
                    </a:tc>
                    <a:tc>
                      <a:txBody>
                        <a:bodyPr/>
                        <a:lstStyle/>
                        <a:p>
                          <a:endParaRPr lang="en-US"/>
                        </a:p>
                      </a:txBody>
                      <a:tcPr anchor="ctr">
                        <a:blipFill rotWithShape="0">
                          <a:blip r:embed="rId2"/>
                          <a:stretch>
                            <a:fillRect l="-218919" t="-640000" r="-201689" b="-184444"/>
                          </a:stretch>
                        </a:blipFill>
                      </a:tcPr>
                    </a:tc>
                    <a:tc>
                      <a:txBody>
                        <a:bodyPr/>
                        <a:lstStyle/>
                        <a:p>
                          <a:endParaRPr lang="en-US"/>
                        </a:p>
                      </a:txBody>
                      <a:tcPr anchor="ctr">
                        <a:blipFill rotWithShape="0">
                          <a:blip r:embed="rId2"/>
                          <a:stretch>
                            <a:fillRect l="-317845" t="-640000" r="-101010" b="-184444"/>
                          </a:stretch>
                        </a:blipFill>
                      </a:tcPr>
                    </a:tc>
                    <a:tc>
                      <a:txBody>
                        <a:bodyPr/>
                        <a:lstStyle/>
                        <a:p>
                          <a:endParaRPr lang="en-US"/>
                        </a:p>
                      </a:txBody>
                      <a:tcPr anchor="ctr">
                        <a:blipFill rotWithShape="0">
                          <a:blip r:embed="rId2"/>
                          <a:stretch>
                            <a:fillRect l="-419257" t="-640000" r="-1351" b="-184444"/>
                          </a:stretch>
                        </a:blipFill>
                      </a:tcPr>
                    </a:tc>
                  </a:tr>
                  <a:tr h="990727">
                    <a:tc>
                      <a:txBody>
                        <a:bodyPr/>
                        <a:lstStyle/>
                        <a:p>
                          <a:endParaRPr lang="en-US"/>
                        </a:p>
                      </a:txBody>
                      <a:tcPr anchor="ctr">
                        <a:blipFill rotWithShape="0">
                          <a:blip r:embed="rId2"/>
                          <a:stretch>
                            <a:fillRect l="-241" t="-408589" r="-271084" b="-1840"/>
                          </a:stretch>
                        </a:blipFill>
                      </a:tcPr>
                    </a:tc>
                    <a:tc>
                      <a:txBody>
                        <a:bodyPr/>
                        <a:lstStyle/>
                        <a:p>
                          <a:endParaRPr lang="en-US" sz="1400" b="0" dirty="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endParaRPr lang="en-US" sz="1400" dirty="0"/>
                        </a:p>
                      </a:txBody>
                      <a:tcPr anchor="ctr"/>
                    </a:tc>
                    <a:tc>
                      <a:txBody>
                        <a:bodyPr/>
                        <a:lstStyle/>
                        <a:p>
                          <a:endParaRPr lang="en-US"/>
                        </a:p>
                      </a:txBody>
                      <a:tcPr anchor="ctr">
                        <a:blipFill rotWithShape="0">
                          <a:blip r:embed="rId2"/>
                          <a:stretch>
                            <a:fillRect l="-317845" t="-408589" r="-101010" b="-1840"/>
                          </a:stretch>
                        </a:blipFill>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nb-NO" sz="1800" b="0" i="0" kern="1200" dirty="0" smtClean="0">
                              <a:solidFill>
                                <a:schemeClr val="dk1"/>
                              </a:solidFill>
                              <a:effectLst/>
                              <a:latin typeface="+mn-lt"/>
                              <a:ea typeface="+mn-ea"/>
                              <a:cs typeface="+mn-cs"/>
                            </a:rPr>
                            <a:t>0.00037018372</a:t>
                          </a:r>
                          <a:endParaRPr lang="en-US" sz="1400" dirty="0"/>
                        </a:p>
                      </a:txBody>
                      <a:tcPr anchor="ctr"/>
                    </a:tc>
                  </a:tr>
                </a:tbl>
              </a:graphicData>
            </a:graphic>
          </p:graphicFrame>
        </mc:Fallback>
      </mc:AlternateContent>
    </p:spTree>
    <p:extLst>
      <p:ext uri="{BB962C8B-B14F-4D97-AF65-F5344CB8AC3E}">
        <p14:creationId xmlns:p14="http://schemas.microsoft.com/office/powerpoint/2010/main" val="12546603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Karla" charset="0"/>
                <a:ea typeface="Karla" charset="0"/>
                <a:cs typeface="Karla" charset="0"/>
              </a:rPr>
              <a:t>Basic functions</a:t>
            </a:r>
            <a:endParaRPr lang="en-US" dirty="0">
              <a:latin typeface="Karla" charset="0"/>
              <a:ea typeface="Karla" charset="0"/>
              <a:cs typeface="Karla" charset="0"/>
            </a:endParaRPr>
          </a:p>
        </p:txBody>
      </p:sp>
      <p:sp>
        <p:nvSpPr>
          <p:cNvPr id="4" name="Slide Number Placeholder 3"/>
          <p:cNvSpPr>
            <a:spLocks noGrp="1"/>
          </p:cNvSpPr>
          <p:nvPr>
            <p:ph type="sldNum" sz="quarter" idx="12"/>
          </p:nvPr>
        </p:nvSpPr>
        <p:spPr/>
        <p:txBody>
          <a:bodyPr/>
          <a:lstStyle/>
          <a:p>
            <a:fld id="{74FD6AAA-7C75-FB4B-8EA1-06B22787237D}" type="slidenum">
              <a:rPr lang="en-US" smtClean="0"/>
              <a:t>44</a:t>
            </a:fld>
            <a:endParaRPr lang="en-US"/>
          </a:p>
        </p:txBody>
      </p:sp>
      <p:sp>
        <p:nvSpPr>
          <p:cNvPr id="6" name="TextBox 5"/>
          <p:cNvSpPr txBox="1"/>
          <p:nvPr/>
        </p:nvSpPr>
        <p:spPr>
          <a:xfrm>
            <a:off x="960099" y="1168465"/>
            <a:ext cx="10454959" cy="461665"/>
          </a:xfrm>
          <a:prstGeom prst="rect">
            <a:avLst/>
          </a:prstGeom>
          <a:noFill/>
        </p:spPr>
        <p:txBody>
          <a:bodyPr wrap="square" rtlCol="0">
            <a:spAutoFit/>
          </a:bodyPr>
          <a:lstStyle/>
          <a:p>
            <a:pPr lvl="0" indent="-342900">
              <a:spcAft>
                <a:spcPts val="1200"/>
              </a:spcAft>
            </a:pPr>
            <a:r>
              <a:rPr lang="en-US" sz="2400" dirty="0" smtClean="0">
                <a:solidFill>
                  <a:schemeClr val="tx1">
                    <a:lumMod val="75000"/>
                    <a:lumOff val="25000"/>
                  </a:schemeClr>
                </a:solidFill>
                <a:latin typeface="Karla" charset="0"/>
                <a:ea typeface="Karla" charset="0"/>
                <a:cs typeface="Karla" charset="0"/>
              </a:rPr>
              <a:t>We still need to derive </a:t>
            </a:r>
            <a:r>
              <a:rPr lang="en-US" sz="2400" dirty="0" smtClean="0"/>
              <a:t>derivatives </a:t>
            </a:r>
            <a:r>
              <a:rPr lang="en-US" sz="2400" dirty="0" smtClean="0">
                <a:sym typeface="Wingdings"/>
              </a:rPr>
              <a:t> </a:t>
            </a:r>
            <a:endParaRPr lang="en-US" sz="2400" dirty="0">
              <a:solidFill>
                <a:schemeClr val="tx1">
                  <a:lumMod val="75000"/>
                  <a:lumOff val="25000"/>
                </a:schemeClr>
              </a:solidFill>
              <a:latin typeface="Karla" charset="0"/>
              <a:ea typeface="Karla" charset="0"/>
              <a:cs typeface="Karla" charset="0"/>
            </a:endParaRPr>
          </a:p>
        </p:txBody>
      </p:sp>
      <mc:AlternateContent xmlns:mc="http://schemas.openxmlformats.org/markup-compatibility/2006" xmlns:a14="http://schemas.microsoft.com/office/drawing/2010/main">
        <mc:Choice Requires="a14">
          <p:graphicFrame>
            <p:nvGraphicFramePr>
              <p:cNvPr id="7" name="Table 6"/>
              <p:cNvGraphicFramePr>
                <a:graphicFrameLocks noGrp="1"/>
              </p:cNvGraphicFramePr>
              <p:nvPr>
                <p:extLst/>
              </p:nvPr>
            </p:nvGraphicFramePr>
            <p:xfrm>
              <a:off x="1805909" y="1771023"/>
              <a:ext cx="8653093" cy="4576643"/>
            </p:xfrm>
            <a:graphic>
              <a:graphicData uri="http://schemas.openxmlformats.org/drawingml/2006/table">
                <a:tbl>
                  <a:tblPr firstRow="1" bandRow="1">
                    <a:tableStyleId>{073A0DAA-6AF3-43AB-8588-CEC1D06C72B9}</a:tableStyleId>
                  </a:tblPr>
                  <a:tblGrid>
                    <a:gridCol w="2539369"/>
                    <a:gridCol w="1374759"/>
                    <a:gridCol w="1579655"/>
                    <a:gridCol w="1579655"/>
                    <a:gridCol w="1579655"/>
                  </a:tblGrid>
                  <a:tr h="453400">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200" dirty="0" smtClean="0"/>
                            <a:t>Variables</a:t>
                          </a:r>
                          <a:endParaRPr lang="en-US" sz="1200" b="0" dirty="0" smtClean="0">
                            <a:latin typeface="Karla" charset="0"/>
                            <a:ea typeface="Karla" charset="0"/>
                            <a:cs typeface="Karla" charset="0"/>
                          </a:endParaRPr>
                        </a:p>
                      </a:txBody>
                      <a:tcPr marL="80012" marR="80012" marT="40006" marB="40006" anchor="ctr"/>
                    </a:tc>
                    <a:tc>
                      <a:txBody>
                        <a:bodyPr/>
                        <a:lstStyle/>
                        <a:p>
                          <a:pPr algn="ctr"/>
                          <a:r>
                            <a:rPr lang="en-US" sz="1200" dirty="0" smtClean="0">
                              <a:solidFill>
                                <a:schemeClr val="tx1">
                                  <a:lumMod val="75000"/>
                                  <a:lumOff val="25000"/>
                                </a:schemeClr>
                              </a:solidFill>
                            </a:rPr>
                            <a:t>derivatives</a:t>
                          </a:r>
                          <a:endParaRPr lang="en-US" sz="1200" dirty="0">
                            <a:solidFill>
                              <a:schemeClr val="tx1">
                                <a:lumMod val="75000"/>
                                <a:lumOff val="25000"/>
                              </a:schemeClr>
                            </a:solidFill>
                            <a:latin typeface="Karla" charset="0"/>
                            <a:ea typeface="Karla" charset="0"/>
                            <a:cs typeface="Karla" charset="0"/>
                          </a:endParaRPr>
                        </a:p>
                      </a:txBody>
                      <a:tcPr marL="80012" marR="80012" marT="40006" marB="40006" anchor="ctr">
                        <a:solidFill>
                          <a:schemeClr val="accent6">
                            <a:lumMod val="40000"/>
                            <a:lumOff val="60000"/>
                          </a:schemeClr>
                        </a:solidFill>
                      </a:tcPr>
                    </a:tc>
                    <a:tc>
                      <a:txBody>
                        <a:bodyPr/>
                        <a:lstStyle/>
                        <a:p>
                          <a:pPr algn="ctr"/>
                          <a:r>
                            <a:rPr lang="en-US" sz="1200" dirty="0" smtClean="0">
                              <a:latin typeface="Karla" charset="0"/>
                              <a:ea typeface="Karla" charset="0"/>
                              <a:cs typeface="Karla" charset="0"/>
                            </a:rPr>
                            <a:t>Value of</a:t>
                          </a:r>
                          <a:r>
                            <a:rPr lang="en-US" sz="1200" baseline="0" dirty="0" smtClean="0">
                              <a:latin typeface="Karla" charset="0"/>
                              <a:ea typeface="Karla" charset="0"/>
                              <a:cs typeface="Karla" charset="0"/>
                            </a:rPr>
                            <a:t> the variable</a:t>
                          </a:r>
                          <a:endParaRPr lang="en-US" sz="1200" dirty="0">
                            <a:latin typeface="Karla" charset="0"/>
                            <a:ea typeface="Karla" charset="0"/>
                            <a:cs typeface="Karla" charset="0"/>
                          </a:endParaRPr>
                        </a:p>
                      </a:txBody>
                      <a:tcPr marL="80012" marR="80012" marT="40006" marB="40006" anchor="ctr"/>
                    </a:tc>
                    <a:tc>
                      <a:txBody>
                        <a:bodyPr/>
                        <a:lstStyle/>
                        <a:p>
                          <a:pPr algn="ctr"/>
                          <a:r>
                            <a:rPr lang="en-US" sz="1200" dirty="0" smtClean="0">
                              <a:latin typeface="Karla" charset="0"/>
                              <a:ea typeface="Karla" charset="0"/>
                              <a:cs typeface="Karla" charset="0"/>
                            </a:rPr>
                            <a:t>Value of the partial derivative</a:t>
                          </a:r>
                          <a:endParaRPr lang="en-US" sz="1200" dirty="0">
                            <a:latin typeface="Karla" charset="0"/>
                            <a:ea typeface="Karla" charset="0"/>
                            <a:cs typeface="Karla" charset="0"/>
                          </a:endParaRPr>
                        </a:p>
                      </a:txBody>
                      <a:tcPr marL="80012" marR="80012" marT="40006" marB="40006" anchor="ctr"/>
                    </a:tc>
                    <a:tc>
                      <a:txBody>
                        <a:bodyPr/>
                        <a:lstStyle/>
                        <a:p>
                          <a:pPr algn="ctr"/>
                          <a14:m>
                            <m:oMathPara xmlns:m="http://schemas.openxmlformats.org/officeDocument/2006/math">
                              <m:oMathParaPr>
                                <m:jc m:val="centerGroup"/>
                              </m:oMathParaPr>
                              <m:oMath xmlns:m="http://schemas.openxmlformats.org/officeDocument/2006/math">
                                <m:f>
                                  <m:fPr>
                                    <m:ctrlPr>
                                      <a:rPr lang="mr-IN" sz="1200" i="1" smtClean="0">
                                        <a:latin typeface="Cambria Math" charset="0"/>
                                      </a:rPr>
                                    </m:ctrlPr>
                                  </m:fPr>
                                  <m:num>
                                    <m:r>
                                      <a:rPr lang="en-US" sz="1200" smtClean="0">
                                        <a:latin typeface="Cambria Math" charset="0"/>
                                      </a:rPr>
                                      <m:t>𝑑</m:t>
                                    </m:r>
                                    <m:sSub>
                                      <m:sSubPr>
                                        <m:ctrlPr>
                                          <a:rPr lang="en-US" sz="1200" b="1" i="1" smtClean="0">
                                            <a:latin typeface="Cambria Math" charset="0"/>
                                          </a:rPr>
                                        </m:ctrlPr>
                                      </m:sSubPr>
                                      <m:e>
                                        <m:r>
                                          <a:rPr lang="en-US" sz="1200" b="1" i="1" smtClean="0">
                                            <a:latin typeface="Cambria Math" charset="0"/>
                                          </a:rPr>
                                          <m:t>𝝃</m:t>
                                        </m:r>
                                      </m:e>
                                      <m:sub>
                                        <m:r>
                                          <a:rPr lang="en-US" sz="1200" b="1" i="1" smtClean="0">
                                            <a:latin typeface="Cambria Math" charset="0"/>
                                          </a:rPr>
                                          <m:t>𝒏</m:t>
                                        </m:r>
                                      </m:sub>
                                    </m:sSub>
                                  </m:num>
                                  <m:den>
                                    <m:r>
                                      <a:rPr lang="en-US" sz="1200" smtClean="0">
                                        <a:latin typeface="Cambria Math" charset="0"/>
                                      </a:rPr>
                                      <m:t>𝑑</m:t>
                                    </m:r>
                                    <m:r>
                                      <a:rPr lang="en-US" sz="1200" b="1" i="1" smtClean="0">
                                        <a:latin typeface="Cambria Math" charset="0"/>
                                      </a:rPr>
                                      <m:t>𝑾</m:t>
                                    </m:r>
                                  </m:den>
                                </m:f>
                              </m:oMath>
                            </m:oMathPara>
                          </a14:m>
                          <a:endParaRPr lang="en-US" sz="1200" dirty="0">
                            <a:latin typeface="Karla" charset="0"/>
                            <a:ea typeface="Karla" charset="0"/>
                            <a:cs typeface="Karla" charset="0"/>
                          </a:endParaRPr>
                        </a:p>
                      </a:txBody>
                      <a:tcPr marL="80012" marR="80012" marT="40006" marB="40006" anchor="ctr"/>
                    </a:tc>
                  </a:tr>
                  <a:tr h="450383">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charset="0"/>
                                      </a:rPr>
                                    </m:ctrlPr>
                                  </m:sSubPr>
                                  <m:e>
                                    <m:r>
                                      <a:rPr lang="en-US" sz="1200" smtClean="0">
                                        <a:latin typeface="Cambria Math" charset="0"/>
                                      </a:rPr>
                                      <m:t>𝜉</m:t>
                                    </m:r>
                                  </m:e>
                                  <m:sub>
                                    <m:r>
                                      <a:rPr lang="en-US" sz="1200" smtClean="0">
                                        <a:latin typeface="Cambria Math" charset="0"/>
                                      </a:rPr>
                                      <m:t>1</m:t>
                                    </m:r>
                                  </m:sub>
                                </m:sSub>
                                <m:r>
                                  <a:rPr lang="en-US" sz="1200" smtClean="0">
                                    <a:latin typeface="Cambria Math" charset="0"/>
                                  </a:rPr>
                                  <m:t>=−</m:t>
                                </m:r>
                                <m:sSup>
                                  <m:sSupPr>
                                    <m:ctrlPr>
                                      <a:rPr lang="en-US" sz="1200" i="1" smtClean="0">
                                        <a:latin typeface="Cambria Math" charset="0"/>
                                      </a:rPr>
                                    </m:ctrlPr>
                                  </m:sSupPr>
                                  <m:e>
                                    <m:r>
                                      <a:rPr lang="en-US" sz="1200" smtClean="0">
                                        <a:latin typeface="Cambria Math" charset="0"/>
                                      </a:rPr>
                                      <m:t>𝑊</m:t>
                                    </m:r>
                                  </m:e>
                                  <m:sup>
                                    <m:r>
                                      <a:rPr lang="en-US" sz="1200" smtClean="0">
                                        <a:latin typeface="Cambria Math" charset="0"/>
                                      </a:rPr>
                                      <m:t>𝑇</m:t>
                                    </m:r>
                                  </m:sup>
                                </m:sSup>
                                <m:r>
                                  <a:rPr lang="en-US" sz="1200" smtClean="0">
                                    <a:latin typeface="Cambria Math" charset="0"/>
                                  </a:rPr>
                                  <m:t>𝑋</m:t>
                                </m:r>
                              </m:oMath>
                            </m:oMathPara>
                          </a14:m>
                          <a:endParaRPr lang="en-US" sz="1200" b="0" dirty="0" smtClean="0"/>
                        </a:p>
                      </a:txBody>
                      <a:tcPr marL="80012" marR="80012" marT="40006" marB="40006"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200" i="1" smtClean="0">
                                        <a:latin typeface="Cambria Math" charset="0"/>
                                      </a:rPr>
                                    </m:ctrlPr>
                                  </m:fPr>
                                  <m:num>
                                    <m:r>
                                      <a:rPr lang="en-US" sz="1200" b="0" i="1" smtClean="0">
                                        <a:latin typeface="Cambria Math" charset="0"/>
                                      </a:rPr>
                                      <m:t>𝜕</m:t>
                                    </m:r>
                                    <m:sSub>
                                      <m:sSubPr>
                                        <m:ctrlPr>
                                          <a:rPr lang="en-US" sz="1200" i="1" smtClean="0">
                                            <a:latin typeface="Cambria Math" charset="0"/>
                                          </a:rPr>
                                        </m:ctrlPr>
                                      </m:sSubPr>
                                      <m:e>
                                        <m:r>
                                          <a:rPr lang="en-US" sz="1200" smtClean="0">
                                            <a:latin typeface="Cambria Math" charset="0"/>
                                          </a:rPr>
                                          <m:t>𝜉</m:t>
                                        </m:r>
                                      </m:e>
                                      <m:sub>
                                        <m:r>
                                          <a:rPr lang="en-US" sz="1200" smtClean="0">
                                            <a:latin typeface="Cambria Math" charset="0"/>
                                          </a:rPr>
                                          <m:t>1</m:t>
                                        </m:r>
                                      </m:sub>
                                    </m:sSub>
                                  </m:num>
                                  <m:den>
                                    <m:r>
                                      <a:rPr lang="en-US" sz="1200" b="0" i="1" smtClean="0">
                                        <a:latin typeface="Cambria Math" charset="0"/>
                                      </a:rPr>
                                      <m:t>𝜕</m:t>
                                    </m:r>
                                    <m:r>
                                      <a:rPr lang="en-US" sz="1200" smtClean="0">
                                        <a:latin typeface="Cambria Math" charset="0"/>
                                      </a:rPr>
                                      <m:t>𝑊</m:t>
                                    </m:r>
                                  </m:den>
                                </m:f>
                                <m:r>
                                  <a:rPr lang="en-US" sz="1200" smtClean="0">
                                    <a:latin typeface="Cambria Math" charset="0"/>
                                  </a:rPr>
                                  <m:t>=−</m:t>
                                </m:r>
                                <m:r>
                                  <a:rPr lang="en-US" sz="1200" smtClean="0">
                                    <a:latin typeface="Cambria Math" charset="0"/>
                                  </a:rPr>
                                  <m:t>𝑋</m:t>
                                </m:r>
                              </m:oMath>
                            </m:oMathPara>
                          </a14:m>
                          <a:endParaRPr lang="en-US" sz="1200" b="0" dirty="0" smtClean="0"/>
                        </a:p>
                      </a:txBody>
                      <a:tcPr marL="80012" marR="80012" marT="40006" marB="40006">
                        <a:solidFill>
                          <a:schemeClr val="accent6">
                            <a:lumMod val="40000"/>
                            <a:lumOff val="60000"/>
                          </a:schemeClr>
                        </a:solidFill>
                      </a:tcP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200" b="0" i="1" smtClean="0">
                                    <a:latin typeface="Cambria Math" charset="0"/>
                                  </a:rPr>
                                  <m:t>−9</m:t>
                                </m:r>
                              </m:oMath>
                            </m:oMathPara>
                          </a14:m>
                          <a:endParaRPr lang="en-US" sz="1200" b="0" dirty="0" smtClean="0"/>
                        </a:p>
                      </a:txBody>
                      <a:tcPr marL="80012" marR="80012" marT="40006" marB="40006"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200" b="0" dirty="0" smtClean="0"/>
                            <a:t>-3</a:t>
                          </a:r>
                        </a:p>
                      </a:txBody>
                      <a:tcPr marL="80012" marR="80012" marT="40006" marB="40006"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200" b="0" dirty="0" smtClean="0"/>
                            <a:t>-3</a:t>
                          </a:r>
                        </a:p>
                      </a:txBody>
                      <a:tcPr marL="80012" marR="80012" marT="40006" marB="40006" anchor="ctr"/>
                    </a:tc>
                  </a:tr>
                  <a:tr h="482350">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charset="0"/>
                                      </a:rPr>
                                    </m:ctrlPr>
                                  </m:sSubPr>
                                  <m:e>
                                    <m:r>
                                      <a:rPr lang="en-US" sz="1200" smtClean="0">
                                        <a:latin typeface="Cambria Math" charset="0"/>
                                      </a:rPr>
                                      <m:t>𝜉</m:t>
                                    </m:r>
                                  </m:e>
                                  <m:sub>
                                    <m:r>
                                      <a:rPr lang="en-US" sz="1200" smtClean="0">
                                        <a:latin typeface="Cambria Math" charset="0"/>
                                      </a:rPr>
                                      <m:t>2</m:t>
                                    </m:r>
                                  </m:sub>
                                </m:sSub>
                                <m:r>
                                  <a:rPr lang="en-US" sz="1200" smtClean="0">
                                    <a:latin typeface="Cambria Math" charset="0"/>
                                  </a:rPr>
                                  <m:t>=</m:t>
                                </m:r>
                                <m:sSup>
                                  <m:sSupPr>
                                    <m:ctrlPr>
                                      <a:rPr lang="en-US" sz="1200" i="1" smtClean="0">
                                        <a:latin typeface="Cambria Math" charset="0"/>
                                      </a:rPr>
                                    </m:ctrlPr>
                                  </m:sSupPr>
                                  <m:e>
                                    <m:sSup>
                                      <m:sSupPr>
                                        <m:ctrlPr>
                                          <a:rPr lang="en-US" sz="1200" i="1">
                                            <a:latin typeface="Cambria Math" charset="0"/>
                                          </a:rPr>
                                        </m:ctrlPr>
                                      </m:sSupPr>
                                      <m:e>
                                        <m:r>
                                          <a:rPr lang="en-US" sz="1200">
                                            <a:latin typeface="Cambria Math" charset="0"/>
                                          </a:rPr>
                                          <m:t>𝑒</m:t>
                                        </m:r>
                                      </m:e>
                                      <m:sup>
                                        <m:sSub>
                                          <m:sSubPr>
                                            <m:ctrlPr>
                                              <a:rPr lang="en-US" sz="1200" i="1">
                                                <a:latin typeface="Cambria Math" charset="0"/>
                                              </a:rPr>
                                            </m:ctrlPr>
                                          </m:sSubPr>
                                          <m:e>
                                            <m:r>
                                              <a:rPr lang="en-US" sz="1200">
                                                <a:latin typeface="Cambria Math" charset="0"/>
                                              </a:rPr>
                                              <m:t>𝜉</m:t>
                                            </m:r>
                                          </m:e>
                                          <m:sub>
                                            <m:r>
                                              <a:rPr lang="en-US" sz="1200">
                                                <a:latin typeface="Cambria Math" charset="0"/>
                                              </a:rPr>
                                              <m:t>1</m:t>
                                            </m:r>
                                          </m:sub>
                                        </m:sSub>
                                      </m:sup>
                                    </m:sSup>
                                    <m:r>
                                      <a:rPr lang="en-US" sz="1200" smtClean="0">
                                        <a:latin typeface="Cambria Math" charset="0"/>
                                      </a:rPr>
                                      <m:t>=</m:t>
                                    </m:r>
                                    <m:r>
                                      <a:rPr lang="en-US" sz="1200" smtClean="0">
                                        <a:latin typeface="Cambria Math" charset="0"/>
                                      </a:rPr>
                                      <m:t>𝑒</m:t>
                                    </m:r>
                                  </m:e>
                                  <m:sup>
                                    <m:r>
                                      <a:rPr lang="en-US" sz="1200" smtClean="0">
                                        <a:latin typeface="Cambria Math" charset="0"/>
                                      </a:rPr>
                                      <m:t>−</m:t>
                                    </m:r>
                                    <m:sSup>
                                      <m:sSupPr>
                                        <m:ctrlPr>
                                          <a:rPr lang="en-US" sz="1200" i="1" smtClean="0">
                                            <a:latin typeface="Cambria Math" charset="0"/>
                                          </a:rPr>
                                        </m:ctrlPr>
                                      </m:sSupPr>
                                      <m:e>
                                        <m:r>
                                          <a:rPr lang="en-US" sz="1200" smtClean="0">
                                            <a:latin typeface="Cambria Math" charset="0"/>
                                          </a:rPr>
                                          <m:t>𝑊</m:t>
                                        </m:r>
                                      </m:e>
                                      <m:sup>
                                        <m:r>
                                          <a:rPr lang="en-US" sz="1200" smtClean="0">
                                            <a:latin typeface="Cambria Math" charset="0"/>
                                          </a:rPr>
                                          <m:t>𝑇</m:t>
                                        </m:r>
                                      </m:sup>
                                    </m:sSup>
                                    <m:r>
                                      <a:rPr lang="en-US" sz="1200" smtClean="0">
                                        <a:latin typeface="Cambria Math" charset="0"/>
                                      </a:rPr>
                                      <m:t>𝑋</m:t>
                                    </m:r>
                                  </m:sup>
                                </m:sSup>
                              </m:oMath>
                            </m:oMathPara>
                          </a14:m>
                          <a:endParaRPr lang="en-US" sz="1200" dirty="0"/>
                        </a:p>
                      </a:txBody>
                      <a:tcPr marL="80012" marR="80012" marT="40006" marB="40006"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200" i="1" smtClean="0">
                                        <a:latin typeface="Cambria Math" charset="0"/>
                                      </a:rPr>
                                    </m:ctrlPr>
                                  </m:fPr>
                                  <m:num>
                                    <m:r>
                                      <a:rPr lang="en-US" sz="1200" b="0" i="1" smtClean="0">
                                        <a:latin typeface="Cambria Math" charset="0"/>
                                      </a:rPr>
                                      <m:t>𝜕</m:t>
                                    </m:r>
                                    <m:sSub>
                                      <m:sSubPr>
                                        <m:ctrlPr>
                                          <a:rPr lang="en-US" sz="1200" i="1" smtClean="0">
                                            <a:latin typeface="Cambria Math" charset="0"/>
                                          </a:rPr>
                                        </m:ctrlPr>
                                      </m:sSubPr>
                                      <m:e>
                                        <m:r>
                                          <a:rPr lang="en-US" sz="1200" smtClean="0">
                                            <a:latin typeface="Cambria Math" charset="0"/>
                                          </a:rPr>
                                          <m:t>𝜉</m:t>
                                        </m:r>
                                      </m:e>
                                      <m:sub>
                                        <m:r>
                                          <a:rPr lang="en-US" sz="1200" smtClean="0">
                                            <a:latin typeface="Cambria Math" charset="0"/>
                                          </a:rPr>
                                          <m:t>2</m:t>
                                        </m:r>
                                      </m:sub>
                                    </m:sSub>
                                  </m:num>
                                  <m:den>
                                    <m:r>
                                      <a:rPr lang="en-US" sz="1200" smtClean="0">
                                        <a:latin typeface="Cambria Math" charset="0"/>
                                      </a:rPr>
                                      <m:t>𝑑</m:t>
                                    </m:r>
                                    <m:r>
                                      <a:rPr lang="en-US" sz="1200" b="0" i="1" smtClean="0">
                                        <a:latin typeface="Cambria Math" charset="0"/>
                                      </a:rPr>
                                      <m:t>𝜕</m:t>
                                    </m:r>
                                    <m:sSub>
                                      <m:sSubPr>
                                        <m:ctrlPr>
                                          <a:rPr lang="en-US" sz="1200" i="1" smtClean="0">
                                            <a:latin typeface="Cambria Math" charset="0"/>
                                          </a:rPr>
                                        </m:ctrlPr>
                                      </m:sSubPr>
                                      <m:e>
                                        <m:r>
                                          <a:rPr lang="en-US" sz="1200" smtClean="0">
                                            <a:latin typeface="Cambria Math" charset="0"/>
                                          </a:rPr>
                                          <m:t>𝜉</m:t>
                                        </m:r>
                                      </m:e>
                                      <m:sub>
                                        <m:r>
                                          <a:rPr lang="en-US" sz="1200" smtClean="0">
                                            <a:latin typeface="Cambria Math" charset="0"/>
                                          </a:rPr>
                                          <m:t>1</m:t>
                                        </m:r>
                                      </m:sub>
                                    </m:sSub>
                                  </m:den>
                                </m:f>
                                <m:r>
                                  <a:rPr lang="en-US" sz="1200" smtClean="0">
                                    <a:latin typeface="Cambria Math" charset="0"/>
                                  </a:rPr>
                                  <m:t>=</m:t>
                                </m:r>
                                <m:sSup>
                                  <m:sSupPr>
                                    <m:ctrlPr>
                                      <a:rPr lang="en-US" sz="1200" i="1" smtClean="0">
                                        <a:latin typeface="Cambria Math" charset="0"/>
                                      </a:rPr>
                                    </m:ctrlPr>
                                  </m:sSupPr>
                                  <m:e>
                                    <m:r>
                                      <a:rPr lang="en-US" sz="1200" smtClean="0">
                                        <a:latin typeface="Cambria Math" charset="0"/>
                                      </a:rPr>
                                      <m:t>𝑒</m:t>
                                    </m:r>
                                  </m:e>
                                  <m:sup>
                                    <m:sSub>
                                      <m:sSubPr>
                                        <m:ctrlPr>
                                          <a:rPr lang="en-US" sz="1200" i="1" smtClean="0">
                                            <a:latin typeface="Cambria Math" charset="0"/>
                                          </a:rPr>
                                        </m:ctrlPr>
                                      </m:sSubPr>
                                      <m:e>
                                        <m:r>
                                          <a:rPr lang="en-US" sz="1200" smtClean="0">
                                            <a:latin typeface="Cambria Math" charset="0"/>
                                          </a:rPr>
                                          <m:t>𝜉</m:t>
                                        </m:r>
                                      </m:e>
                                      <m:sub>
                                        <m:r>
                                          <a:rPr lang="en-US" sz="1200" smtClean="0">
                                            <a:latin typeface="Cambria Math" charset="0"/>
                                          </a:rPr>
                                          <m:t>1</m:t>
                                        </m:r>
                                      </m:sub>
                                    </m:sSub>
                                  </m:sup>
                                </m:sSup>
                              </m:oMath>
                            </m:oMathPara>
                          </a14:m>
                          <a:endParaRPr lang="en-US" sz="1200" b="0" dirty="0" smtClean="0"/>
                        </a:p>
                      </a:txBody>
                      <a:tcPr marL="80012" marR="80012" marT="40006" marB="40006">
                        <a:solidFill>
                          <a:schemeClr val="accent6">
                            <a:lumMod val="40000"/>
                            <a:lumOff val="60000"/>
                          </a:schemeClr>
                        </a:solidFill>
                      </a:tcPr>
                    </a:tc>
                    <a:tc>
                      <a:txBody>
                        <a:bodyPr/>
                        <a:lstStyle/>
                        <a:p>
                          <a:pPr algn="ctr"/>
                          <a14:m>
                            <m:oMathPara xmlns:m="http://schemas.openxmlformats.org/officeDocument/2006/math">
                              <m:oMathParaPr>
                                <m:jc m:val="centerGroup"/>
                              </m:oMathParaPr>
                              <m:oMath xmlns:m="http://schemas.openxmlformats.org/officeDocument/2006/math">
                                <m:sSup>
                                  <m:sSupPr>
                                    <m:ctrlPr>
                                      <a:rPr lang="en-US" sz="1200" i="1" smtClean="0">
                                        <a:latin typeface="Cambria Math" charset="0"/>
                                      </a:rPr>
                                    </m:ctrlPr>
                                  </m:sSupPr>
                                  <m:e>
                                    <m:r>
                                      <a:rPr lang="en-US" sz="1200">
                                        <a:latin typeface="Cambria Math" charset="0"/>
                                      </a:rPr>
                                      <m:t>𝑒</m:t>
                                    </m:r>
                                  </m:e>
                                  <m:sup>
                                    <m:r>
                                      <a:rPr lang="en-US" sz="1200">
                                        <a:latin typeface="Cambria Math" charset="0"/>
                                      </a:rPr>
                                      <m:t>−</m:t>
                                    </m:r>
                                    <m:r>
                                      <a:rPr lang="en-US" sz="1200" b="0" i="1" smtClean="0">
                                        <a:latin typeface="Cambria Math" charset="0"/>
                                      </a:rPr>
                                      <m:t>9</m:t>
                                    </m:r>
                                  </m:sup>
                                </m:sSup>
                              </m:oMath>
                            </m:oMathPara>
                          </a14:m>
                          <a:endParaRPr lang="en-US" sz="1200" dirty="0"/>
                        </a:p>
                      </a:txBody>
                      <a:tcPr marL="80012" marR="80012" marT="40006" marB="40006" anchor="ctr"/>
                    </a:tc>
                    <a:tc>
                      <a:txBody>
                        <a:bodyPr/>
                        <a:lstStyle/>
                        <a:p>
                          <a:pPr algn="ctr"/>
                          <a14:m>
                            <m:oMathPara xmlns:m="http://schemas.openxmlformats.org/officeDocument/2006/math">
                              <m:oMathParaPr>
                                <m:jc m:val="centerGroup"/>
                              </m:oMathParaPr>
                              <m:oMath xmlns:m="http://schemas.openxmlformats.org/officeDocument/2006/math">
                                <m:sSup>
                                  <m:sSupPr>
                                    <m:ctrlPr>
                                      <a:rPr lang="en-US" sz="1200" i="1" smtClean="0">
                                        <a:latin typeface="Cambria Math" charset="0"/>
                                      </a:rPr>
                                    </m:ctrlPr>
                                  </m:sSupPr>
                                  <m:e>
                                    <m:r>
                                      <a:rPr lang="en-US" sz="1200">
                                        <a:latin typeface="Cambria Math" charset="0"/>
                                      </a:rPr>
                                      <m:t>𝑒</m:t>
                                    </m:r>
                                  </m:e>
                                  <m:sup>
                                    <m:r>
                                      <a:rPr lang="en-US" sz="1200">
                                        <a:latin typeface="Cambria Math" charset="0"/>
                                      </a:rPr>
                                      <m:t>−</m:t>
                                    </m:r>
                                    <m:r>
                                      <a:rPr lang="en-US" sz="1200" b="0" i="1" smtClean="0">
                                        <a:latin typeface="Cambria Math" charset="0"/>
                                      </a:rPr>
                                      <m:t>9</m:t>
                                    </m:r>
                                  </m:sup>
                                </m:sSup>
                              </m:oMath>
                            </m:oMathPara>
                          </a14:m>
                          <a:endParaRPr lang="en-US" sz="1200" dirty="0"/>
                        </a:p>
                      </a:txBody>
                      <a:tcPr marL="80012" marR="80012" marT="40006" marB="40006" anchor="ctr"/>
                    </a:tc>
                    <a:tc>
                      <a:txBody>
                        <a:bodyPr/>
                        <a:lstStyle/>
                        <a:p>
                          <a:pPr algn="ctr"/>
                          <a:r>
                            <a:rPr lang="en-US" sz="1200" dirty="0" smtClean="0"/>
                            <a:t>-3</a:t>
                          </a:r>
                          <a14:m>
                            <m:oMath xmlns:m="http://schemas.openxmlformats.org/officeDocument/2006/math">
                              <m:sSup>
                                <m:sSupPr>
                                  <m:ctrlPr>
                                    <a:rPr lang="en-US" sz="1200" i="1" smtClean="0">
                                      <a:latin typeface="Cambria Math" charset="0"/>
                                    </a:rPr>
                                  </m:ctrlPr>
                                </m:sSupPr>
                                <m:e>
                                  <m:r>
                                    <a:rPr lang="en-US" sz="1200">
                                      <a:latin typeface="Cambria Math" charset="0"/>
                                    </a:rPr>
                                    <m:t>𝑒</m:t>
                                  </m:r>
                                </m:e>
                                <m:sup>
                                  <m:r>
                                    <a:rPr lang="en-US" sz="1200">
                                      <a:latin typeface="Cambria Math" charset="0"/>
                                    </a:rPr>
                                    <m:t>−</m:t>
                                  </m:r>
                                  <m:r>
                                    <a:rPr lang="en-US" sz="1200" b="0" i="1" smtClean="0">
                                      <a:latin typeface="Cambria Math" charset="0"/>
                                    </a:rPr>
                                    <m:t>9</m:t>
                                  </m:r>
                                </m:sup>
                              </m:sSup>
                            </m:oMath>
                          </a14:m>
                          <a:endParaRPr lang="en-US" sz="1200" dirty="0"/>
                        </a:p>
                      </a:txBody>
                      <a:tcPr marL="80012" marR="80012" marT="40006" marB="40006" anchor="ctr"/>
                    </a:tc>
                  </a:tr>
                  <a:tr h="482350">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charset="0"/>
                                      </a:rPr>
                                    </m:ctrlPr>
                                  </m:sSubPr>
                                  <m:e>
                                    <m:r>
                                      <a:rPr lang="en-US" sz="1200" smtClean="0">
                                        <a:latin typeface="Cambria Math" charset="0"/>
                                      </a:rPr>
                                      <m:t>𝜉</m:t>
                                    </m:r>
                                  </m:e>
                                  <m:sub>
                                    <m:r>
                                      <a:rPr lang="en-US" sz="1200" smtClean="0">
                                        <a:latin typeface="Cambria Math" charset="0"/>
                                      </a:rPr>
                                      <m:t>3</m:t>
                                    </m:r>
                                  </m:sub>
                                </m:sSub>
                                <m:r>
                                  <a:rPr lang="en-US" sz="1200" smtClean="0">
                                    <a:latin typeface="Cambria Math" charset="0"/>
                                  </a:rPr>
                                  <m:t>=</m:t>
                                </m:r>
                                <m:r>
                                  <a:rPr lang="en-US" sz="1200">
                                    <a:latin typeface="Cambria Math" charset="0"/>
                                  </a:rPr>
                                  <m:t>1+</m:t>
                                </m:r>
                                <m:sSub>
                                  <m:sSubPr>
                                    <m:ctrlPr>
                                      <a:rPr lang="en-US" sz="1200" i="1">
                                        <a:latin typeface="Cambria Math" charset="0"/>
                                      </a:rPr>
                                    </m:ctrlPr>
                                  </m:sSubPr>
                                  <m:e>
                                    <m:r>
                                      <a:rPr lang="en-US" sz="1200">
                                        <a:latin typeface="Cambria Math" charset="0"/>
                                      </a:rPr>
                                      <m:t>𝜉</m:t>
                                    </m:r>
                                  </m:e>
                                  <m:sub>
                                    <m:r>
                                      <a:rPr lang="en-US" sz="1200">
                                        <a:latin typeface="Cambria Math" charset="0"/>
                                      </a:rPr>
                                      <m:t>2</m:t>
                                    </m:r>
                                  </m:sub>
                                </m:sSub>
                                <m:r>
                                  <a:rPr lang="en-US" sz="1200" smtClean="0">
                                    <a:latin typeface="Cambria Math" charset="0"/>
                                  </a:rPr>
                                  <m:t>=1+</m:t>
                                </m:r>
                                <m:sSup>
                                  <m:sSupPr>
                                    <m:ctrlPr>
                                      <a:rPr lang="en-US" sz="1200" i="1">
                                        <a:latin typeface="Cambria Math" charset="0"/>
                                      </a:rPr>
                                    </m:ctrlPr>
                                  </m:sSupPr>
                                  <m:e>
                                    <m:r>
                                      <a:rPr lang="en-US" sz="1200">
                                        <a:latin typeface="Cambria Math" charset="0"/>
                                      </a:rPr>
                                      <m:t>𝑒</m:t>
                                    </m:r>
                                  </m:e>
                                  <m:sup>
                                    <m:r>
                                      <a:rPr lang="en-US" sz="1200">
                                        <a:latin typeface="Cambria Math" charset="0"/>
                                      </a:rPr>
                                      <m:t>−</m:t>
                                    </m:r>
                                    <m:sSup>
                                      <m:sSupPr>
                                        <m:ctrlPr>
                                          <a:rPr lang="en-US" sz="1200" i="1">
                                            <a:latin typeface="Cambria Math" charset="0"/>
                                          </a:rPr>
                                        </m:ctrlPr>
                                      </m:sSupPr>
                                      <m:e>
                                        <m:r>
                                          <a:rPr lang="en-US" sz="1200">
                                            <a:latin typeface="Cambria Math" charset="0"/>
                                          </a:rPr>
                                          <m:t>𝑊</m:t>
                                        </m:r>
                                      </m:e>
                                      <m:sup>
                                        <m:r>
                                          <a:rPr lang="en-US" sz="1200">
                                            <a:latin typeface="Cambria Math" charset="0"/>
                                          </a:rPr>
                                          <m:t>𝑇</m:t>
                                        </m:r>
                                      </m:sup>
                                    </m:sSup>
                                    <m:r>
                                      <a:rPr lang="en-US" sz="1200">
                                        <a:latin typeface="Cambria Math" charset="0"/>
                                      </a:rPr>
                                      <m:t>𝑋</m:t>
                                    </m:r>
                                  </m:sup>
                                </m:sSup>
                              </m:oMath>
                            </m:oMathPara>
                          </a14:m>
                          <a:endParaRPr lang="en-US" sz="1200" b="0" dirty="0" smtClean="0"/>
                        </a:p>
                      </a:txBody>
                      <a:tcPr marL="80012" marR="80012" marT="40006" marB="40006"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200" i="1" smtClean="0">
                                        <a:latin typeface="Cambria Math" charset="0"/>
                                      </a:rPr>
                                    </m:ctrlPr>
                                  </m:fPr>
                                  <m:num>
                                    <m:r>
                                      <a:rPr lang="en-US" sz="1200" b="0" i="1" smtClean="0">
                                        <a:latin typeface="Cambria Math" charset="0"/>
                                      </a:rPr>
                                      <m:t>𝜕</m:t>
                                    </m:r>
                                    <m:sSub>
                                      <m:sSubPr>
                                        <m:ctrlPr>
                                          <a:rPr lang="en-US" sz="1200" i="1" smtClean="0">
                                            <a:latin typeface="Cambria Math" charset="0"/>
                                          </a:rPr>
                                        </m:ctrlPr>
                                      </m:sSubPr>
                                      <m:e>
                                        <m:r>
                                          <a:rPr lang="en-US" sz="1200" smtClean="0">
                                            <a:latin typeface="Cambria Math" charset="0"/>
                                          </a:rPr>
                                          <m:t>𝜉</m:t>
                                        </m:r>
                                      </m:e>
                                      <m:sub>
                                        <m:r>
                                          <a:rPr lang="en-US" sz="1200" smtClean="0">
                                            <a:latin typeface="Cambria Math" charset="0"/>
                                          </a:rPr>
                                          <m:t>3</m:t>
                                        </m:r>
                                      </m:sub>
                                    </m:sSub>
                                  </m:num>
                                  <m:den>
                                    <m:r>
                                      <a:rPr lang="en-US" sz="1200" b="0" i="1" smtClean="0">
                                        <a:latin typeface="Cambria Math" charset="0"/>
                                      </a:rPr>
                                      <m:t>𝜕</m:t>
                                    </m:r>
                                    <m:sSub>
                                      <m:sSubPr>
                                        <m:ctrlPr>
                                          <a:rPr lang="en-US" sz="1200" i="1" smtClean="0">
                                            <a:latin typeface="Cambria Math" charset="0"/>
                                          </a:rPr>
                                        </m:ctrlPr>
                                      </m:sSubPr>
                                      <m:e>
                                        <m:r>
                                          <a:rPr lang="en-US" sz="1200" smtClean="0">
                                            <a:latin typeface="Cambria Math" charset="0"/>
                                          </a:rPr>
                                          <m:t>𝜉</m:t>
                                        </m:r>
                                      </m:e>
                                      <m:sub>
                                        <m:r>
                                          <a:rPr lang="en-US" sz="1200" smtClean="0">
                                            <a:latin typeface="Cambria Math" charset="0"/>
                                          </a:rPr>
                                          <m:t>2</m:t>
                                        </m:r>
                                      </m:sub>
                                    </m:sSub>
                                  </m:den>
                                </m:f>
                                <m:r>
                                  <a:rPr lang="en-US" sz="1200" smtClean="0">
                                    <a:latin typeface="Cambria Math" charset="0"/>
                                  </a:rPr>
                                  <m:t>=1</m:t>
                                </m:r>
                              </m:oMath>
                            </m:oMathPara>
                          </a14:m>
                          <a:endParaRPr lang="en-US" sz="1200" b="0" dirty="0" smtClean="0"/>
                        </a:p>
                      </a:txBody>
                      <a:tcPr marL="80012" marR="80012" marT="40006" marB="40006">
                        <a:solidFill>
                          <a:schemeClr val="accent6">
                            <a:lumMod val="40000"/>
                            <a:lumOff val="60000"/>
                          </a:schemeClr>
                        </a:solidFill>
                      </a:tcPr>
                    </a:tc>
                    <a:tc>
                      <a:txBody>
                        <a:bodyPr/>
                        <a:lstStyle/>
                        <a:p>
                          <a:pPr algn="ctr"/>
                          <a:r>
                            <a:rPr lang="en-US" sz="1200" dirty="0" smtClean="0"/>
                            <a:t>1+</a:t>
                          </a:r>
                          <a14:m>
                            <m:oMath xmlns:m="http://schemas.openxmlformats.org/officeDocument/2006/math">
                              <m:sSup>
                                <m:sSupPr>
                                  <m:ctrlPr>
                                    <a:rPr lang="en-US" sz="1200" i="1" smtClean="0">
                                      <a:latin typeface="Cambria Math" charset="0"/>
                                    </a:rPr>
                                  </m:ctrlPr>
                                </m:sSupPr>
                                <m:e>
                                  <m:r>
                                    <a:rPr lang="en-US" sz="1200">
                                      <a:latin typeface="Cambria Math" charset="0"/>
                                    </a:rPr>
                                    <m:t>𝑒</m:t>
                                  </m:r>
                                </m:e>
                                <m:sup>
                                  <m:r>
                                    <a:rPr lang="en-US" sz="1200">
                                      <a:latin typeface="Cambria Math" charset="0"/>
                                    </a:rPr>
                                    <m:t>−</m:t>
                                  </m:r>
                                  <m:r>
                                    <a:rPr lang="en-US" sz="1200" b="0" i="1" smtClean="0">
                                      <a:latin typeface="Cambria Math" charset="0"/>
                                    </a:rPr>
                                    <m:t>9</m:t>
                                  </m:r>
                                </m:sup>
                              </m:sSup>
                            </m:oMath>
                          </a14:m>
                          <a:endParaRPr lang="en-US" sz="1200" dirty="0"/>
                        </a:p>
                      </a:txBody>
                      <a:tcPr marL="80012" marR="80012" marT="40006" marB="40006" anchor="ctr"/>
                    </a:tc>
                    <a:tc>
                      <a:txBody>
                        <a:bodyPr/>
                        <a:lstStyle/>
                        <a:p>
                          <a:pPr algn="ctr"/>
                          <a:r>
                            <a:rPr lang="en-US" sz="1200" dirty="0" smtClean="0"/>
                            <a:t>1</a:t>
                          </a:r>
                          <a:endParaRPr lang="en-US" sz="1200" dirty="0"/>
                        </a:p>
                      </a:txBody>
                      <a:tcPr marL="80012" marR="80012" marT="40006" marB="40006"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200" dirty="0" smtClean="0"/>
                            <a:t>-3</a:t>
                          </a:r>
                          <a14:m>
                            <m:oMath xmlns:m="http://schemas.openxmlformats.org/officeDocument/2006/math">
                              <m:sSup>
                                <m:sSupPr>
                                  <m:ctrlPr>
                                    <a:rPr lang="en-US" sz="1200" i="1" smtClean="0">
                                      <a:latin typeface="Cambria Math" charset="0"/>
                                    </a:rPr>
                                  </m:ctrlPr>
                                </m:sSupPr>
                                <m:e>
                                  <m:r>
                                    <a:rPr lang="en-US" sz="1200">
                                      <a:latin typeface="Cambria Math" charset="0"/>
                                    </a:rPr>
                                    <m:t>𝑒</m:t>
                                  </m:r>
                                </m:e>
                                <m:sup>
                                  <m:r>
                                    <a:rPr lang="en-US" sz="1200">
                                      <a:latin typeface="Cambria Math" charset="0"/>
                                    </a:rPr>
                                    <m:t>−</m:t>
                                  </m:r>
                                  <m:r>
                                    <a:rPr lang="en-US" sz="1200" b="0" i="1" smtClean="0">
                                      <a:latin typeface="Cambria Math" charset="0"/>
                                    </a:rPr>
                                    <m:t>9</m:t>
                                  </m:r>
                                </m:sup>
                              </m:sSup>
                            </m:oMath>
                          </a14:m>
                          <a:endParaRPr lang="en-US" sz="1200" dirty="0"/>
                        </a:p>
                      </a:txBody>
                      <a:tcPr marL="80012" marR="80012" marT="40006" marB="40006" anchor="ctr"/>
                    </a:tc>
                  </a:tr>
                  <a:tr h="554756">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charset="0"/>
                                      </a:rPr>
                                    </m:ctrlPr>
                                  </m:sSubPr>
                                  <m:e>
                                    <m:r>
                                      <a:rPr lang="en-US" sz="1200" smtClean="0">
                                        <a:latin typeface="Cambria Math" charset="0"/>
                                      </a:rPr>
                                      <m:t>𝜉</m:t>
                                    </m:r>
                                  </m:e>
                                  <m:sub>
                                    <m:r>
                                      <a:rPr lang="en-US" sz="1200" smtClean="0">
                                        <a:latin typeface="Cambria Math" charset="0"/>
                                      </a:rPr>
                                      <m:t>4</m:t>
                                    </m:r>
                                  </m:sub>
                                </m:sSub>
                                <m:r>
                                  <a:rPr lang="en-US" sz="1200">
                                    <a:latin typeface="Cambria Math" charset="0"/>
                                  </a:rPr>
                                  <m:t>=</m:t>
                                </m:r>
                                <m:f>
                                  <m:fPr>
                                    <m:ctrlPr>
                                      <a:rPr lang="mr-IN" sz="1200" i="1">
                                        <a:latin typeface="Cambria Math" charset="0"/>
                                      </a:rPr>
                                    </m:ctrlPr>
                                  </m:fPr>
                                  <m:num>
                                    <m:r>
                                      <a:rPr lang="en-US" sz="1200">
                                        <a:latin typeface="Cambria Math" charset="0"/>
                                      </a:rPr>
                                      <m:t>1</m:t>
                                    </m:r>
                                  </m:num>
                                  <m:den>
                                    <m:sSub>
                                      <m:sSubPr>
                                        <m:ctrlPr>
                                          <a:rPr lang="en-US" sz="1200" i="1">
                                            <a:latin typeface="Cambria Math" charset="0"/>
                                          </a:rPr>
                                        </m:ctrlPr>
                                      </m:sSubPr>
                                      <m:e>
                                        <m:r>
                                          <a:rPr lang="en-US" sz="1200">
                                            <a:latin typeface="Cambria Math" charset="0"/>
                                          </a:rPr>
                                          <m:t>𝜉</m:t>
                                        </m:r>
                                      </m:e>
                                      <m:sub>
                                        <m:r>
                                          <a:rPr lang="en-US" sz="1200">
                                            <a:latin typeface="Cambria Math" charset="0"/>
                                          </a:rPr>
                                          <m:t>3</m:t>
                                        </m:r>
                                      </m:sub>
                                    </m:sSub>
                                  </m:den>
                                </m:f>
                                <m:r>
                                  <a:rPr lang="en-US" sz="1200" smtClean="0">
                                    <a:latin typeface="Cambria Math" charset="0"/>
                                  </a:rPr>
                                  <m:t>=</m:t>
                                </m:r>
                                <m:f>
                                  <m:fPr>
                                    <m:ctrlPr>
                                      <a:rPr lang="mr-IN" sz="1200" i="1" smtClean="0">
                                        <a:latin typeface="Cambria Math" charset="0"/>
                                      </a:rPr>
                                    </m:ctrlPr>
                                  </m:fPr>
                                  <m:num>
                                    <m:r>
                                      <a:rPr lang="en-US" sz="1200" smtClean="0">
                                        <a:latin typeface="Cambria Math" charset="0"/>
                                      </a:rPr>
                                      <m:t>1</m:t>
                                    </m:r>
                                  </m:num>
                                  <m:den>
                                    <m:r>
                                      <a:rPr lang="en-US" sz="1200">
                                        <a:latin typeface="Cambria Math" charset="0"/>
                                      </a:rPr>
                                      <m:t>1+</m:t>
                                    </m:r>
                                    <m:sSup>
                                      <m:sSupPr>
                                        <m:ctrlPr>
                                          <a:rPr lang="en-US" sz="1200" i="1">
                                            <a:latin typeface="Cambria Math" charset="0"/>
                                          </a:rPr>
                                        </m:ctrlPr>
                                      </m:sSupPr>
                                      <m:e>
                                        <m:r>
                                          <a:rPr lang="en-US" sz="1200">
                                            <a:latin typeface="Cambria Math" charset="0"/>
                                          </a:rPr>
                                          <m:t>𝑒</m:t>
                                        </m:r>
                                      </m:e>
                                      <m:sup>
                                        <m:r>
                                          <a:rPr lang="en-US" sz="1200">
                                            <a:latin typeface="Cambria Math" charset="0"/>
                                          </a:rPr>
                                          <m:t>−</m:t>
                                        </m:r>
                                        <m:sSup>
                                          <m:sSupPr>
                                            <m:ctrlPr>
                                              <a:rPr lang="en-US" sz="1200" i="1">
                                                <a:latin typeface="Cambria Math" charset="0"/>
                                              </a:rPr>
                                            </m:ctrlPr>
                                          </m:sSupPr>
                                          <m:e>
                                            <m:r>
                                              <a:rPr lang="en-US" sz="1200">
                                                <a:latin typeface="Cambria Math" charset="0"/>
                                              </a:rPr>
                                              <m:t>𝑊</m:t>
                                            </m:r>
                                          </m:e>
                                          <m:sup>
                                            <m:r>
                                              <a:rPr lang="en-US" sz="1200">
                                                <a:latin typeface="Cambria Math" charset="0"/>
                                              </a:rPr>
                                              <m:t>𝑇</m:t>
                                            </m:r>
                                          </m:sup>
                                        </m:sSup>
                                        <m:r>
                                          <a:rPr lang="en-US" sz="1200">
                                            <a:latin typeface="Cambria Math" charset="0"/>
                                          </a:rPr>
                                          <m:t>𝑋</m:t>
                                        </m:r>
                                      </m:sup>
                                    </m:sSup>
                                  </m:den>
                                </m:f>
                                <m:r>
                                  <a:rPr lang="en-US" sz="1200" smtClean="0">
                                    <a:latin typeface="Cambria Math" charset="0"/>
                                  </a:rPr>
                                  <m:t>=</m:t>
                                </m:r>
                                <m:r>
                                  <a:rPr lang="en-US" sz="1200" smtClean="0">
                                    <a:latin typeface="Cambria Math" charset="0"/>
                                  </a:rPr>
                                  <m:t>𝑝</m:t>
                                </m:r>
                              </m:oMath>
                            </m:oMathPara>
                          </a14:m>
                          <a:endParaRPr lang="en-US" sz="1200" b="0" dirty="0" smtClean="0">
                            <a:solidFill>
                              <a:srgbClr val="FF0000"/>
                            </a:solidFill>
                          </a:endParaRPr>
                        </a:p>
                      </a:txBody>
                      <a:tcPr marL="80012" marR="80012" marT="40006" marB="40006" anchor="ctr"/>
                    </a:tc>
                    <a:tc>
                      <a:txBody>
                        <a:bodyPr/>
                        <a:lstStyle/>
                        <a:p>
                          <a:pPr/>
                          <a14:m>
                            <m:oMathPara xmlns:m="http://schemas.openxmlformats.org/officeDocument/2006/math">
                              <m:oMathParaPr>
                                <m:jc m:val="centerGroup"/>
                              </m:oMathParaPr>
                              <m:oMath xmlns:m="http://schemas.openxmlformats.org/officeDocument/2006/math">
                                <m:f>
                                  <m:fPr>
                                    <m:ctrlPr>
                                      <a:rPr lang="mr-IN" sz="1200" i="1" smtClean="0">
                                        <a:latin typeface="Cambria Math" charset="0"/>
                                      </a:rPr>
                                    </m:ctrlPr>
                                  </m:fPr>
                                  <m:num>
                                    <m:r>
                                      <a:rPr lang="en-US" sz="1200" b="0" i="1" smtClean="0">
                                        <a:latin typeface="Cambria Math" charset="0"/>
                                      </a:rPr>
                                      <m:t>𝜕</m:t>
                                    </m:r>
                                    <m:sSub>
                                      <m:sSubPr>
                                        <m:ctrlPr>
                                          <a:rPr lang="en-US" sz="1200" i="1" smtClean="0">
                                            <a:latin typeface="Cambria Math" charset="0"/>
                                          </a:rPr>
                                        </m:ctrlPr>
                                      </m:sSubPr>
                                      <m:e>
                                        <m:r>
                                          <a:rPr lang="en-US" sz="1200" smtClean="0">
                                            <a:latin typeface="Cambria Math" charset="0"/>
                                          </a:rPr>
                                          <m:t>𝜉</m:t>
                                        </m:r>
                                      </m:e>
                                      <m:sub>
                                        <m:r>
                                          <a:rPr lang="en-US" sz="1200" smtClean="0">
                                            <a:latin typeface="Cambria Math" charset="0"/>
                                          </a:rPr>
                                          <m:t>4</m:t>
                                        </m:r>
                                      </m:sub>
                                    </m:sSub>
                                  </m:num>
                                  <m:den>
                                    <m:r>
                                      <a:rPr lang="en-US" sz="1200" b="0" i="1" smtClean="0">
                                        <a:latin typeface="Cambria Math" charset="0"/>
                                      </a:rPr>
                                      <m:t>𝜕</m:t>
                                    </m:r>
                                    <m:sSub>
                                      <m:sSubPr>
                                        <m:ctrlPr>
                                          <a:rPr lang="en-US" sz="1200" i="1" smtClean="0">
                                            <a:latin typeface="Cambria Math" charset="0"/>
                                          </a:rPr>
                                        </m:ctrlPr>
                                      </m:sSubPr>
                                      <m:e>
                                        <m:r>
                                          <a:rPr lang="en-US" sz="1200" smtClean="0">
                                            <a:latin typeface="Cambria Math" charset="0"/>
                                          </a:rPr>
                                          <m:t>𝜉</m:t>
                                        </m:r>
                                      </m:e>
                                      <m:sub>
                                        <m:r>
                                          <a:rPr lang="en-US" sz="1200" smtClean="0">
                                            <a:latin typeface="Cambria Math" charset="0"/>
                                          </a:rPr>
                                          <m:t>3</m:t>
                                        </m:r>
                                      </m:sub>
                                    </m:sSub>
                                  </m:den>
                                </m:f>
                                <m:r>
                                  <a:rPr lang="en-US" sz="1200" smtClean="0">
                                    <a:latin typeface="Cambria Math" charset="0"/>
                                  </a:rPr>
                                  <m:t>=−</m:t>
                                </m:r>
                                <m:f>
                                  <m:fPr>
                                    <m:ctrlPr>
                                      <a:rPr lang="mr-IN" sz="1200" i="1" smtClean="0">
                                        <a:latin typeface="Cambria Math" charset="0"/>
                                      </a:rPr>
                                    </m:ctrlPr>
                                  </m:fPr>
                                  <m:num>
                                    <m:r>
                                      <a:rPr lang="en-US" sz="1200" smtClean="0">
                                        <a:latin typeface="Cambria Math" charset="0"/>
                                      </a:rPr>
                                      <m:t>1</m:t>
                                    </m:r>
                                  </m:num>
                                  <m:den>
                                    <m:sSubSup>
                                      <m:sSubSupPr>
                                        <m:ctrlPr>
                                          <a:rPr lang="en-US" sz="1200" i="1" smtClean="0">
                                            <a:latin typeface="Cambria Math" charset="0"/>
                                          </a:rPr>
                                        </m:ctrlPr>
                                      </m:sSubSupPr>
                                      <m:e>
                                        <m:r>
                                          <a:rPr lang="en-US" sz="1200" smtClean="0">
                                            <a:latin typeface="Cambria Math" charset="0"/>
                                          </a:rPr>
                                          <m:t>𝜉</m:t>
                                        </m:r>
                                      </m:e>
                                      <m:sub>
                                        <m:r>
                                          <a:rPr lang="en-US" sz="1200" smtClean="0">
                                            <a:latin typeface="Cambria Math" charset="0"/>
                                          </a:rPr>
                                          <m:t>3</m:t>
                                        </m:r>
                                      </m:sub>
                                      <m:sup>
                                        <m:r>
                                          <a:rPr lang="en-US" sz="1200" smtClean="0">
                                            <a:latin typeface="Cambria Math" charset="0"/>
                                          </a:rPr>
                                          <m:t>2</m:t>
                                        </m:r>
                                      </m:sup>
                                    </m:sSubSup>
                                  </m:den>
                                </m:f>
                              </m:oMath>
                            </m:oMathPara>
                          </a14:m>
                          <a:endParaRPr lang="en-US" sz="1200" dirty="0"/>
                        </a:p>
                      </a:txBody>
                      <a:tcPr marL="80012" marR="80012" marT="40006" marB="40006">
                        <a:solidFill>
                          <a:schemeClr val="accent6">
                            <a:lumMod val="40000"/>
                            <a:lumOff val="60000"/>
                          </a:schemeClr>
                        </a:solidFill>
                      </a:tcPr>
                    </a:tc>
                    <a:tc>
                      <a:txBody>
                        <a:bodyPr/>
                        <a:lstStyle/>
                        <a:p>
                          <a:pPr algn="ctr"/>
                          <a14:m>
                            <m:oMathPara xmlns:m="http://schemas.openxmlformats.org/officeDocument/2006/math">
                              <m:oMathParaPr>
                                <m:jc m:val="centerGroup"/>
                              </m:oMathParaPr>
                              <m:oMath xmlns:m="http://schemas.openxmlformats.org/officeDocument/2006/math">
                                <m:f>
                                  <m:fPr>
                                    <m:ctrlPr>
                                      <a:rPr lang="en-US" sz="1200" b="0" i="1" smtClean="0">
                                        <a:latin typeface="Cambria Math" charset="0"/>
                                      </a:rPr>
                                    </m:ctrlPr>
                                  </m:fPr>
                                  <m:num>
                                    <m:r>
                                      <a:rPr lang="en-US" sz="1200" b="0" i="1" smtClean="0">
                                        <a:latin typeface="Cambria Math" charset="0"/>
                                      </a:rPr>
                                      <m:t>1</m:t>
                                    </m:r>
                                  </m:num>
                                  <m:den>
                                    <m:r>
                                      <a:rPr lang="en-US" sz="1200" b="0" i="1" smtClean="0">
                                        <a:latin typeface="Cambria Math" charset="0"/>
                                      </a:rPr>
                                      <m:t>1+</m:t>
                                    </m:r>
                                    <m:sSup>
                                      <m:sSupPr>
                                        <m:ctrlPr>
                                          <a:rPr lang="en-US" sz="1200" b="0" i="1" smtClean="0">
                                            <a:latin typeface="Cambria Math" charset="0"/>
                                          </a:rPr>
                                        </m:ctrlPr>
                                      </m:sSupPr>
                                      <m:e>
                                        <m:r>
                                          <a:rPr lang="en-US" sz="1200" b="0" i="1" smtClean="0">
                                            <a:latin typeface="Cambria Math" charset="0"/>
                                          </a:rPr>
                                          <m:t>𝑒</m:t>
                                        </m:r>
                                      </m:e>
                                      <m:sup>
                                        <m:r>
                                          <a:rPr lang="en-US" sz="1200" b="0" i="1" smtClean="0">
                                            <a:latin typeface="Cambria Math" charset="0"/>
                                          </a:rPr>
                                          <m:t>−9</m:t>
                                        </m:r>
                                      </m:sup>
                                    </m:sSup>
                                  </m:den>
                                </m:f>
                              </m:oMath>
                            </m:oMathPara>
                          </a14:m>
                          <a:endParaRPr lang="en-US" sz="1200" dirty="0"/>
                        </a:p>
                      </a:txBody>
                      <a:tcPr marL="80012" marR="80012" marT="40006" marB="40006" anchor="ctr"/>
                    </a:tc>
                    <a:tc>
                      <a:txBody>
                        <a:bodyPr/>
                        <a:lstStyle/>
                        <a:p>
                          <a:pPr algn="ctr"/>
                          <a14:m>
                            <m:oMathPara xmlns:m="http://schemas.openxmlformats.org/officeDocument/2006/math">
                              <m:oMathParaPr>
                                <m:jc m:val="centerGroup"/>
                              </m:oMathParaPr>
                              <m:oMath xmlns:m="http://schemas.openxmlformats.org/officeDocument/2006/math">
                                <m:sSup>
                                  <m:sSupPr>
                                    <m:ctrlPr>
                                      <a:rPr lang="en-US" sz="1200" b="0" i="1" smtClean="0">
                                        <a:latin typeface="Cambria Math" charset="0"/>
                                      </a:rPr>
                                    </m:ctrlPr>
                                  </m:sSupPr>
                                  <m:e>
                                    <m:d>
                                      <m:dPr>
                                        <m:ctrlPr>
                                          <a:rPr lang="mr-IN" sz="1200" b="0" i="1" smtClean="0">
                                            <a:latin typeface="Cambria Math" charset="0"/>
                                          </a:rPr>
                                        </m:ctrlPr>
                                      </m:dPr>
                                      <m:e>
                                        <m:f>
                                          <m:fPr>
                                            <m:ctrlPr>
                                              <a:rPr lang="en-US" sz="1200" b="0" i="1" smtClean="0">
                                                <a:latin typeface="Cambria Math" charset="0"/>
                                              </a:rPr>
                                            </m:ctrlPr>
                                          </m:fPr>
                                          <m:num>
                                            <m:r>
                                              <a:rPr lang="en-US" sz="1200" b="0" i="1" smtClean="0">
                                                <a:latin typeface="Cambria Math" charset="0"/>
                                              </a:rPr>
                                              <m:t>1</m:t>
                                            </m:r>
                                          </m:num>
                                          <m:den>
                                            <m:r>
                                              <a:rPr lang="en-US" sz="1200" b="0" i="1" smtClean="0">
                                                <a:latin typeface="Cambria Math" charset="0"/>
                                              </a:rPr>
                                              <m:t>1+</m:t>
                                            </m:r>
                                            <m:sSup>
                                              <m:sSupPr>
                                                <m:ctrlPr>
                                                  <a:rPr lang="en-US" sz="1200" b="0" i="1" smtClean="0">
                                                    <a:latin typeface="Cambria Math" charset="0"/>
                                                  </a:rPr>
                                                </m:ctrlPr>
                                              </m:sSupPr>
                                              <m:e>
                                                <m:r>
                                                  <a:rPr lang="en-US" sz="1200" b="0" i="1" smtClean="0">
                                                    <a:latin typeface="Cambria Math" charset="0"/>
                                                  </a:rPr>
                                                  <m:t>𝑒</m:t>
                                                </m:r>
                                              </m:e>
                                              <m:sup>
                                                <m:r>
                                                  <a:rPr lang="en-US" sz="1200" b="0" i="1" smtClean="0">
                                                    <a:latin typeface="Cambria Math" charset="0"/>
                                                  </a:rPr>
                                                  <m:t>−9</m:t>
                                                </m:r>
                                              </m:sup>
                                            </m:sSup>
                                          </m:den>
                                        </m:f>
                                      </m:e>
                                    </m:d>
                                  </m:e>
                                  <m:sup>
                                    <m:r>
                                      <a:rPr lang="en-US" sz="1200" b="0" i="1" smtClean="0">
                                        <a:latin typeface="Cambria Math" charset="0"/>
                                      </a:rPr>
                                      <m:t>2</m:t>
                                    </m:r>
                                  </m:sup>
                                </m:sSup>
                              </m:oMath>
                            </m:oMathPara>
                          </a14:m>
                          <a:endParaRPr lang="en-US" sz="1200" dirty="0"/>
                        </a:p>
                      </a:txBody>
                      <a:tcPr marL="80012" marR="80012" marT="40006" marB="40006"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200" dirty="0" smtClean="0"/>
                            <a:t>-3</a:t>
                          </a:r>
                          <a14:m>
                            <m:oMath xmlns:m="http://schemas.openxmlformats.org/officeDocument/2006/math">
                              <m:sSup>
                                <m:sSupPr>
                                  <m:ctrlPr>
                                    <a:rPr lang="en-US" sz="1200" i="1" smtClean="0">
                                      <a:latin typeface="Cambria Math" charset="0"/>
                                    </a:rPr>
                                  </m:ctrlPr>
                                </m:sSupPr>
                                <m:e>
                                  <m:r>
                                    <a:rPr lang="en-US" sz="1200">
                                      <a:latin typeface="Cambria Math" charset="0"/>
                                    </a:rPr>
                                    <m:t>𝑒</m:t>
                                  </m:r>
                                </m:e>
                                <m:sup>
                                  <m:r>
                                    <a:rPr lang="en-US" sz="1200">
                                      <a:latin typeface="Cambria Math" charset="0"/>
                                    </a:rPr>
                                    <m:t>−</m:t>
                                  </m:r>
                                  <m:r>
                                    <a:rPr lang="en-US" sz="1200" b="0" i="1" smtClean="0">
                                      <a:latin typeface="Cambria Math" charset="0"/>
                                    </a:rPr>
                                    <m:t>9</m:t>
                                  </m:r>
                                </m:sup>
                              </m:sSup>
                              <m:sSup>
                                <m:sSupPr>
                                  <m:ctrlPr>
                                    <a:rPr lang="en-US" sz="1200" b="0" i="1" smtClean="0">
                                      <a:latin typeface="Cambria Math" charset="0"/>
                                    </a:rPr>
                                  </m:ctrlPr>
                                </m:sSupPr>
                                <m:e>
                                  <m:d>
                                    <m:dPr>
                                      <m:ctrlPr>
                                        <a:rPr lang="mr-IN" sz="1200" b="0" i="1" smtClean="0">
                                          <a:latin typeface="Cambria Math" charset="0"/>
                                        </a:rPr>
                                      </m:ctrlPr>
                                    </m:dPr>
                                    <m:e>
                                      <m:f>
                                        <m:fPr>
                                          <m:ctrlPr>
                                            <a:rPr lang="en-US" sz="1200" b="0" i="1" smtClean="0">
                                              <a:latin typeface="Cambria Math" charset="0"/>
                                            </a:rPr>
                                          </m:ctrlPr>
                                        </m:fPr>
                                        <m:num>
                                          <m:r>
                                            <a:rPr lang="en-US" sz="1200" b="0" i="1" smtClean="0">
                                              <a:latin typeface="Cambria Math" charset="0"/>
                                            </a:rPr>
                                            <m:t>1</m:t>
                                          </m:r>
                                        </m:num>
                                        <m:den>
                                          <m:r>
                                            <a:rPr lang="en-US" sz="1200" b="0" i="1" smtClean="0">
                                              <a:latin typeface="Cambria Math" charset="0"/>
                                            </a:rPr>
                                            <m:t>1+</m:t>
                                          </m:r>
                                          <m:sSup>
                                            <m:sSupPr>
                                              <m:ctrlPr>
                                                <a:rPr lang="en-US" sz="1200" b="0" i="1" smtClean="0">
                                                  <a:latin typeface="Cambria Math" charset="0"/>
                                                </a:rPr>
                                              </m:ctrlPr>
                                            </m:sSupPr>
                                            <m:e>
                                              <m:r>
                                                <a:rPr lang="en-US" sz="1200" b="0" i="1" smtClean="0">
                                                  <a:latin typeface="Cambria Math" charset="0"/>
                                                </a:rPr>
                                                <m:t>𝑒</m:t>
                                              </m:r>
                                            </m:e>
                                            <m:sup>
                                              <m:r>
                                                <a:rPr lang="en-US" sz="1200" b="0" i="1" smtClean="0">
                                                  <a:latin typeface="Cambria Math" charset="0"/>
                                                </a:rPr>
                                                <m:t>−9</m:t>
                                              </m:r>
                                            </m:sup>
                                          </m:sSup>
                                        </m:den>
                                      </m:f>
                                    </m:e>
                                  </m:d>
                                </m:e>
                                <m:sup>
                                  <m:r>
                                    <a:rPr lang="en-US" sz="1200" b="0" i="1" smtClean="0">
                                      <a:latin typeface="Cambria Math" charset="0"/>
                                    </a:rPr>
                                    <m:t>2</m:t>
                                  </m:r>
                                </m:sup>
                              </m:sSup>
                            </m:oMath>
                          </a14:m>
                          <a:endParaRPr lang="en-US" sz="1200" dirty="0"/>
                        </a:p>
                      </a:txBody>
                      <a:tcPr marL="80012" marR="80012" marT="40006" marB="40006" anchor="ctr"/>
                    </a:tc>
                  </a:tr>
                  <a:tr h="635537">
                    <a:tc>
                      <a:txBody>
                        <a:bodyPr/>
                        <a:lstStyle/>
                        <a:p>
                          <a:pPr/>
                          <a14:m>
                            <m:oMathPara xmlns:m="http://schemas.openxmlformats.org/officeDocument/2006/math">
                              <m:oMathParaPr>
                                <m:jc m:val="centerGroup"/>
                              </m:oMathParaPr>
                              <m:oMath xmlns:m="http://schemas.openxmlformats.org/officeDocument/2006/math">
                                <m:sSub>
                                  <m:sSubPr>
                                    <m:ctrlPr>
                                      <a:rPr lang="en-US" sz="1200" i="1" smtClean="0">
                                        <a:latin typeface="Cambria Math" charset="0"/>
                                      </a:rPr>
                                    </m:ctrlPr>
                                  </m:sSubPr>
                                  <m:e>
                                    <m:r>
                                      <a:rPr lang="en-US" sz="1200" smtClean="0">
                                        <a:latin typeface="Cambria Math" charset="0"/>
                                      </a:rPr>
                                      <m:t>𝜉</m:t>
                                    </m:r>
                                  </m:e>
                                  <m:sub>
                                    <m:r>
                                      <a:rPr lang="en-US" sz="1200" smtClean="0">
                                        <a:latin typeface="Cambria Math" charset="0"/>
                                      </a:rPr>
                                      <m:t>5</m:t>
                                    </m:r>
                                  </m:sub>
                                </m:sSub>
                                <m:r>
                                  <a:rPr lang="en-US" sz="1200" smtClean="0">
                                    <a:latin typeface="Cambria Math" charset="0"/>
                                  </a:rPr>
                                  <m:t>=</m:t>
                                </m:r>
                                <m:func>
                                  <m:funcPr>
                                    <m:ctrlPr>
                                      <a:rPr lang="en-US" sz="1200" i="1" smtClean="0">
                                        <a:latin typeface="Cambria Math" charset="0"/>
                                      </a:rPr>
                                    </m:ctrlPr>
                                  </m:funcPr>
                                  <m:fName>
                                    <m:r>
                                      <m:rPr>
                                        <m:sty m:val="p"/>
                                      </m:rPr>
                                      <a:rPr lang="en-US" sz="1200" smtClean="0">
                                        <a:latin typeface="Cambria Math" charset="0"/>
                                      </a:rPr>
                                      <m:t>log</m:t>
                                    </m:r>
                                  </m:fName>
                                  <m:e>
                                    <m:sSub>
                                      <m:sSubPr>
                                        <m:ctrlPr>
                                          <a:rPr lang="en-US" sz="1200" i="1" smtClean="0">
                                            <a:latin typeface="Cambria Math" charset="0"/>
                                          </a:rPr>
                                        </m:ctrlPr>
                                      </m:sSubPr>
                                      <m:e>
                                        <m:r>
                                          <a:rPr lang="en-US" sz="1200" smtClean="0">
                                            <a:latin typeface="Cambria Math" charset="0"/>
                                          </a:rPr>
                                          <m:t>𝜉</m:t>
                                        </m:r>
                                      </m:e>
                                      <m:sub>
                                        <m:r>
                                          <a:rPr lang="en-US" sz="1200" smtClean="0">
                                            <a:latin typeface="Cambria Math" charset="0"/>
                                          </a:rPr>
                                          <m:t>4</m:t>
                                        </m:r>
                                      </m:sub>
                                    </m:sSub>
                                    <m:r>
                                      <a:rPr lang="en-US" sz="1200" smtClean="0">
                                        <a:latin typeface="Cambria Math" charset="0"/>
                                      </a:rPr>
                                      <m:t>=</m:t>
                                    </m:r>
                                    <m:func>
                                      <m:funcPr>
                                        <m:ctrlPr>
                                          <a:rPr lang="en-US" sz="1200" i="1" smtClean="0">
                                            <a:latin typeface="Cambria Math" charset="0"/>
                                          </a:rPr>
                                        </m:ctrlPr>
                                      </m:funcPr>
                                      <m:fName>
                                        <m:r>
                                          <m:rPr>
                                            <m:sty m:val="p"/>
                                          </m:rPr>
                                          <a:rPr lang="en-US" sz="1200" smtClean="0">
                                            <a:latin typeface="Cambria Math" charset="0"/>
                                          </a:rPr>
                                          <m:t>log</m:t>
                                        </m:r>
                                      </m:fName>
                                      <m:e>
                                        <m:r>
                                          <a:rPr lang="en-US" sz="1200" smtClean="0">
                                            <a:latin typeface="Cambria Math" charset="0"/>
                                          </a:rPr>
                                          <m:t>𝑝</m:t>
                                        </m:r>
                                        <m:r>
                                          <a:rPr lang="en-US" sz="1200" smtClean="0">
                                            <a:latin typeface="Cambria Math" charset="0"/>
                                          </a:rPr>
                                          <m:t> =</m:t>
                                        </m:r>
                                      </m:e>
                                    </m:func>
                                    <m:func>
                                      <m:funcPr>
                                        <m:ctrlPr>
                                          <a:rPr lang="en-US" sz="1200" i="1" smtClean="0">
                                            <a:latin typeface="Cambria Math" charset="0"/>
                                          </a:rPr>
                                        </m:ctrlPr>
                                      </m:funcPr>
                                      <m:fName>
                                        <m:r>
                                          <m:rPr>
                                            <m:sty m:val="p"/>
                                          </m:rPr>
                                          <a:rPr lang="en-US" sz="1200" smtClean="0">
                                            <a:latin typeface="Cambria Math" charset="0"/>
                                          </a:rPr>
                                          <m:t>log</m:t>
                                        </m:r>
                                      </m:fName>
                                      <m:e>
                                        <m:f>
                                          <m:fPr>
                                            <m:ctrlPr>
                                              <a:rPr lang="mr-IN" sz="1200" i="1">
                                                <a:latin typeface="Cambria Math" charset="0"/>
                                              </a:rPr>
                                            </m:ctrlPr>
                                          </m:fPr>
                                          <m:num>
                                            <m:r>
                                              <a:rPr lang="en-US" sz="1200">
                                                <a:latin typeface="Cambria Math" charset="0"/>
                                              </a:rPr>
                                              <m:t>1</m:t>
                                            </m:r>
                                          </m:num>
                                          <m:den>
                                            <m:r>
                                              <a:rPr lang="en-US" sz="1200">
                                                <a:latin typeface="Cambria Math" charset="0"/>
                                              </a:rPr>
                                              <m:t>1+</m:t>
                                            </m:r>
                                            <m:sSup>
                                              <m:sSupPr>
                                                <m:ctrlPr>
                                                  <a:rPr lang="en-US" sz="1200" i="1">
                                                    <a:latin typeface="Cambria Math" charset="0"/>
                                                  </a:rPr>
                                                </m:ctrlPr>
                                              </m:sSupPr>
                                              <m:e>
                                                <m:r>
                                                  <a:rPr lang="en-US" sz="1200">
                                                    <a:latin typeface="Cambria Math" charset="0"/>
                                                  </a:rPr>
                                                  <m:t>𝑒</m:t>
                                                </m:r>
                                              </m:e>
                                              <m:sup>
                                                <m:r>
                                                  <a:rPr lang="en-US" sz="1200">
                                                    <a:latin typeface="Cambria Math" charset="0"/>
                                                  </a:rPr>
                                                  <m:t>−</m:t>
                                                </m:r>
                                                <m:sSup>
                                                  <m:sSupPr>
                                                    <m:ctrlPr>
                                                      <a:rPr lang="en-US" sz="1200" i="1">
                                                        <a:latin typeface="Cambria Math" charset="0"/>
                                                      </a:rPr>
                                                    </m:ctrlPr>
                                                  </m:sSupPr>
                                                  <m:e>
                                                    <m:r>
                                                      <a:rPr lang="en-US" sz="1200">
                                                        <a:latin typeface="Cambria Math" charset="0"/>
                                                      </a:rPr>
                                                      <m:t>𝑊</m:t>
                                                    </m:r>
                                                  </m:e>
                                                  <m:sup>
                                                    <m:r>
                                                      <a:rPr lang="en-US" sz="1200">
                                                        <a:latin typeface="Cambria Math" charset="0"/>
                                                      </a:rPr>
                                                      <m:t>𝑇</m:t>
                                                    </m:r>
                                                  </m:sup>
                                                </m:sSup>
                                                <m:r>
                                                  <a:rPr lang="en-US" sz="1200">
                                                    <a:latin typeface="Cambria Math" charset="0"/>
                                                  </a:rPr>
                                                  <m:t>𝑋</m:t>
                                                </m:r>
                                              </m:sup>
                                            </m:sSup>
                                          </m:den>
                                        </m:f>
                                      </m:e>
                                    </m:func>
                                  </m:e>
                                </m:func>
                              </m:oMath>
                            </m:oMathPara>
                          </a14:m>
                          <a:endParaRPr lang="en-US" sz="1200" dirty="0"/>
                        </a:p>
                      </a:txBody>
                      <a:tcPr marL="80012" marR="80012" marT="40006" marB="40006" anchor="ctr"/>
                    </a:tc>
                    <a:tc>
                      <a:txBody>
                        <a:bodyPr/>
                        <a:lstStyle/>
                        <a:p>
                          <a:pPr/>
                          <a14:m>
                            <m:oMathPara xmlns:m="http://schemas.openxmlformats.org/officeDocument/2006/math">
                              <m:oMathParaPr>
                                <m:jc m:val="centerGroup"/>
                              </m:oMathParaPr>
                              <m:oMath xmlns:m="http://schemas.openxmlformats.org/officeDocument/2006/math">
                                <m:f>
                                  <m:fPr>
                                    <m:ctrlPr>
                                      <a:rPr lang="mr-IN" sz="1200" i="1" smtClean="0">
                                        <a:latin typeface="Cambria Math" charset="0"/>
                                      </a:rPr>
                                    </m:ctrlPr>
                                  </m:fPr>
                                  <m:num>
                                    <m:r>
                                      <a:rPr lang="en-US" sz="1200" b="0" i="1" smtClean="0">
                                        <a:latin typeface="Cambria Math" charset="0"/>
                                      </a:rPr>
                                      <m:t>𝜕</m:t>
                                    </m:r>
                                    <m:sSub>
                                      <m:sSubPr>
                                        <m:ctrlPr>
                                          <a:rPr lang="en-US" sz="1200" i="1" smtClean="0">
                                            <a:latin typeface="Cambria Math" charset="0"/>
                                          </a:rPr>
                                        </m:ctrlPr>
                                      </m:sSubPr>
                                      <m:e>
                                        <m:r>
                                          <a:rPr lang="en-US" sz="1200" smtClean="0">
                                            <a:latin typeface="Cambria Math" charset="0"/>
                                          </a:rPr>
                                          <m:t>𝜉</m:t>
                                        </m:r>
                                      </m:e>
                                      <m:sub>
                                        <m:r>
                                          <a:rPr lang="en-US" sz="1200" smtClean="0">
                                            <a:latin typeface="Cambria Math" charset="0"/>
                                          </a:rPr>
                                          <m:t>5</m:t>
                                        </m:r>
                                      </m:sub>
                                    </m:sSub>
                                  </m:num>
                                  <m:den>
                                    <m:r>
                                      <a:rPr lang="en-US" sz="1200" b="0" i="1" smtClean="0">
                                        <a:latin typeface="Cambria Math" charset="0"/>
                                      </a:rPr>
                                      <m:t>𝜕</m:t>
                                    </m:r>
                                    <m:sSub>
                                      <m:sSubPr>
                                        <m:ctrlPr>
                                          <a:rPr lang="en-US" sz="1200" i="1" smtClean="0">
                                            <a:latin typeface="Cambria Math" charset="0"/>
                                          </a:rPr>
                                        </m:ctrlPr>
                                      </m:sSubPr>
                                      <m:e>
                                        <m:r>
                                          <a:rPr lang="en-US" sz="1200" smtClean="0">
                                            <a:latin typeface="Cambria Math" charset="0"/>
                                          </a:rPr>
                                          <m:t>𝜉</m:t>
                                        </m:r>
                                      </m:e>
                                      <m:sub>
                                        <m:r>
                                          <a:rPr lang="en-US" sz="1200" smtClean="0">
                                            <a:latin typeface="Cambria Math" charset="0"/>
                                          </a:rPr>
                                          <m:t>4</m:t>
                                        </m:r>
                                      </m:sub>
                                    </m:sSub>
                                  </m:den>
                                </m:f>
                                <m:r>
                                  <a:rPr lang="en-US" sz="1200" smtClean="0">
                                    <a:latin typeface="Cambria Math" charset="0"/>
                                  </a:rPr>
                                  <m:t>=</m:t>
                                </m:r>
                                <m:f>
                                  <m:fPr>
                                    <m:ctrlPr>
                                      <a:rPr lang="mr-IN" sz="1200" i="1" smtClean="0">
                                        <a:latin typeface="Cambria Math" charset="0"/>
                                      </a:rPr>
                                    </m:ctrlPr>
                                  </m:fPr>
                                  <m:num>
                                    <m:r>
                                      <a:rPr lang="en-US" sz="1200" smtClean="0">
                                        <a:latin typeface="Cambria Math" charset="0"/>
                                      </a:rPr>
                                      <m:t>1</m:t>
                                    </m:r>
                                  </m:num>
                                  <m:den>
                                    <m:sSub>
                                      <m:sSubPr>
                                        <m:ctrlPr>
                                          <a:rPr lang="en-US" sz="1200" i="1" smtClean="0">
                                            <a:latin typeface="Cambria Math" charset="0"/>
                                          </a:rPr>
                                        </m:ctrlPr>
                                      </m:sSubPr>
                                      <m:e>
                                        <m:r>
                                          <a:rPr lang="en-US" sz="1200" smtClean="0">
                                            <a:latin typeface="Cambria Math" charset="0"/>
                                          </a:rPr>
                                          <m:t>𝜉</m:t>
                                        </m:r>
                                      </m:e>
                                      <m:sub>
                                        <m:r>
                                          <a:rPr lang="en-US" sz="1200" smtClean="0">
                                            <a:latin typeface="Cambria Math" charset="0"/>
                                          </a:rPr>
                                          <m:t>4</m:t>
                                        </m:r>
                                      </m:sub>
                                    </m:sSub>
                                  </m:den>
                                </m:f>
                              </m:oMath>
                            </m:oMathPara>
                          </a14:m>
                          <a:endParaRPr lang="en-US" sz="1200" b="0" dirty="0" smtClean="0"/>
                        </a:p>
                      </a:txBody>
                      <a:tcPr marL="80012" marR="80012" marT="40006" marB="40006">
                        <a:solidFill>
                          <a:schemeClr val="accent6">
                            <a:lumMod val="40000"/>
                            <a:lumOff val="60000"/>
                          </a:schemeClr>
                        </a:solidFill>
                      </a:tcPr>
                    </a:tc>
                    <a:tc>
                      <a:txBody>
                        <a:bodyPr/>
                        <a:lstStyle/>
                        <a:p>
                          <a:pPr algn="ctr"/>
                          <a14:m>
                            <m:oMathPara xmlns:m="http://schemas.openxmlformats.org/officeDocument/2006/math">
                              <m:oMathParaPr>
                                <m:jc m:val="centerGroup"/>
                              </m:oMathParaPr>
                              <m:oMath xmlns:m="http://schemas.openxmlformats.org/officeDocument/2006/math">
                                <m:func>
                                  <m:funcPr>
                                    <m:ctrlPr>
                                      <a:rPr lang="en-US" sz="1200" b="0" i="1" smtClean="0">
                                        <a:latin typeface="Cambria Math" charset="0"/>
                                      </a:rPr>
                                    </m:ctrlPr>
                                  </m:funcPr>
                                  <m:fName>
                                    <m:r>
                                      <m:rPr>
                                        <m:sty m:val="p"/>
                                      </m:rPr>
                                      <a:rPr lang="en-US" sz="1200" i="0" smtClean="0">
                                        <a:latin typeface="Cambria Math" charset="0"/>
                                      </a:rPr>
                                      <m:t>log</m:t>
                                    </m:r>
                                  </m:fName>
                                  <m:e>
                                    <m:f>
                                      <m:fPr>
                                        <m:ctrlPr>
                                          <a:rPr lang="en-US" sz="1200" b="0" i="1" smtClean="0">
                                            <a:latin typeface="Cambria Math" charset="0"/>
                                          </a:rPr>
                                        </m:ctrlPr>
                                      </m:fPr>
                                      <m:num>
                                        <m:r>
                                          <a:rPr lang="en-US" sz="1200" b="0" i="1" smtClean="0">
                                            <a:latin typeface="Cambria Math" charset="0"/>
                                          </a:rPr>
                                          <m:t>1</m:t>
                                        </m:r>
                                      </m:num>
                                      <m:den>
                                        <m:r>
                                          <a:rPr lang="en-US" sz="1200" b="0" i="1" smtClean="0">
                                            <a:latin typeface="Cambria Math" charset="0"/>
                                          </a:rPr>
                                          <m:t>1+</m:t>
                                        </m:r>
                                        <m:sSup>
                                          <m:sSupPr>
                                            <m:ctrlPr>
                                              <a:rPr lang="en-US" sz="1200" b="0" i="1" smtClean="0">
                                                <a:latin typeface="Cambria Math" charset="0"/>
                                              </a:rPr>
                                            </m:ctrlPr>
                                          </m:sSupPr>
                                          <m:e>
                                            <m:r>
                                              <a:rPr lang="en-US" sz="1200" b="0" i="1" smtClean="0">
                                                <a:latin typeface="Cambria Math" charset="0"/>
                                              </a:rPr>
                                              <m:t>𝑒</m:t>
                                            </m:r>
                                          </m:e>
                                          <m:sup>
                                            <m:r>
                                              <a:rPr lang="en-US" sz="1200" b="0" i="1" smtClean="0">
                                                <a:latin typeface="Cambria Math" charset="0"/>
                                              </a:rPr>
                                              <m:t>−9</m:t>
                                            </m:r>
                                          </m:sup>
                                        </m:sSup>
                                      </m:den>
                                    </m:f>
                                  </m:e>
                                </m:func>
                              </m:oMath>
                            </m:oMathPara>
                          </a14:m>
                          <a:endParaRPr lang="en-US" sz="1200" dirty="0"/>
                        </a:p>
                      </a:txBody>
                      <a:tcPr marL="80012" marR="80012" marT="40006" marB="40006" anchor="ctr"/>
                    </a:tc>
                    <a:tc>
                      <a:txBody>
                        <a:bodyPr/>
                        <a:lstStyle/>
                        <a:p>
                          <a:pPr algn="ctr"/>
                          <a14:m>
                            <m:oMathPara xmlns:m="http://schemas.openxmlformats.org/officeDocument/2006/math">
                              <m:oMathParaPr>
                                <m:jc m:val="centerGroup"/>
                              </m:oMathParaPr>
                              <m:oMath xmlns:m="http://schemas.openxmlformats.org/officeDocument/2006/math">
                                <m:r>
                                  <a:rPr lang="en-US" sz="1200" b="0" i="1" smtClean="0">
                                    <a:latin typeface="Cambria Math" charset="0"/>
                                  </a:rPr>
                                  <m:t>1+</m:t>
                                </m:r>
                                <m:sSup>
                                  <m:sSupPr>
                                    <m:ctrlPr>
                                      <a:rPr lang="en-US" sz="1200" b="0" i="1" smtClean="0">
                                        <a:latin typeface="Cambria Math" charset="0"/>
                                      </a:rPr>
                                    </m:ctrlPr>
                                  </m:sSupPr>
                                  <m:e>
                                    <m:r>
                                      <a:rPr lang="en-US" sz="1200" b="0" i="1" smtClean="0">
                                        <a:latin typeface="Cambria Math" charset="0"/>
                                      </a:rPr>
                                      <m:t>𝑒</m:t>
                                    </m:r>
                                  </m:e>
                                  <m:sup>
                                    <m:r>
                                      <a:rPr lang="en-US" sz="1200" b="0" i="1" smtClean="0">
                                        <a:latin typeface="Cambria Math" charset="0"/>
                                      </a:rPr>
                                      <m:t>−9</m:t>
                                    </m:r>
                                  </m:sup>
                                </m:sSup>
                              </m:oMath>
                            </m:oMathPara>
                          </a14:m>
                          <a:endParaRPr lang="en-US" sz="1200" dirty="0"/>
                        </a:p>
                      </a:txBody>
                      <a:tcPr marL="80012" marR="80012" marT="40006" marB="40006"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200" dirty="0" smtClean="0"/>
                            <a:t>-3</a:t>
                          </a:r>
                          <a14:m>
                            <m:oMath xmlns:m="http://schemas.openxmlformats.org/officeDocument/2006/math">
                              <m:sSup>
                                <m:sSupPr>
                                  <m:ctrlPr>
                                    <a:rPr lang="en-US" sz="1200" i="1" smtClean="0">
                                      <a:latin typeface="Cambria Math" charset="0"/>
                                    </a:rPr>
                                  </m:ctrlPr>
                                </m:sSupPr>
                                <m:e>
                                  <m:r>
                                    <a:rPr lang="en-US" sz="1200">
                                      <a:latin typeface="Cambria Math" charset="0"/>
                                    </a:rPr>
                                    <m:t>𝑒</m:t>
                                  </m:r>
                                </m:e>
                                <m:sup>
                                  <m:r>
                                    <a:rPr lang="en-US" sz="1200">
                                      <a:latin typeface="Cambria Math" charset="0"/>
                                    </a:rPr>
                                    <m:t>−</m:t>
                                  </m:r>
                                  <m:r>
                                    <a:rPr lang="en-US" sz="1200" b="0" i="1" smtClean="0">
                                      <a:latin typeface="Cambria Math" charset="0"/>
                                    </a:rPr>
                                    <m:t>9</m:t>
                                  </m:r>
                                </m:sup>
                              </m:sSup>
                              <m:sSup>
                                <m:sSupPr>
                                  <m:ctrlPr>
                                    <a:rPr lang="en-US" sz="1200" b="0" i="1" smtClean="0">
                                      <a:latin typeface="Cambria Math" charset="0"/>
                                    </a:rPr>
                                  </m:ctrlPr>
                                </m:sSupPr>
                                <m:e>
                                  <m:d>
                                    <m:dPr>
                                      <m:ctrlPr>
                                        <a:rPr lang="mr-IN" sz="1200" b="0" i="1" smtClean="0">
                                          <a:latin typeface="Cambria Math" charset="0"/>
                                        </a:rPr>
                                      </m:ctrlPr>
                                    </m:dPr>
                                    <m:e>
                                      <m:f>
                                        <m:fPr>
                                          <m:ctrlPr>
                                            <a:rPr lang="en-US" sz="1200" b="0" i="1" smtClean="0">
                                              <a:latin typeface="Cambria Math" charset="0"/>
                                            </a:rPr>
                                          </m:ctrlPr>
                                        </m:fPr>
                                        <m:num>
                                          <m:r>
                                            <a:rPr lang="en-US" sz="1200" b="0" i="1" smtClean="0">
                                              <a:latin typeface="Cambria Math" charset="0"/>
                                            </a:rPr>
                                            <m:t>1</m:t>
                                          </m:r>
                                        </m:num>
                                        <m:den>
                                          <m:r>
                                            <a:rPr lang="en-US" sz="1200" b="0" i="1" smtClean="0">
                                              <a:latin typeface="Cambria Math" charset="0"/>
                                            </a:rPr>
                                            <m:t>1+</m:t>
                                          </m:r>
                                          <m:sSup>
                                            <m:sSupPr>
                                              <m:ctrlPr>
                                                <a:rPr lang="en-US" sz="1200" b="0" i="1" smtClean="0">
                                                  <a:latin typeface="Cambria Math" charset="0"/>
                                                </a:rPr>
                                              </m:ctrlPr>
                                            </m:sSupPr>
                                            <m:e>
                                              <m:r>
                                                <a:rPr lang="en-US" sz="1200" b="0" i="1" smtClean="0">
                                                  <a:latin typeface="Cambria Math" charset="0"/>
                                                </a:rPr>
                                                <m:t>𝑒</m:t>
                                              </m:r>
                                            </m:e>
                                            <m:sup>
                                              <m:r>
                                                <a:rPr lang="en-US" sz="1200" b="0" i="1" smtClean="0">
                                                  <a:latin typeface="Cambria Math" charset="0"/>
                                                </a:rPr>
                                                <m:t>−9</m:t>
                                              </m:r>
                                            </m:sup>
                                          </m:sSup>
                                        </m:den>
                                      </m:f>
                                    </m:e>
                                  </m:d>
                                </m:e>
                                <m:sup/>
                              </m:sSup>
                            </m:oMath>
                          </a14:m>
                          <a:endParaRPr lang="en-US" sz="1200" dirty="0"/>
                        </a:p>
                      </a:txBody>
                      <a:tcPr marL="80012" marR="80012" marT="40006" marB="40006" anchor="ctr"/>
                    </a:tc>
                  </a:tr>
                  <a:tr h="483215">
                    <a:tc>
                      <a:txBody>
                        <a:bodyPr/>
                        <a:lstStyle/>
                        <a:p>
                          <a:pPr/>
                          <a14:m>
                            <m:oMathPara xmlns:m="http://schemas.openxmlformats.org/officeDocument/2006/math">
                              <m:oMathParaPr>
                                <m:jc m:val="centerGroup"/>
                              </m:oMathParaPr>
                              <m:oMath xmlns:m="http://schemas.openxmlformats.org/officeDocument/2006/math">
                                <m:sSubSup>
                                  <m:sSubSupPr>
                                    <m:ctrlPr>
                                      <a:rPr lang="en-US" sz="1200" i="1" smtClean="0">
                                        <a:latin typeface="Cambria Math" charset="0"/>
                                      </a:rPr>
                                    </m:ctrlPr>
                                  </m:sSubSupPr>
                                  <m:e>
                                    <m:r>
                                      <a:rPr lang="en-US" sz="1200" smtClean="0">
                                        <a:latin typeface="Cambria Math" charset="0"/>
                                      </a:rPr>
                                      <m:t>ℒ</m:t>
                                    </m:r>
                                  </m:e>
                                  <m:sub>
                                    <m:r>
                                      <a:rPr lang="en-US" sz="1200" smtClean="0">
                                        <a:latin typeface="Cambria Math" charset="0"/>
                                      </a:rPr>
                                      <m:t>𝑖</m:t>
                                    </m:r>
                                  </m:sub>
                                  <m:sup>
                                    <m:r>
                                      <a:rPr lang="en-US" sz="1200" smtClean="0">
                                        <a:latin typeface="Cambria Math" charset="0"/>
                                      </a:rPr>
                                      <m:t>𝐴</m:t>
                                    </m:r>
                                  </m:sup>
                                </m:sSubSup>
                                <m:r>
                                  <a:rPr lang="en-US" sz="1200" smtClean="0">
                                    <a:latin typeface="Cambria Math" charset="0"/>
                                  </a:rPr>
                                  <m:t>=−</m:t>
                                </m:r>
                                <m:r>
                                  <a:rPr lang="en-US" sz="1200" smtClean="0">
                                    <a:latin typeface="Cambria Math" charset="0"/>
                                  </a:rPr>
                                  <m:t>𝑦</m:t>
                                </m:r>
                                <m:sSub>
                                  <m:sSubPr>
                                    <m:ctrlPr>
                                      <a:rPr lang="en-US" sz="1200" i="1" smtClean="0">
                                        <a:latin typeface="Cambria Math" charset="0"/>
                                      </a:rPr>
                                    </m:ctrlPr>
                                  </m:sSubPr>
                                  <m:e>
                                    <m:r>
                                      <a:rPr lang="en-US" sz="1200" smtClean="0">
                                        <a:latin typeface="Cambria Math" charset="0"/>
                                      </a:rPr>
                                      <m:t>𝜉</m:t>
                                    </m:r>
                                  </m:e>
                                  <m:sub>
                                    <m:r>
                                      <a:rPr lang="en-US" sz="1200" smtClean="0">
                                        <a:latin typeface="Cambria Math" charset="0"/>
                                      </a:rPr>
                                      <m:t>5</m:t>
                                    </m:r>
                                  </m:sub>
                                </m:sSub>
                              </m:oMath>
                            </m:oMathPara>
                          </a14:m>
                          <a:endParaRPr lang="en-US" sz="1200" b="0" dirty="0" smtClean="0"/>
                        </a:p>
                      </a:txBody>
                      <a:tcPr marL="80012" marR="80012" marT="40006" marB="40006" anchor="ctr"/>
                    </a:tc>
                    <a:tc>
                      <a:txBody>
                        <a:bodyPr/>
                        <a:lstStyle/>
                        <a:p>
                          <a:pPr/>
                          <a14:m>
                            <m:oMathPara xmlns:m="http://schemas.openxmlformats.org/officeDocument/2006/math">
                              <m:oMathParaPr>
                                <m:jc m:val="centerGroup"/>
                              </m:oMathParaPr>
                              <m:oMath xmlns:m="http://schemas.openxmlformats.org/officeDocument/2006/math">
                                <m:f>
                                  <m:fPr>
                                    <m:ctrlPr>
                                      <a:rPr lang="mr-IN" sz="1200" i="1" smtClean="0">
                                        <a:latin typeface="Cambria Math" charset="0"/>
                                      </a:rPr>
                                    </m:ctrlPr>
                                  </m:fPr>
                                  <m:num>
                                    <m:r>
                                      <a:rPr lang="en-US" sz="1200" b="0" i="1" smtClean="0">
                                        <a:latin typeface="Cambria Math" charset="0"/>
                                      </a:rPr>
                                      <m:t>𝜕</m:t>
                                    </m:r>
                                    <m:r>
                                      <a:rPr lang="en-US" sz="1200" smtClean="0">
                                        <a:latin typeface="Cambria Math" charset="0"/>
                                      </a:rPr>
                                      <m:t>ℒ</m:t>
                                    </m:r>
                                  </m:num>
                                  <m:den>
                                    <m:r>
                                      <a:rPr lang="en-US" sz="1200" b="0" i="1" smtClean="0">
                                        <a:latin typeface="Cambria Math" charset="0"/>
                                      </a:rPr>
                                      <m:t>𝜕</m:t>
                                    </m:r>
                                    <m:sSub>
                                      <m:sSubPr>
                                        <m:ctrlPr>
                                          <a:rPr lang="en-US" sz="1200" i="1" smtClean="0">
                                            <a:latin typeface="Cambria Math" charset="0"/>
                                          </a:rPr>
                                        </m:ctrlPr>
                                      </m:sSubPr>
                                      <m:e>
                                        <m:r>
                                          <a:rPr lang="en-US" sz="1200" smtClean="0">
                                            <a:latin typeface="Cambria Math" charset="0"/>
                                          </a:rPr>
                                          <m:t>𝜉</m:t>
                                        </m:r>
                                      </m:e>
                                      <m:sub>
                                        <m:r>
                                          <a:rPr lang="en-US" sz="1200" smtClean="0">
                                            <a:latin typeface="Cambria Math" charset="0"/>
                                          </a:rPr>
                                          <m:t>5</m:t>
                                        </m:r>
                                      </m:sub>
                                    </m:sSub>
                                  </m:den>
                                </m:f>
                                <m:r>
                                  <a:rPr lang="en-US" sz="1200" smtClean="0">
                                    <a:latin typeface="Cambria Math" charset="0"/>
                                  </a:rPr>
                                  <m:t>=−</m:t>
                                </m:r>
                                <m:r>
                                  <a:rPr lang="en-US" sz="1200" smtClean="0">
                                    <a:latin typeface="Cambria Math" charset="0"/>
                                  </a:rPr>
                                  <m:t>𝑦</m:t>
                                </m:r>
                              </m:oMath>
                            </m:oMathPara>
                          </a14:m>
                          <a:endParaRPr lang="en-US" sz="1200" b="0" dirty="0"/>
                        </a:p>
                      </a:txBody>
                      <a:tcPr marL="80012" marR="80012" marT="40006" marB="40006">
                        <a:solidFill>
                          <a:schemeClr val="accent6">
                            <a:lumMod val="40000"/>
                            <a:lumOff val="60000"/>
                          </a:schemeClr>
                        </a:solidFill>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200" smtClean="0">
                                    <a:latin typeface="Cambria Math" charset="0"/>
                                  </a:rPr>
                                  <m:t>−</m:t>
                                </m:r>
                                <m:func>
                                  <m:funcPr>
                                    <m:ctrlPr>
                                      <a:rPr lang="en-US" sz="1200" b="0" i="1" smtClean="0">
                                        <a:latin typeface="Cambria Math" charset="0"/>
                                      </a:rPr>
                                    </m:ctrlPr>
                                  </m:funcPr>
                                  <m:fName>
                                    <m:r>
                                      <m:rPr>
                                        <m:sty m:val="p"/>
                                      </m:rPr>
                                      <a:rPr lang="en-US" sz="1200" i="0" smtClean="0">
                                        <a:latin typeface="Cambria Math" charset="0"/>
                                      </a:rPr>
                                      <m:t>log</m:t>
                                    </m:r>
                                  </m:fName>
                                  <m:e>
                                    <m:f>
                                      <m:fPr>
                                        <m:ctrlPr>
                                          <a:rPr lang="en-US" sz="1200" b="0" i="1" smtClean="0">
                                            <a:latin typeface="Cambria Math" charset="0"/>
                                          </a:rPr>
                                        </m:ctrlPr>
                                      </m:fPr>
                                      <m:num>
                                        <m:r>
                                          <a:rPr lang="en-US" sz="1200" b="0" i="1" smtClean="0">
                                            <a:latin typeface="Cambria Math" charset="0"/>
                                          </a:rPr>
                                          <m:t>1</m:t>
                                        </m:r>
                                      </m:num>
                                      <m:den>
                                        <m:r>
                                          <a:rPr lang="en-US" sz="1200" b="0" i="1" smtClean="0">
                                            <a:latin typeface="Cambria Math" charset="0"/>
                                          </a:rPr>
                                          <m:t>1+</m:t>
                                        </m:r>
                                        <m:sSup>
                                          <m:sSupPr>
                                            <m:ctrlPr>
                                              <a:rPr lang="en-US" sz="1200" b="0" i="1" smtClean="0">
                                                <a:latin typeface="Cambria Math" charset="0"/>
                                              </a:rPr>
                                            </m:ctrlPr>
                                          </m:sSupPr>
                                          <m:e>
                                            <m:r>
                                              <a:rPr lang="en-US" sz="1200" b="0" i="1" smtClean="0">
                                                <a:latin typeface="Cambria Math" charset="0"/>
                                              </a:rPr>
                                              <m:t>𝑒</m:t>
                                            </m:r>
                                          </m:e>
                                          <m:sup>
                                            <m:r>
                                              <a:rPr lang="en-US" sz="1200" b="0" i="1" smtClean="0">
                                                <a:latin typeface="Cambria Math" charset="0"/>
                                              </a:rPr>
                                              <m:t>−9</m:t>
                                            </m:r>
                                          </m:sup>
                                        </m:sSup>
                                      </m:den>
                                    </m:f>
                                  </m:e>
                                </m:func>
                              </m:oMath>
                            </m:oMathPara>
                          </a14:m>
                          <a:endParaRPr lang="en-US" sz="1200" dirty="0"/>
                        </a:p>
                      </a:txBody>
                      <a:tcPr marL="80012" marR="80012" marT="40006" marB="40006"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200" b="0" i="1" smtClean="0">
                                    <a:latin typeface="Cambria Math" charset="0"/>
                                  </a:rPr>
                                  <m:t>−1</m:t>
                                </m:r>
                              </m:oMath>
                            </m:oMathPara>
                          </a14:m>
                          <a:endParaRPr lang="en-US" sz="1200" dirty="0"/>
                        </a:p>
                      </a:txBody>
                      <a:tcPr marL="80012" marR="80012" marT="40006" marB="40006"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200" dirty="0" smtClean="0"/>
                            <a:t>3</a:t>
                          </a:r>
                          <a14:m>
                            <m:oMath xmlns:m="http://schemas.openxmlformats.org/officeDocument/2006/math">
                              <m:sSup>
                                <m:sSupPr>
                                  <m:ctrlPr>
                                    <a:rPr lang="en-US" sz="1200" i="1" smtClean="0">
                                      <a:latin typeface="Cambria Math" charset="0"/>
                                    </a:rPr>
                                  </m:ctrlPr>
                                </m:sSupPr>
                                <m:e>
                                  <m:r>
                                    <a:rPr lang="en-US" sz="1200">
                                      <a:latin typeface="Cambria Math" charset="0"/>
                                    </a:rPr>
                                    <m:t>𝑒</m:t>
                                  </m:r>
                                </m:e>
                                <m:sup>
                                  <m:r>
                                    <a:rPr lang="en-US" sz="1200">
                                      <a:latin typeface="Cambria Math" charset="0"/>
                                    </a:rPr>
                                    <m:t>−</m:t>
                                  </m:r>
                                  <m:r>
                                    <a:rPr lang="en-US" sz="1200" b="0" i="1" smtClean="0">
                                      <a:latin typeface="Cambria Math" charset="0"/>
                                    </a:rPr>
                                    <m:t>9</m:t>
                                  </m:r>
                                </m:sup>
                              </m:sSup>
                              <m:sSup>
                                <m:sSupPr>
                                  <m:ctrlPr>
                                    <a:rPr lang="en-US" sz="1200" b="0" i="1" smtClean="0">
                                      <a:latin typeface="Cambria Math" charset="0"/>
                                    </a:rPr>
                                  </m:ctrlPr>
                                </m:sSupPr>
                                <m:e>
                                  <m:d>
                                    <m:dPr>
                                      <m:ctrlPr>
                                        <a:rPr lang="mr-IN" sz="1200" b="0" i="1" smtClean="0">
                                          <a:latin typeface="Cambria Math" charset="0"/>
                                        </a:rPr>
                                      </m:ctrlPr>
                                    </m:dPr>
                                    <m:e>
                                      <m:f>
                                        <m:fPr>
                                          <m:ctrlPr>
                                            <a:rPr lang="en-US" sz="1200" b="0" i="1" smtClean="0">
                                              <a:latin typeface="Cambria Math" charset="0"/>
                                            </a:rPr>
                                          </m:ctrlPr>
                                        </m:fPr>
                                        <m:num>
                                          <m:r>
                                            <a:rPr lang="en-US" sz="1200" b="0" i="1" smtClean="0">
                                              <a:latin typeface="Cambria Math" charset="0"/>
                                            </a:rPr>
                                            <m:t>1</m:t>
                                          </m:r>
                                        </m:num>
                                        <m:den>
                                          <m:r>
                                            <a:rPr lang="en-US" sz="1200" b="0" i="1" smtClean="0">
                                              <a:latin typeface="Cambria Math" charset="0"/>
                                            </a:rPr>
                                            <m:t>1+</m:t>
                                          </m:r>
                                          <m:sSup>
                                            <m:sSupPr>
                                              <m:ctrlPr>
                                                <a:rPr lang="en-US" sz="1200" b="0" i="1" smtClean="0">
                                                  <a:latin typeface="Cambria Math" charset="0"/>
                                                </a:rPr>
                                              </m:ctrlPr>
                                            </m:sSupPr>
                                            <m:e>
                                              <m:r>
                                                <a:rPr lang="en-US" sz="1200" b="0" i="1" smtClean="0">
                                                  <a:latin typeface="Cambria Math" charset="0"/>
                                                </a:rPr>
                                                <m:t>𝑒</m:t>
                                              </m:r>
                                            </m:e>
                                            <m:sup>
                                              <m:r>
                                                <a:rPr lang="en-US" sz="1200" b="0" i="1" smtClean="0">
                                                  <a:latin typeface="Cambria Math" charset="0"/>
                                                </a:rPr>
                                                <m:t>−9</m:t>
                                              </m:r>
                                            </m:sup>
                                          </m:sSup>
                                        </m:den>
                                      </m:f>
                                    </m:e>
                                  </m:d>
                                </m:e>
                                <m:sup/>
                              </m:sSup>
                            </m:oMath>
                          </a14:m>
                          <a:r>
                            <a:rPr lang="en-US" sz="1200" dirty="0" smtClean="0"/>
                            <a:t> </a:t>
                          </a:r>
                          <a:endParaRPr lang="en-US" sz="1200" dirty="0"/>
                        </a:p>
                      </a:txBody>
                      <a:tcPr marL="80012" marR="80012" marT="40006" marB="40006" anchor="ctr"/>
                    </a:tc>
                  </a:tr>
                  <a:tr h="1034652">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200" i="1" smtClean="0">
                                        <a:latin typeface="Cambria Math" charset="0"/>
                                      </a:rPr>
                                    </m:ctrlPr>
                                  </m:fPr>
                                  <m:num>
                                    <m:r>
                                      <a:rPr lang="en-US" sz="1200" b="0" i="1" smtClean="0">
                                        <a:latin typeface="Cambria Math" charset="0"/>
                                      </a:rPr>
                                      <m:t>𝜕</m:t>
                                    </m:r>
                                    <m:sSubSup>
                                      <m:sSubSupPr>
                                        <m:ctrlPr>
                                          <a:rPr lang="en-US" sz="1200" i="1" smtClean="0">
                                            <a:latin typeface="Cambria Math" charset="0"/>
                                          </a:rPr>
                                        </m:ctrlPr>
                                      </m:sSubSupPr>
                                      <m:e>
                                        <m:r>
                                          <a:rPr lang="en-US" sz="1200" smtClean="0">
                                            <a:latin typeface="Cambria Math" charset="0"/>
                                          </a:rPr>
                                          <m:t>ℒ</m:t>
                                        </m:r>
                                      </m:e>
                                      <m:sub>
                                        <m:r>
                                          <a:rPr lang="en-US" sz="1200" smtClean="0">
                                            <a:latin typeface="Cambria Math" charset="0"/>
                                          </a:rPr>
                                          <m:t>𝑖</m:t>
                                        </m:r>
                                      </m:sub>
                                      <m:sup>
                                        <m:r>
                                          <a:rPr lang="en-US" sz="1200" smtClean="0">
                                            <a:latin typeface="Cambria Math" charset="0"/>
                                          </a:rPr>
                                          <m:t>𝐴</m:t>
                                        </m:r>
                                      </m:sup>
                                    </m:sSubSup>
                                  </m:num>
                                  <m:den>
                                    <m:r>
                                      <a:rPr lang="en-US" sz="1200" b="0" i="1" smtClean="0">
                                        <a:latin typeface="Cambria Math" charset="0"/>
                                      </a:rPr>
                                      <m:t>𝜕</m:t>
                                    </m:r>
                                    <m:r>
                                      <a:rPr lang="en-US" sz="1200" smtClean="0">
                                        <a:latin typeface="Cambria Math" charset="0"/>
                                      </a:rPr>
                                      <m:t>𝑊</m:t>
                                    </m:r>
                                  </m:den>
                                </m:f>
                                <m:r>
                                  <a:rPr lang="en-US" sz="1200" smtClean="0">
                                    <a:latin typeface="Cambria Math" charset="0"/>
                                  </a:rPr>
                                  <m:t>=</m:t>
                                </m:r>
                                <m:f>
                                  <m:fPr>
                                    <m:ctrlPr>
                                      <a:rPr lang="mr-IN" sz="1200" i="1" smtClean="0">
                                        <a:latin typeface="Cambria Math" charset="0"/>
                                      </a:rPr>
                                    </m:ctrlPr>
                                  </m:fPr>
                                  <m:num>
                                    <m:r>
                                      <a:rPr lang="en-US" sz="1200" b="0" i="1" smtClean="0">
                                        <a:latin typeface="Cambria Math" charset="0"/>
                                      </a:rPr>
                                      <m:t>𝜕</m:t>
                                    </m:r>
                                    <m:sSub>
                                      <m:sSubPr>
                                        <m:ctrlPr>
                                          <a:rPr lang="en-US" sz="1200" i="1" smtClean="0">
                                            <a:latin typeface="Cambria Math" charset="0"/>
                                          </a:rPr>
                                        </m:ctrlPr>
                                      </m:sSubPr>
                                      <m:e>
                                        <m:r>
                                          <a:rPr lang="en-US" sz="1200" smtClean="0">
                                            <a:latin typeface="Cambria Math" charset="0"/>
                                          </a:rPr>
                                          <m:t>ℒ</m:t>
                                        </m:r>
                                      </m:e>
                                      <m:sub>
                                        <m:r>
                                          <a:rPr lang="en-US" sz="1200" smtClean="0">
                                            <a:latin typeface="Cambria Math" charset="0"/>
                                          </a:rPr>
                                          <m:t>𝑖</m:t>
                                        </m:r>
                                      </m:sub>
                                    </m:sSub>
                                  </m:num>
                                  <m:den>
                                    <m:r>
                                      <a:rPr lang="en-US" sz="1200" b="0" i="1" smtClean="0">
                                        <a:latin typeface="Cambria Math" charset="0"/>
                                      </a:rPr>
                                      <m:t>𝜕</m:t>
                                    </m:r>
                                    <m:sSub>
                                      <m:sSubPr>
                                        <m:ctrlPr>
                                          <a:rPr lang="en-US" sz="1200" i="1" smtClean="0">
                                            <a:latin typeface="Cambria Math" charset="0"/>
                                          </a:rPr>
                                        </m:ctrlPr>
                                      </m:sSubPr>
                                      <m:e>
                                        <m:r>
                                          <a:rPr lang="en-US" sz="1200" smtClean="0">
                                            <a:latin typeface="Cambria Math" charset="0"/>
                                          </a:rPr>
                                          <m:t>𝜉</m:t>
                                        </m:r>
                                      </m:e>
                                      <m:sub>
                                        <m:r>
                                          <a:rPr lang="en-US" sz="1200" smtClean="0">
                                            <a:latin typeface="Cambria Math" charset="0"/>
                                          </a:rPr>
                                          <m:t>5</m:t>
                                        </m:r>
                                      </m:sub>
                                    </m:sSub>
                                  </m:den>
                                </m:f>
                                <m:f>
                                  <m:fPr>
                                    <m:ctrlPr>
                                      <a:rPr lang="mr-IN" sz="1200" i="1" smtClean="0">
                                        <a:latin typeface="Cambria Math" charset="0"/>
                                      </a:rPr>
                                    </m:ctrlPr>
                                  </m:fPr>
                                  <m:num>
                                    <m:r>
                                      <a:rPr lang="en-US" sz="1200" b="0" i="1" smtClean="0">
                                        <a:latin typeface="Cambria Math" charset="0"/>
                                      </a:rPr>
                                      <m:t>𝜕</m:t>
                                    </m:r>
                                    <m:sSub>
                                      <m:sSubPr>
                                        <m:ctrlPr>
                                          <a:rPr lang="en-US" sz="1200" i="1" smtClean="0">
                                            <a:latin typeface="Cambria Math" charset="0"/>
                                          </a:rPr>
                                        </m:ctrlPr>
                                      </m:sSubPr>
                                      <m:e>
                                        <m:r>
                                          <a:rPr lang="en-US" sz="1200" smtClean="0">
                                            <a:latin typeface="Cambria Math" charset="0"/>
                                          </a:rPr>
                                          <m:t>𝜉</m:t>
                                        </m:r>
                                      </m:e>
                                      <m:sub>
                                        <m:r>
                                          <a:rPr lang="en-US" sz="1200" smtClean="0">
                                            <a:latin typeface="Cambria Math" charset="0"/>
                                          </a:rPr>
                                          <m:t>5</m:t>
                                        </m:r>
                                      </m:sub>
                                    </m:sSub>
                                  </m:num>
                                  <m:den>
                                    <m:r>
                                      <a:rPr lang="en-US" sz="1200" b="0" i="1" smtClean="0">
                                        <a:latin typeface="Cambria Math" charset="0"/>
                                      </a:rPr>
                                      <m:t>𝜕</m:t>
                                    </m:r>
                                    <m:sSub>
                                      <m:sSubPr>
                                        <m:ctrlPr>
                                          <a:rPr lang="en-US" sz="1200" i="1" smtClean="0">
                                            <a:latin typeface="Cambria Math" charset="0"/>
                                          </a:rPr>
                                        </m:ctrlPr>
                                      </m:sSubPr>
                                      <m:e>
                                        <m:r>
                                          <a:rPr lang="en-US" sz="1200" smtClean="0">
                                            <a:latin typeface="Cambria Math" charset="0"/>
                                          </a:rPr>
                                          <m:t>𝜉</m:t>
                                        </m:r>
                                      </m:e>
                                      <m:sub>
                                        <m:r>
                                          <a:rPr lang="en-US" sz="1200" smtClean="0">
                                            <a:latin typeface="Cambria Math" charset="0"/>
                                          </a:rPr>
                                          <m:t>4</m:t>
                                        </m:r>
                                      </m:sub>
                                    </m:sSub>
                                  </m:den>
                                </m:f>
                                <m:f>
                                  <m:fPr>
                                    <m:ctrlPr>
                                      <a:rPr lang="mr-IN" sz="1200" i="1" smtClean="0">
                                        <a:latin typeface="Cambria Math" charset="0"/>
                                      </a:rPr>
                                    </m:ctrlPr>
                                  </m:fPr>
                                  <m:num>
                                    <m:r>
                                      <a:rPr lang="en-US" sz="1200" b="0" i="1" smtClean="0">
                                        <a:latin typeface="Cambria Math" charset="0"/>
                                      </a:rPr>
                                      <m:t>𝜕</m:t>
                                    </m:r>
                                    <m:sSub>
                                      <m:sSubPr>
                                        <m:ctrlPr>
                                          <a:rPr lang="en-US" sz="1200" i="1" smtClean="0">
                                            <a:latin typeface="Cambria Math" charset="0"/>
                                          </a:rPr>
                                        </m:ctrlPr>
                                      </m:sSubPr>
                                      <m:e>
                                        <m:r>
                                          <a:rPr lang="en-US" sz="1200" smtClean="0">
                                            <a:latin typeface="Cambria Math" charset="0"/>
                                          </a:rPr>
                                          <m:t>𝜉</m:t>
                                        </m:r>
                                      </m:e>
                                      <m:sub>
                                        <m:r>
                                          <a:rPr lang="en-US" sz="1200" smtClean="0">
                                            <a:latin typeface="Cambria Math" charset="0"/>
                                          </a:rPr>
                                          <m:t>4</m:t>
                                        </m:r>
                                      </m:sub>
                                    </m:sSub>
                                  </m:num>
                                  <m:den>
                                    <m:r>
                                      <a:rPr lang="en-US" sz="1200" b="0" i="1" smtClean="0">
                                        <a:latin typeface="Cambria Math" charset="0"/>
                                      </a:rPr>
                                      <m:t>𝜕</m:t>
                                    </m:r>
                                    <m:sSub>
                                      <m:sSubPr>
                                        <m:ctrlPr>
                                          <a:rPr lang="en-US" sz="1200" i="1" smtClean="0">
                                            <a:latin typeface="Cambria Math" charset="0"/>
                                          </a:rPr>
                                        </m:ctrlPr>
                                      </m:sSubPr>
                                      <m:e>
                                        <m:r>
                                          <a:rPr lang="en-US" sz="1200" smtClean="0">
                                            <a:latin typeface="Cambria Math" charset="0"/>
                                          </a:rPr>
                                          <m:t>𝜉</m:t>
                                        </m:r>
                                      </m:e>
                                      <m:sub>
                                        <m:r>
                                          <a:rPr lang="en-US" sz="1200" smtClean="0">
                                            <a:latin typeface="Cambria Math" charset="0"/>
                                          </a:rPr>
                                          <m:t>3</m:t>
                                        </m:r>
                                      </m:sub>
                                    </m:sSub>
                                  </m:den>
                                </m:f>
                                <m:f>
                                  <m:fPr>
                                    <m:ctrlPr>
                                      <a:rPr lang="mr-IN" sz="1200" i="1" smtClean="0">
                                        <a:latin typeface="Cambria Math" charset="0"/>
                                      </a:rPr>
                                    </m:ctrlPr>
                                  </m:fPr>
                                  <m:num>
                                    <m:r>
                                      <a:rPr lang="en-US" sz="1200" b="0" i="1" smtClean="0">
                                        <a:latin typeface="Cambria Math" charset="0"/>
                                      </a:rPr>
                                      <m:t>𝜕</m:t>
                                    </m:r>
                                    <m:sSub>
                                      <m:sSubPr>
                                        <m:ctrlPr>
                                          <a:rPr lang="en-US" sz="1200" i="1" smtClean="0">
                                            <a:latin typeface="Cambria Math" charset="0"/>
                                          </a:rPr>
                                        </m:ctrlPr>
                                      </m:sSubPr>
                                      <m:e>
                                        <m:r>
                                          <a:rPr lang="en-US" sz="1200" smtClean="0">
                                            <a:latin typeface="Cambria Math" charset="0"/>
                                          </a:rPr>
                                          <m:t>𝜉</m:t>
                                        </m:r>
                                      </m:e>
                                      <m:sub>
                                        <m:r>
                                          <a:rPr lang="en-US" sz="1200" smtClean="0">
                                            <a:latin typeface="Cambria Math" charset="0"/>
                                          </a:rPr>
                                          <m:t>3</m:t>
                                        </m:r>
                                      </m:sub>
                                    </m:sSub>
                                  </m:num>
                                  <m:den>
                                    <m:r>
                                      <a:rPr lang="en-US" sz="1200" b="0" i="1" smtClean="0">
                                        <a:latin typeface="Cambria Math" charset="0"/>
                                      </a:rPr>
                                      <m:t>𝜕</m:t>
                                    </m:r>
                                    <m:sSub>
                                      <m:sSubPr>
                                        <m:ctrlPr>
                                          <a:rPr lang="en-US" sz="1200" i="1" smtClean="0">
                                            <a:latin typeface="Cambria Math" charset="0"/>
                                          </a:rPr>
                                        </m:ctrlPr>
                                      </m:sSubPr>
                                      <m:e>
                                        <m:r>
                                          <a:rPr lang="en-US" sz="1200" smtClean="0">
                                            <a:latin typeface="Cambria Math" charset="0"/>
                                          </a:rPr>
                                          <m:t>𝜉</m:t>
                                        </m:r>
                                      </m:e>
                                      <m:sub>
                                        <m:r>
                                          <a:rPr lang="en-US" sz="1200" smtClean="0">
                                            <a:latin typeface="Cambria Math" charset="0"/>
                                          </a:rPr>
                                          <m:t>2</m:t>
                                        </m:r>
                                      </m:sub>
                                    </m:sSub>
                                  </m:den>
                                </m:f>
                                <m:f>
                                  <m:fPr>
                                    <m:ctrlPr>
                                      <a:rPr lang="mr-IN" sz="1200" i="1" smtClean="0">
                                        <a:latin typeface="Cambria Math" charset="0"/>
                                      </a:rPr>
                                    </m:ctrlPr>
                                  </m:fPr>
                                  <m:num>
                                    <m:r>
                                      <a:rPr lang="en-US" sz="1200" b="0" i="1" smtClean="0">
                                        <a:latin typeface="Cambria Math" charset="0"/>
                                      </a:rPr>
                                      <m:t>𝜕</m:t>
                                    </m:r>
                                    <m:sSub>
                                      <m:sSubPr>
                                        <m:ctrlPr>
                                          <a:rPr lang="en-US" sz="1200" i="1" smtClean="0">
                                            <a:latin typeface="Cambria Math" charset="0"/>
                                          </a:rPr>
                                        </m:ctrlPr>
                                      </m:sSubPr>
                                      <m:e>
                                        <m:r>
                                          <a:rPr lang="en-US" sz="1200" smtClean="0">
                                            <a:latin typeface="Cambria Math" charset="0"/>
                                          </a:rPr>
                                          <m:t>𝜉</m:t>
                                        </m:r>
                                      </m:e>
                                      <m:sub>
                                        <m:r>
                                          <a:rPr lang="en-US" sz="1200" smtClean="0">
                                            <a:latin typeface="Cambria Math" charset="0"/>
                                          </a:rPr>
                                          <m:t>2</m:t>
                                        </m:r>
                                      </m:sub>
                                    </m:sSub>
                                  </m:num>
                                  <m:den>
                                    <m:r>
                                      <a:rPr lang="en-US" sz="1200" b="0" i="1" smtClean="0">
                                        <a:latin typeface="Cambria Math" charset="0"/>
                                      </a:rPr>
                                      <m:t>𝜕</m:t>
                                    </m:r>
                                    <m:sSub>
                                      <m:sSubPr>
                                        <m:ctrlPr>
                                          <a:rPr lang="en-US" sz="1200" i="1" smtClean="0">
                                            <a:latin typeface="Cambria Math" charset="0"/>
                                          </a:rPr>
                                        </m:ctrlPr>
                                      </m:sSubPr>
                                      <m:e>
                                        <m:r>
                                          <a:rPr lang="en-US" sz="1200" smtClean="0">
                                            <a:latin typeface="Cambria Math" charset="0"/>
                                          </a:rPr>
                                          <m:t>𝜉</m:t>
                                        </m:r>
                                      </m:e>
                                      <m:sub>
                                        <m:r>
                                          <a:rPr lang="en-US" sz="1200" smtClean="0">
                                            <a:latin typeface="Cambria Math" charset="0"/>
                                          </a:rPr>
                                          <m:t>1</m:t>
                                        </m:r>
                                      </m:sub>
                                    </m:sSub>
                                  </m:den>
                                </m:f>
                                <m:f>
                                  <m:fPr>
                                    <m:ctrlPr>
                                      <a:rPr lang="mr-IN" sz="1200" i="1" smtClean="0">
                                        <a:latin typeface="Cambria Math" charset="0"/>
                                      </a:rPr>
                                    </m:ctrlPr>
                                  </m:fPr>
                                  <m:num>
                                    <m:r>
                                      <a:rPr lang="en-US" sz="1200" b="0" i="1" smtClean="0">
                                        <a:latin typeface="Cambria Math" charset="0"/>
                                      </a:rPr>
                                      <m:t>𝜕</m:t>
                                    </m:r>
                                    <m:sSub>
                                      <m:sSubPr>
                                        <m:ctrlPr>
                                          <a:rPr lang="en-US" sz="1200" i="1" smtClean="0">
                                            <a:latin typeface="Cambria Math" charset="0"/>
                                          </a:rPr>
                                        </m:ctrlPr>
                                      </m:sSubPr>
                                      <m:e>
                                        <m:r>
                                          <a:rPr lang="en-US" sz="1200" smtClean="0">
                                            <a:latin typeface="Cambria Math" charset="0"/>
                                          </a:rPr>
                                          <m:t>𝜉</m:t>
                                        </m:r>
                                      </m:e>
                                      <m:sub>
                                        <m:r>
                                          <a:rPr lang="en-US" sz="1200" smtClean="0">
                                            <a:latin typeface="Cambria Math" charset="0"/>
                                          </a:rPr>
                                          <m:t>1</m:t>
                                        </m:r>
                                      </m:sub>
                                    </m:sSub>
                                  </m:num>
                                  <m:den>
                                    <m:r>
                                      <a:rPr lang="en-US" sz="1200" b="0" i="1" smtClean="0">
                                        <a:latin typeface="Cambria Math" charset="0"/>
                                      </a:rPr>
                                      <m:t>𝜕</m:t>
                                    </m:r>
                                    <m:r>
                                      <a:rPr lang="en-US" sz="1200" smtClean="0">
                                        <a:latin typeface="Cambria Math" charset="0"/>
                                      </a:rPr>
                                      <m:t>𝑊</m:t>
                                    </m:r>
                                  </m:den>
                                </m:f>
                              </m:oMath>
                            </m:oMathPara>
                          </a14:m>
                          <a:endParaRPr lang="en-US" sz="1200" dirty="0"/>
                        </a:p>
                        <a:p>
                          <a:endParaRPr lang="en-US" sz="1200" b="0" dirty="0" smtClean="0"/>
                        </a:p>
                      </a:txBody>
                      <a:tcPr marL="80012" marR="80012" marT="40006" marB="40006" anchor="ctr"/>
                    </a:tc>
                    <a:tc>
                      <a:txBody>
                        <a:bodyPr/>
                        <a:lstStyle/>
                        <a:p>
                          <a:endParaRPr lang="en-US" sz="1200" b="0" dirty="0"/>
                        </a:p>
                      </a:txBody>
                      <a:tcPr marL="80012" marR="80012" marT="40006" marB="40006">
                        <a:solidFill>
                          <a:schemeClr val="accent6">
                            <a:lumMod val="40000"/>
                            <a:lumOff val="60000"/>
                          </a:schemeClr>
                        </a:solidFill>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endParaRPr lang="en-US" sz="1200" dirty="0"/>
                        </a:p>
                      </a:txBody>
                      <a:tcPr marL="80012" marR="80012" marT="40006" marB="40006"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200" b="0" i="1" smtClean="0">
                                    <a:latin typeface="Cambria Math" charset="0"/>
                                  </a:rPr>
                                  <m:t>−3</m:t>
                                </m:r>
                              </m:oMath>
                            </m:oMathPara>
                          </a14:m>
                          <a:endParaRPr lang="en-US" sz="1200" dirty="0"/>
                        </a:p>
                      </a:txBody>
                      <a:tcPr marL="80012" marR="80012" marT="40006" marB="40006"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nb-NO" sz="1600" b="0" i="0" kern="1200" dirty="0" smtClean="0">
                              <a:solidFill>
                                <a:schemeClr val="dk1"/>
                              </a:solidFill>
                              <a:effectLst/>
                              <a:latin typeface="+mn-lt"/>
                              <a:ea typeface="+mn-ea"/>
                              <a:cs typeface="+mn-cs"/>
                            </a:rPr>
                            <a:t>0.00037018372</a:t>
                          </a:r>
                          <a:endParaRPr lang="en-US" sz="1200" dirty="0"/>
                        </a:p>
                      </a:txBody>
                      <a:tcPr marL="80012" marR="80012" marT="40006" marB="40006" anchor="ctr"/>
                    </a:tc>
                  </a:tr>
                </a:tbl>
              </a:graphicData>
            </a:graphic>
          </p:graphicFrame>
        </mc:Choice>
        <mc:Fallback xmlns="">
          <p:graphicFrame>
            <p:nvGraphicFramePr>
              <p:cNvPr id="7" name="Table 6"/>
              <p:cNvGraphicFramePr>
                <a:graphicFrameLocks noGrp="1"/>
              </p:cNvGraphicFramePr>
              <p:nvPr>
                <p:extLst>
                  <p:ext uri="{D42A27DB-BD31-4B8C-83A1-F6EECF244321}">
                    <p14:modId xmlns:p14="http://schemas.microsoft.com/office/powerpoint/2010/main" val="302806053"/>
                  </p:ext>
                </p:extLst>
              </p:nvPr>
            </p:nvGraphicFramePr>
            <p:xfrm>
              <a:off x="1805909" y="1771023"/>
              <a:ext cx="8653093" cy="4576643"/>
            </p:xfrm>
            <a:graphic>
              <a:graphicData uri="http://schemas.openxmlformats.org/drawingml/2006/table">
                <a:tbl>
                  <a:tblPr firstRow="1" bandRow="1">
                    <a:tableStyleId>{073A0DAA-6AF3-43AB-8588-CEC1D06C72B9}</a:tableStyleId>
                  </a:tblPr>
                  <a:tblGrid>
                    <a:gridCol w="2539369"/>
                    <a:gridCol w="1374759"/>
                    <a:gridCol w="1579655"/>
                    <a:gridCol w="1579655"/>
                    <a:gridCol w="1579655"/>
                  </a:tblGrid>
                  <a:tr h="453400">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200" dirty="0" smtClean="0"/>
                            <a:t>Variables</a:t>
                          </a:r>
                          <a:endParaRPr lang="en-US" sz="1200" b="0" dirty="0" smtClean="0">
                            <a:latin typeface="Karla" charset="0"/>
                            <a:ea typeface="Karla" charset="0"/>
                            <a:cs typeface="Karla" charset="0"/>
                          </a:endParaRPr>
                        </a:p>
                      </a:txBody>
                      <a:tcPr marL="80012" marR="80012" marT="40006" marB="40006" anchor="ctr"/>
                    </a:tc>
                    <a:tc>
                      <a:txBody>
                        <a:bodyPr/>
                        <a:lstStyle/>
                        <a:p>
                          <a:pPr algn="ctr"/>
                          <a:r>
                            <a:rPr lang="en-US" sz="1200" dirty="0" smtClean="0">
                              <a:solidFill>
                                <a:schemeClr val="tx1">
                                  <a:lumMod val="75000"/>
                                  <a:lumOff val="25000"/>
                                </a:schemeClr>
                              </a:solidFill>
                            </a:rPr>
                            <a:t>derivatives</a:t>
                          </a:r>
                          <a:endParaRPr lang="en-US" sz="1200" dirty="0">
                            <a:solidFill>
                              <a:schemeClr val="tx1">
                                <a:lumMod val="75000"/>
                                <a:lumOff val="25000"/>
                              </a:schemeClr>
                            </a:solidFill>
                            <a:latin typeface="Karla" charset="0"/>
                            <a:ea typeface="Karla" charset="0"/>
                            <a:cs typeface="Karla" charset="0"/>
                          </a:endParaRPr>
                        </a:p>
                      </a:txBody>
                      <a:tcPr marL="80012" marR="80012" marT="40006" marB="40006" anchor="ctr">
                        <a:solidFill>
                          <a:schemeClr val="accent6">
                            <a:lumMod val="40000"/>
                            <a:lumOff val="60000"/>
                          </a:schemeClr>
                        </a:solidFill>
                      </a:tcPr>
                    </a:tc>
                    <a:tc>
                      <a:txBody>
                        <a:bodyPr/>
                        <a:lstStyle/>
                        <a:p>
                          <a:pPr algn="ctr"/>
                          <a:r>
                            <a:rPr lang="en-US" sz="1200" dirty="0" smtClean="0">
                              <a:latin typeface="Karla" charset="0"/>
                              <a:ea typeface="Karla" charset="0"/>
                              <a:cs typeface="Karla" charset="0"/>
                            </a:rPr>
                            <a:t>Value of</a:t>
                          </a:r>
                          <a:r>
                            <a:rPr lang="en-US" sz="1200" baseline="0" dirty="0" smtClean="0">
                              <a:latin typeface="Karla" charset="0"/>
                              <a:ea typeface="Karla" charset="0"/>
                              <a:cs typeface="Karla" charset="0"/>
                            </a:rPr>
                            <a:t> the variable</a:t>
                          </a:r>
                          <a:endParaRPr lang="en-US" sz="1200" dirty="0">
                            <a:latin typeface="Karla" charset="0"/>
                            <a:ea typeface="Karla" charset="0"/>
                            <a:cs typeface="Karla" charset="0"/>
                          </a:endParaRPr>
                        </a:p>
                      </a:txBody>
                      <a:tcPr marL="80012" marR="80012" marT="40006" marB="40006" anchor="ctr"/>
                    </a:tc>
                    <a:tc>
                      <a:txBody>
                        <a:bodyPr/>
                        <a:lstStyle/>
                        <a:p>
                          <a:pPr algn="ctr"/>
                          <a:r>
                            <a:rPr lang="en-US" sz="1200" dirty="0" smtClean="0">
                              <a:latin typeface="Karla" charset="0"/>
                              <a:ea typeface="Karla" charset="0"/>
                              <a:cs typeface="Karla" charset="0"/>
                            </a:rPr>
                            <a:t>Value of the partial derivative</a:t>
                          </a:r>
                          <a:endParaRPr lang="en-US" sz="1200" dirty="0">
                            <a:latin typeface="Karla" charset="0"/>
                            <a:ea typeface="Karla" charset="0"/>
                            <a:cs typeface="Karla" charset="0"/>
                          </a:endParaRPr>
                        </a:p>
                      </a:txBody>
                      <a:tcPr marL="80012" marR="80012" marT="40006" marB="40006" anchor="ctr"/>
                    </a:tc>
                    <a:tc>
                      <a:txBody>
                        <a:bodyPr/>
                        <a:lstStyle/>
                        <a:p>
                          <a:endParaRPr lang="en-US"/>
                        </a:p>
                      </a:txBody>
                      <a:tcPr marL="80012" marR="80012" marT="40006" marB="40006" anchor="ctr">
                        <a:blipFill rotWithShape="0">
                          <a:blip r:embed="rId2"/>
                          <a:stretch>
                            <a:fillRect l="-448649" t="-1351" r="-1544" b="-918919"/>
                          </a:stretch>
                        </a:blipFill>
                      </a:tcPr>
                    </a:tc>
                  </a:tr>
                  <a:tr h="450383">
                    <a:tc>
                      <a:txBody>
                        <a:bodyPr/>
                        <a:lstStyle/>
                        <a:p>
                          <a:endParaRPr lang="en-US"/>
                        </a:p>
                      </a:txBody>
                      <a:tcPr marL="80012" marR="80012" marT="40006" marB="40006" anchor="ctr">
                        <a:blipFill rotWithShape="0">
                          <a:blip r:embed="rId2"/>
                          <a:stretch>
                            <a:fillRect l="-240" t="-100000" r="-241487" b="-806667"/>
                          </a:stretch>
                        </a:blipFill>
                      </a:tcPr>
                    </a:tc>
                    <a:tc>
                      <a:txBody>
                        <a:bodyPr/>
                        <a:lstStyle/>
                        <a:p>
                          <a:endParaRPr lang="en-US"/>
                        </a:p>
                      </a:txBody>
                      <a:tcPr marL="80012" marR="80012" marT="40006" marB="40006">
                        <a:blipFill rotWithShape="0">
                          <a:blip r:embed="rId2"/>
                          <a:stretch>
                            <a:fillRect l="-185778" t="-100000" r="-347556" b="-806667"/>
                          </a:stretch>
                        </a:blipFill>
                      </a:tcPr>
                    </a:tc>
                    <a:tc>
                      <a:txBody>
                        <a:bodyPr/>
                        <a:lstStyle/>
                        <a:p>
                          <a:endParaRPr lang="en-US"/>
                        </a:p>
                      </a:txBody>
                      <a:tcPr marL="80012" marR="80012" marT="40006" marB="40006" anchor="ctr">
                        <a:blipFill rotWithShape="0">
                          <a:blip r:embed="rId2"/>
                          <a:stretch>
                            <a:fillRect l="-247308" t="-100000" r="-200769" b="-806667"/>
                          </a:stretch>
                        </a:blipFill>
                      </a:tcP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200" b="0" dirty="0" smtClean="0"/>
                            <a:t>-3</a:t>
                          </a:r>
                        </a:p>
                      </a:txBody>
                      <a:tcPr marL="80012" marR="80012" marT="40006" marB="40006"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200" b="0" dirty="0" smtClean="0"/>
                            <a:t>-3</a:t>
                          </a:r>
                        </a:p>
                      </a:txBody>
                      <a:tcPr marL="80012" marR="80012" marT="40006" marB="40006" anchor="ctr"/>
                    </a:tc>
                  </a:tr>
                  <a:tr h="482350">
                    <a:tc>
                      <a:txBody>
                        <a:bodyPr/>
                        <a:lstStyle/>
                        <a:p>
                          <a:endParaRPr lang="en-US"/>
                        </a:p>
                      </a:txBody>
                      <a:tcPr marL="80012" marR="80012" marT="40006" marB="40006" anchor="ctr">
                        <a:blipFill rotWithShape="0">
                          <a:blip r:embed="rId2"/>
                          <a:stretch>
                            <a:fillRect l="-240" t="-189873" r="-241487" b="-665823"/>
                          </a:stretch>
                        </a:blipFill>
                      </a:tcPr>
                    </a:tc>
                    <a:tc>
                      <a:txBody>
                        <a:bodyPr/>
                        <a:lstStyle/>
                        <a:p>
                          <a:endParaRPr lang="en-US"/>
                        </a:p>
                      </a:txBody>
                      <a:tcPr marL="80012" marR="80012" marT="40006" marB="40006">
                        <a:blipFill rotWithShape="0">
                          <a:blip r:embed="rId2"/>
                          <a:stretch>
                            <a:fillRect l="-185778" t="-189873" r="-347556" b="-665823"/>
                          </a:stretch>
                        </a:blipFill>
                      </a:tcPr>
                    </a:tc>
                    <a:tc>
                      <a:txBody>
                        <a:bodyPr/>
                        <a:lstStyle/>
                        <a:p>
                          <a:endParaRPr lang="en-US"/>
                        </a:p>
                      </a:txBody>
                      <a:tcPr marL="80012" marR="80012" marT="40006" marB="40006" anchor="ctr">
                        <a:blipFill rotWithShape="0">
                          <a:blip r:embed="rId2"/>
                          <a:stretch>
                            <a:fillRect l="-247308" t="-189873" r="-200769" b="-665823"/>
                          </a:stretch>
                        </a:blipFill>
                      </a:tcPr>
                    </a:tc>
                    <a:tc>
                      <a:txBody>
                        <a:bodyPr/>
                        <a:lstStyle/>
                        <a:p>
                          <a:endParaRPr lang="en-US"/>
                        </a:p>
                      </a:txBody>
                      <a:tcPr marL="80012" marR="80012" marT="40006" marB="40006" anchor="ctr">
                        <a:blipFill rotWithShape="0">
                          <a:blip r:embed="rId2"/>
                          <a:stretch>
                            <a:fillRect l="-348649" t="-189873" r="-101544" b="-665823"/>
                          </a:stretch>
                        </a:blipFill>
                      </a:tcPr>
                    </a:tc>
                    <a:tc>
                      <a:txBody>
                        <a:bodyPr/>
                        <a:lstStyle/>
                        <a:p>
                          <a:endParaRPr lang="en-US"/>
                        </a:p>
                      </a:txBody>
                      <a:tcPr marL="80012" marR="80012" marT="40006" marB="40006" anchor="ctr">
                        <a:blipFill rotWithShape="0">
                          <a:blip r:embed="rId2"/>
                          <a:stretch>
                            <a:fillRect l="-448649" t="-189873" r="-1544" b="-665823"/>
                          </a:stretch>
                        </a:blipFill>
                      </a:tcPr>
                    </a:tc>
                  </a:tr>
                  <a:tr h="482350">
                    <a:tc>
                      <a:txBody>
                        <a:bodyPr/>
                        <a:lstStyle/>
                        <a:p>
                          <a:endParaRPr lang="en-US"/>
                        </a:p>
                      </a:txBody>
                      <a:tcPr marL="80012" marR="80012" marT="40006" marB="40006" anchor="ctr">
                        <a:blipFill rotWithShape="0">
                          <a:blip r:embed="rId2"/>
                          <a:stretch>
                            <a:fillRect l="-240" t="-289873" r="-241487" b="-565823"/>
                          </a:stretch>
                        </a:blipFill>
                      </a:tcPr>
                    </a:tc>
                    <a:tc>
                      <a:txBody>
                        <a:bodyPr/>
                        <a:lstStyle/>
                        <a:p>
                          <a:endParaRPr lang="en-US"/>
                        </a:p>
                      </a:txBody>
                      <a:tcPr marL="80012" marR="80012" marT="40006" marB="40006">
                        <a:blipFill rotWithShape="0">
                          <a:blip r:embed="rId2"/>
                          <a:stretch>
                            <a:fillRect l="-185778" t="-289873" r="-347556" b="-565823"/>
                          </a:stretch>
                        </a:blipFill>
                      </a:tcPr>
                    </a:tc>
                    <a:tc>
                      <a:txBody>
                        <a:bodyPr/>
                        <a:lstStyle/>
                        <a:p>
                          <a:endParaRPr lang="en-US"/>
                        </a:p>
                      </a:txBody>
                      <a:tcPr marL="80012" marR="80012" marT="40006" marB="40006" anchor="ctr">
                        <a:blipFill rotWithShape="0">
                          <a:blip r:embed="rId2"/>
                          <a:stretch>
                            <a:fillRect l="-247308" t="-289873" r="-200769" b="-565823"/>
                          </a:stretch>
                        </a:blipFill>
                      </a:tcPr>
                    </a:tc>
                    <a:tc>
                      <a:txBody>
                        <a:bodyPr/>
                        <a:lstStyle/>
                        <a:p>
                          <a:pPr algn="ctr"/>
                          <a:r>
                            <a:rPr lang="en-US" sz="1200" dirty="0" smtClean="0"/>
                            <a:t>1</a:t>
                          </a:r>
                          <a:endParaRPr lang="en-US" sz="1200" dirty="0"/>
                        </a:p>
                      </a:txBody>
                      <a:tcPr marL="80012" marR="80012" marT="40006" marB="40006" anchor="ctr"/>
                    </a:tc>
                    <a:tc>
                      <a:txBody>
                        <a:bodyPr/>
                        <a:lstStyle/>
                        <a:p>
                          <a:endParaRPr lang="en-US"/>
                        </a:p>
                      </a:txBody>
                      <a:tcPr marL="80012" marR="80012" marT="40006" marB="40006" anchor="ctr">
                        <a:blipFill rotWithShape="0">
                          <a:blip r:embed="rId2"/>
                          <a:stretch>
                            <a:fillRect l="-448649" t="-289873" r="-1544" b="-565823"/>
                          </a:stretch>
                        </a:blipFill>
                      </a:tcPr>
                    </a:tc>
                  </a:tr>
                  <a:tr h="554756">
                    <a:tc>
                      <a:txBody>
                        <a:bodyPr/>
                        <a:lstStyle/>
                        <a:p>
                          <a:endParaRPr lang="en-US"/>
                        </a:p>
                      </a:txBody>
                      <a:tcPr marL="80012" marR="80012" marT="40006" marB="40006" anchor="ctr">
                        <a:blipFill rotWithShape="0">
                          <a:blip r:embed="rId2"/>
                          <a:stretch>
                            <a:fillRect l="-240" t="-338462" r="-241487" b="-391209"/>
                          </a:stretch>
                        </a:blipFill>
                      </a:tcPr>
                    </a:tc>
                    <a:tc>
                      <a:txBody>
                        <a:bodyPr/>
                        <a:lstStyle/>
                        <a:p>
                          <a:endParaRPr lang="en-US"/>
                        </a:p>
                      </a:txBody>
                      <a:tcPr marL="80012" marR="80012" marT="40006" marB="40006">
                        <a:blipFill rotWithShape="0">
                          <a:blip r:embed="rId2"/>
                          <a:stretch>
                            <a:fillRect l="-185778" t="-338462" r="-347556" b="-391209"/>
                          </a:stretch>
                        </a:blipFill>
                      </a:tcPr>
                    </a:tc>
                    <a:tc>
                      <a:txBody>
                        <a:bodyPr/>
                        <a:lstStyle/>
                        <a:p>
                          <a:endParaRPr lang="en-US"/>
                        </a:p>
                      </a:txBody>
                      <a:tcPr marL="80012" marR="80012" marT="40006" marB="40006" anchor="ctr">
                        <a:blipFill rotWithShape="0">
                          <a:blip r:embed="rId2"/>
                          <a:stretch>
                            <a:fillRect l="-247308" t="-338462" r="-200769" b="-391209"/>
                          </a:stretch>
                        </a:blipFill>
                      </a:tcPr>
                    </a:tc>
                    <a:tc>
                      <a:txBody>
                        <a:bodyPr/>
                        <a:lstStyle/>
                        <a:p>
                          <a:endParaRPr lang="en-US"/>
                        </a:p>
                      </a:txBody>
                      <a:tcPr marL="80012" marR="80012" marT="40006" marB="40006" anchor="ctr">
                        <a:blipFill rotWithShape="0">
                          <a:blip r:embed="rId2"/>
                          <a:stretch>
                            <a:fillRect l="-348649" t="-338462" r="-101544" b="-391209"/>
                          </a:stretch>
                        </a:blipFill>
                      </a:tcPr>
                    </a:tc>
                    <a:tc>
                      <a:txBody>
                        <a:bodyPr/>
                        <a:lstStyle/>
                        <a:p>
                          <a:endParaRPr lang="en-US"/>
                        </a:p>
                      </a:txBody>
                      <a:tcPr marL="80012" marR="80012" marT="40006" marB="40006" anchor="ctr">
                        <a:blipFill rotWithShape="0">
                          <a:blip r:embed="rId2"/>
                          <a:stretch>
                            <a:fillRect l="-448649" t="-338462" r="-1544" b="-391209"/>
                          </a:stretch>
                        </a:blipFill>
                      </a:tcPr>
                    </a:tc>
                  </a:tr>
                  <a:tr h="635537">
                    <a:tc>
                      <a:txBody>
                        <a:bodyPr/>
                        <a:lstStyle/>
                        <a:p>
                          <a:endParaRPr lang="en-US"/>
                        </a:p>
                      </a:txBody>
                      <a:tcPr marL="80012" marR="80012" marT="40006" marB="40006" anchor="ctr">
                        <a:blipFill rotWithShape="0">
                          <a:blip r:embed="rId2"/>
                          <a:stretch>
                            <a:fillRect l="-240" t="-380000" r="-241487" b="-239048"/>
                          </a:stretch>
                        </a:blipFill>
                      </a:tcPr>
                    </a:tc>
                    <a:tc>
                      <a:txBody>
                        <a:bodyPr/>
                        <a:lstStyle/>
                        <a:p>
                          <a:endParaRPr lang="en-US"/>
                        </a:p>
                      </a:txBody>
                      <a:tcPr marL="80012" marR="80012" marT="40006" marB="40006">
                        <a:blipFill rotWithShape="0">
                          <a:blip r:embed="rId2"/>
                          <a:stretch>
                            <a:fillRect l="-185778" t="-380000" r="-347556" b="-239048"/>
                          </a:stretch>
                        </a:blipFill>
                      </a:tcPr>
                    </a:tc>
                    <a:tc>
                      <a:txBody>
                        <a:bodyPr/>
                        <a:lstStyle/>
                        <a:p>
                          <a:endParaRPr lang="en-US"/>
                        </a:p>
                      </a:txBody>
                      <a:tcPr marL="80012" marR="80012" marT="40006" marB="40006" anchor="ctr">
                        <a:blipFill rotWithShape="0">
                          <a:blip r:embed="rId2"/>
                          <a:stretch>
                            <a:fillRect l="-247308" t="-380000" r="-200769" b="-239048"/>
                          </a:stretch>
                        </a:blipFill>
                      </a:tcPr>
                    </a:tc>
                    <a:tc>
                      <a:txBody>
                        <a:bodyPr/>
                        <a:lstStyle/>
                        <a:p>
                          <a:endParaRPr lang="en-US"/>
                        </a:p>
                      </a:txBody>
                      <a:tcPr marL="80012" marR="80012" marT="40006" marB="40006" anchor="ctr">
                        <a:blipFill rotWithShape="0">
                          <a:blip r:embed="rId2"/>
                          <a:stretch>
                            <a:fillRect l="-348649" t="-380000" r="-101544" b="-239048"/>
                          </a:stretch>
                        </a:blipFill>
                      </a:tcPr>
                    </a:tc>
                    <a:tc>
                      <a:txBody>
                        <a:bodyPr/>
                        <a:lstStyle/>
                        <a:p>
                          <a:endParaRPr lang="en-US"/>
                        </a:p>
                      </a:txBody>
                      <a:tcPr marL="80012" marR="80012" marT="40006" marB="40006" anchor="ctr">
                        <a:blipFill rotWithShape="0">
                          <a:blip r:embed="rId2"/>
                          <a:stretch>
                            <a:fillRect l="-448649" t="-380000" r="-1544" b="-239048"/>
                          </a:stretch>
                        </a:blipFill>
                      </a:tcPr>
                    </a:tc>
                  </a:tr>
                  <a:tr h="483215">
                    <a:tc>
                      <a:txBody>
                        <a:bodyPr/>
                        <a:lstStyle/>
                        <a:p>
                          <a:endParaRPr lang="en-US"/>
                        </a:p>
                      </a:txBody>
                      <a:tcPr marL="80012" marR="80012" marT="40006" marB="40006" anchor="ctr">
                        <a:blipFill rotWithShape="0">
                          <a:blip r:embed="rId2"/>
                          <a:stretch>
                            <a:fillRect l="-240" t="-637975" r="-241487" b="-217722"/>
                          </a:stretch>
                        </a:blipFill>
                      </a:tcPr>
                    </a:tc>
                    <a:tc>
                      <a:txBody>
                        <a:bodyPr/>
                        <a:lstStyle/>
                        <a:p>
                          <a:endParaRPr lang="en-US"/>
                        </a:p>
                      </a:txBody>
                      <a:tcPr marL="80012" marR="80012" marT="40006" marB="40006">
                        <a:blipFill rotWithShape="0">
                          <a:blip r:embed="rId2"/>
                          <a:stretch>
                            <a:fillRect l="-185778" t="-637975" r="-347556" b="-217722"/>
                          </a:stretch>
                        </a:blipFill>
                      </a:tcPr>
                    </a:tc>
                    <a:tc>
                      <a:txBody>
                        <a:bodyPr/>
                        <a:lstStyle/>
                        <a:p>
                          <a:endParaRPr lang="en-US"/>
                        </a:p>
                      </a:txBody>
                      <a:tcPr marL="80012" marR="80012" marT="40006" marB="40006" anchor="ctr">
                        <a:blipFill rotWithShape="0">
                          <a:blip r:embed="rId2"/>
                          <a:stretch>
                            <a:fillRect l="-247308" t="-637975" r="-200769" b="-217722"/>
                          </a:stretch>
                        </a:blipFill>
                      </a:tcPr>
                    </a:tc>
                    <a:tc>
                      <a:txBody>
                        <a:bodyPr/>
                        <a:lstStyle/>
                        <a:p>
                          <a:endParaRPr lang="en-US"/>
                        </a:p>
                      </a:txBody>
                      <a:tcPr marL="80012" marR="80012" marT="40006" marB="40006" anchor="ctr">
                        <a:blipFill rotWithShape="0">
                          <a:blip r:embed="rId2"/>
                          <a:stretch>
                            <a:fillRect l="-348649" t="-637975" r="-101544" b="-217722"/>
                          </a:stretch>
                        </a:blipFill>
                      </a:tcPr>
                    </a:tc>
                    <a:tc>
                      <a:txBody>
                        <a:bodyPr/>
                        <a:lstStyle/>
                        <a:p>
                          <a:endParaRPr lang="en-US"/>
                        </a:p>
                      </a:txBody>
                      <a:tcPr marL="80012" marR="80012" marT="40006" marB="40006" anchor="ctr">
                        <a:blipFill rotWithShape="0">
                          <a:blip r:embed="rId2"/>
                          <a:stretch>
                            <a:fillRect l="-448649" t="-637975" r="-1544" b="-217722"/>
                          </a:stretch>
                        </a:blipFill>
                      </a:tcPr>
                    </a:tc>
                  </a:tr>
                  <a:tr h="1034652">
                    <a:tc>
                      <a:txBody>
                        <a:bodyPr/>
                        <a:lstStyle/>
                        <a:p>
                          <a:endParaRPr lang="en-US"/>
                        </a:p>
                      </a:txBody>
                      <a:tcPr marL="80012" marR="80012" marT="40006" marB="40006" anchor="ctr">
                        <a:blipFill rotWithShape="0">
                          <a:blip r:embed="rId2"/>
                          <a:stretch>
                            <a:fillRect l="-240" t="-342941" r="-241487" b="-1176"/>
                          </a:stretch>
                        </a:blipFill>
                      </a:tcPr>
                    </a:tc>
                    <a:tc>
                      <a:txBody>
                        <a:bodyPr/>
                        <a:lstStyle/>
                        <a:p>
                          <a:endParaRPr lang="en-US" sz="1200" b="0" dirty="0"/>
                        </a:p>
                      </a:txBody>
                      <a:tcPr marL="80012" marR="80012" marT="40006" marB="40006">
                        <a:solidFill>
                          <a:schemeClr val="accent6">
                            <a:lumMod val="40000"/>
                            <a:lumOff val="60000"/>
                          </a:schemeClr>
                        </a:solidFill>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endParaRPr lang="en-US" sz="1200" dirty="0"/>
                        </a:p>
                      </a:txBody>
                      <a:tcPr marL="80012" marR="80012" marT="40006" marB="40006" anchor="ctr"/>
                    </a:tc>
                    <a:tc>
                      <a:txBody>
                        <a:bodyPr/>
                        <a:lstStyle/>
                        <a:p>
                          <a:endParaRPr lang="en-US"/>
                        </a:p>
                      </a:txBody>
                      <a:tcPr marL="80012" marR="80012" marT="40006" marB="40006" anchor="ctr">
                        <a:blipFill rotWithShape="0">
                          <a:blip r:embed="rId2"/>
                          <a:stretch>
                            <a:fillRect l="-348649" t="-342941" r="-101544" b="-1176"/>
                          </a:stretch>
                        </a:blipFill>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nb-NO" sz="1600" b="0" i="0" kern="1200" dirty="0" smtClean="0">
                              <a:solidFill>
                                <a:schemeClr val="dk1"/>
                              </a:solidFill>
                              <a:effectLst/>
                              <a:latin typeface="+mn-lt"/>
                              <a:ea typeface="+mn-ea"/>
                              <a:cs typeface="+mn-cs"/>
                            </a:rPr>
                            <a:t>0.00037018372</a:t>
                          </a:r>
                          <a:endParaRPr lang="en-US" sz="1200" dirty="0"/>
                        </a:p>
                      </a:txBody>
                      <a:tcPr marL="80012" marR="80012" marT="40006" marB="40006" anchor="ctr"/>
                    </a:tc>
                  </a:tr>
                </a:tbl>
              </a:graphicData>
            </a:graphic>
          </p:graphicFrame>
        </mc:Fallback>
      </mc:AlternateContent>
    </p:spTree>
    <p:extLst>
      <p:ext uri="{BB962C8B-B14F-4D97-AF65-F5344CB8AC3E}">
        <p14:creationId xmlns:p14="http://schemas.microsoft.com/office/powerpoint/2010/main" val="202617573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Karla" charset="0"/>
                <a:ea typeface="Karla" charset="0"/>
                <a:cs typeface="Karla" charset="0"/>
              </a:rPr>
              <a:t>Basic functions</a:t>
            </a:r>
            <a:endParaRPr lang="en-US" dirty="0">
              <a:latin typeface="Karla" charset="0"/>
              <a:ea typeface="Karla" charset="0"/>
              <a:cs typeface="Karla" charset="0"/>
            </a:endParaRPr>
          </a:p>
        </p:txBody>
      </p:sp>
      <p:sp>
        <p:nvSpPr>
          <p:cNvPr id="4" name="Slide Number Placeholder 3"/>
          <p:cNvSpPr>
            <a:spLocks noGrp="1"/>
          </p:cNvSpPr>
          <p:nvPr>
            <p:ph type="sldNum" sz="quarter" idx="12"/>
          </p:nvPr>
        </p:nvSpPr>
        <p:spPr/>
        <p:txBody>
          <a:bodyPr/>
          <a:lstStyle/>
          <a:p>
            <a:fld id="{74FD6AAA-7C75-FB4B-8EA1-06B22787237D}" type="slidenum">
              <a:rPr lang="en-US" smtClean="0"/>
              <a:t>45</a:t>
            </a:fld>
            <a:endParaRPr lang="en-US"/>
          </a:p>
        </p:txBody>
      </p:sp>
      <p:sp>
        <p:nvSpPr>
          <p:cNvPr id="6" name="TextBox 5"/>
          <p:cNvSpPr txBox="1"/>
          <p:nvPr/>
        </p:nvSpPr>
        <p:spPr>
          <a:xfrm>
            <a:off x="868520" y="1026825"/>
            <a:ext cx="10454959" cy="461665"/>
          </a:xfrm>
          <a:prstGeom prst="rect">
            <a:avLst/>
          </a:prstGeom>
          <a:noFill/>
        </p:spPr>
        <p:txBody>
          <a:bodyPr wrap="square" rtlCol="0">
            <a:spAutoFit/>
          </a:bodyPr>
          <a:lstStyle/>
          <a:p>
            <a:pPr lvl="0" indent="-342900">
              <a:spcAft>
                <a:spcPts val="1200"/>
              </a:spcAft>
            </a:pPr>
            <a:r>
              <a:rPr lang="en-US" sz="2400" dirty="0" smtClean="0">
                <a:solidFill>
                  <a:schemeClr val="tx1">
                    <a:lumMod val="75000"/>
                    <a:lumOff val="25000"/>
                  </a:schemeClr>
                </a:solidFill>
                <a:latin typeface="Karla" charset="0"/>
                <a:ea typeface="Karla" charset="0"/>
                <a:cs typeface="Karla" charset="0"/>
              </a:rPr>
              <a:t>Notice though those are basic functions that my grandparent  can do</a:t>
            </a:r>
            <a:endParaRPr lang="en-US" sz="2400" dirty="0">
              <a:solidFill>
                <a:schemeClr val="tx1">
                  <a:lumMod val="75000"/>
                  <a:lumOff val="25000"/>
                </a:schemeClr>
              </a:solidFill>
              <a:latin typeface="Karla" charset="0"/>
              <a:ea typeface="Karla" charset="0"/>
              <a:cs typeface="Karla" charset="0"/>
            </a:endParaRPr>
          </a:p>
        </p:txBody>
      </p:sp>
      <mc:AlternateContent xmlns:mc="http://schemas.openxmlformats.org/markup-compatibility/2006" xmlns:a14="http://schemas.microsoft.com/office/drawing/2010/main">
        <mc:Choice Requires="a14">
          <p:graphicFrame>
            <p:nvGraphicFramePr>
              <p:cNvPr id="5" name="Table 4"/>
              <p:cNvGraphicFramePr>
                <a:graphicFrameLocks noGrp="1"/>
              </p:cNvGraphicFramePr>
              <p:nvPr>
                <p:extLst/>
              </p:nvPr>
            </p:nvGraphicFramePr>
            <p:xfrm>
              <a:off x="1006356" y="1615576"/>
              <a:ext cx="10430269" cy="4720517"/>
            </p:xfrm>
            <a:graphic>
              <a:graphicData uri="http://schemas.openxmlformats.org/drawingml/2006/table">
                <a:tbl>
                  <a:tblPr firstRow="1" bandRow="1">
                    <a:tableStyleId>{616DA210-FB5B-4158-B5E0-FEB733F419BA}</a:tableStyleId>
                  </a:tblPr>
                  <a:tblGrid>
                    <a:gridCol w="1558949"/>
                    <a:gridCol w="1517836"/>
                    <a:gridCol w="3514799"/>
                    <a:gridCol w="3838685"/>
                  </a:tblGrid>
                  <a:tr h="616329">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700" b="0" i="1" smtClean="0">
                                        <a:latin typeface="Cambria Math" charset="0"/>
                                      </a:rPr>
                                    </m:ctrlPr>
                                  </m:sSubPr>
                                  <m:e>
                                    <m:r>
                                      <a:rPr lang="en-US" sz="1700" b="0" i="1" smtClean="0">
                                        <a:latin typeface="Cambria Math" charset="0"/>
                                      </a:rPr>
                                      <m:t>𝜉</m:t>
                                    </m:r>
                                  </m:e>
                                  <m:sub>
                                    <m:r>
                                      <a:rPr lang="en-US" sz="1700" b="0" i="0" smtClean="0">
                                        <a:latin typeface="Cambria Math" charset="0"/>
                                      </a:rPr>
                                      <m:t>0</m:t>
                                    </m:r>
                                  </m:sub>
                                </m:sSub>
                                <m:r>
                                  <a:rPr lang="en-US" sz="1700" b="0" i="1" smtClean="0">
                                    <a:latin typeface="Cambria Math" charset="0"/>
                                  </a:rPr>
                                  <m:t>=</m:t>
                                </m:r>
                                <m:r>
                                  <a:rPr lang="en-US" sz="1700" b="0" i="1" smtClean="0">
                                    <a:latin typeface="Cambria Math" charset="0"/>
                                  </a:rPr>
                                  <m:t>𝑋</m:t>
                                </m:r>
                              </m:oMath>
                            </m:oMathPara>
                          </a14:m>
                          <a:endParaRPr lang="en-US" sz="1700" b="0" dirty="0" smtClean="0"/>
                        </a:p>
                      </a:txBody>
                      <a:tcPr marL="109000" marR="109000" marT="54500" marB="54500"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700" b="0" i="1" smtClean="0">
                                        <a:latin typeface="Cambria Math" charset="0"/>
                                      </a:rPr>
                                    </m:ctrlPr>
                                  </m:fPr>
                                  <m:num>
                                    <m:r>
                                      <a:rPr lang="en-US" sz="1700" b="0" i="1" smtClean="0">
                                        <a:latin typeface="Cambria Math" charset="0"/>
                                      </a:rPr>
                                      <m:t>𝜕</m:t>
                                    </m:r>
                                    <m:sSub>
                                      <m:sSubPr>
                                        <m:ctrlPr>
                                          <a:rPr lang="en-US" sz="1700" b="0" i="1" smtClean="0">
                                            <a:latin typeface="Cambria Math" charset="0"/>
                                          </a:rPr>
                                        </m:ctrlPr>
                                      </m:sSubPr>
                                      <m:e>
                                        <m:r>
                                          <a:rPr lang="en-US" sz="1700" b="0" i="1" smtClean="0">
                                            <a:latin typeface="Cambria Math" charset="0"/>
                                          </a:rPr>
                                          <m:t>𝜉</m:t>
                                        </m:r>
                                      </m:e>
                                      <m:sub>
                                        <m:r>
                                          <a:rPr lang="en-US" sz="1700" b="0" i="0" smtClean="0">
                                            <a:latin typeface="Cambria Math" charset="0"/>
                                          </a:rPr>
                                          <m:t>0</m:t>
                                        </m:r>
                                      </m:sub>
                                    </m:sSub>
                                  </m:num>
                                  <m:den>
                                    <m:r>
                                      <a:rPr lang="en-US" sz="1700" b="0" i="1" smtClean="0">
                                        <a:latin typeface="Cambria Math" charset="0"/>
                                      </a:rPr>
                                      <m:t>𝜕</m:t>
                                    </m:r>
                                    <m:r>
                                      <a:rPr lang="en-US" sz="1700" b="0" i="1" smtClean="0">
                                        <a:latin typeface="Cambria Math" charset="0"/>
                                      </a:rPr>
                                      <m:t>𝑋</m:t>
                                    </m:r>
                                  </m:den>
                                </m:f>
                                <m:r>
                                  <a:rPr lang="en-US" sz="1700" b="0" smtClean="0">
                                    <a:latin typeface="Cambria Math" charset="0"/>
                                  </a:rPr>
                                  <m:t>=</m:t>
                                </m:r>
                                <m:r>
                                  <a:rPr lang="en-US" sz="1700" b="0" i="0" smtClean="0">
                                    <a:latin typeface="Cambria Math" charset="0"/>
                                  </a:rPr>
                                  <m:t>1</m:t>
                                </m:r>
                              </m:oMath>
                            </m:oMathPara>
                          </a14:m>
                          <a:endParaRPr lang="en-US" sz="1700" b="0" dirty="0" smtClean="0"/>
                        </a:p>
                      </a:txBody>
                      <a:tcPr marL="109000" marR="109000" marT="54500" marB="54500"/>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err="1" smtClean="0">
                              <a:solidFill>
                                <a:schemeClr val="tx1">
                                  <a:lumMod val="95000"/>
                                  <a:lumOff val="5000"/>
                                </a:schemeClr>
                              </a:solidFill>
                              <a:latin typeface="Courier New" charset="0"/>
                              <a:ea typeface="Courier New" charset="0"/>
                              <a:cs typeface="Courier New" charset="0"/>
                            </a:rPr>
                            <a:t>def</a:t>
                          </a:r>
                          <a:r>
                            <a:rPr lang="en-US" sz="1800" b="0" dirty="0" smtClean="0">
                              <a:solidFill>
                                <a:schemeClr val="tx1">
                                  <a:lumMod val="95000"/>
                                  <a:lumOff val="5000"/>
                                </a:schemeClr>
                              </a:solidFill>
                              <a:latin typeface="Courier New" charset="0"/>
                              <a:ea typeface="Courier New" charset="0"/>
                              <a:cs typeface="Courier New" charset="0"/>
                            </a:rPr>
                            <a:t> x0(x):</a:t>
                          </a:r>
                          <a:r>
                            <a:rPr lang="en-US" sz="1800" b="0" baseline="0" dirty="0" smtClean="0">
                              <a:solidFill>
                                <a:schemeClr val="tx1">
                                  <a:lumMod val="95000"/>
                                  <a:lumOff val="5000"/>
                                </a:schemeClr>
                              </a:solidFill>
                              <a:latin typeface="Courier New" charset="0"/>
                              <a:ea typeface="Courier New" charset="0"/>
                              <a:cs typeface="Courier New" charset="0"/>
                            </a:rPr>
                            <a:t> </a:t>
                          </a:r>
                          <a:endParaRPr lang="en-US" sz="1800" b="0" dirty="0" smtClean="0">
                            <a:solidFill>
                              <a:schemeClr val="tx1">
                                <a:lumMod val="95000"/>
                                <a:lumOff val="5000"/>
                              </a:schemeClr>
                            </a:solidFill>
                            <a:latin typeface="Courier New" charset="0"/>
                            <a:ea typeface="Courier New" charset="0"/>
                            <a:cs typeface="Courier New" charset="0"/>
                          </a:endParaRPr>
                        </a:p>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smtClean="0">
                              <a:solidFill>
                                <a:schemeClr val="tx1">
                                  <a:lumMod val="95000"/>
                                  <a:lumOff val="5000"/>
                                </a:schemeClr>
                              </a:solidFill>
                              <a:latin typeface="Courier New" charset="0"/>
                              <a:ea typeface="Courier New" charset="0"/>
                              <a:cs typeface="Courier New" charset="0"/>
                            </a:rPr>
                            <a:t>    return</a:t>
                          </a:r>
                          <a:r>
                            <a:rPr lang="en-US" sz="1800" b="0" baseline="0" dirty="0" smtClean="0">
                              <a:solidFill>
                                <a:schemeClr val="tx1">
                                  <a:lumMod val="95000"/>
                                  <a:lumOff val="5000"/>
                                </a:schemeClr>
                              </a:solidFill>
                              <a:latin typeface="Courier New" charset="0"/>
                              <a:ea typeface="Courier New" charset="0"/>
                              <a:cs typeface="Courier New" charset="0"/>
                            </a:rPr>
                            <a:t> X </a:t>
                          </a:r>
                          <a:endParaRPr lang="en-US" sz="1800" b="0" dirty="0" smtClean="0">
                            <a:solidFill>
                              <a:schemeClr val="tx1">
                                <a:lumMod val="95000"/>
                                <a:lumOff val="5000"/>
                              </a:schemeClr>
                            </a:solidFill>
                            <a:latin typeface="Courier New" charset="0"/>
                            <a:ea typeface="Courier New" charset="0"/>
                            <a:cs typeface="Courier New" charset="0"/>
                          </a:endParaRPr>
                        </a:p>
                      </a:txBody>
                      <a:tcPr marL="109000" marR="109000" marT="54500" marB="54500"/>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600" b="0" dirty="0" err="1" smtClean="0">
                              <a:solidFill>
                                <a:schemeClr val="tx1">
                                  <a:lumMod val="95000"/>
                                  <a:lumOff val="5000"/>
                                </a:schemeClr>
                              </a:solidFill>
                              <a:latin typeface="Courier New" charset="0"/>
                              <a:ea typeface="Courier New" charset="0"/>
                              <a:cs typeface="Courier New" charset="0"/>
                            </a:rPr>
                            <a:t>def</a:t>
                          </a:r>
                          <a:r>
                            <a:rPr lang="en-US" sz="1600" b="0" dirty="0" smtClean="0">
                              <a:solidFill>
                                <a:schemeClr val="tx1">
                                  <a:lumMod val="95000"/>
                                  <a:lumOff val="5000"/>
                                </a:schemeClr>
                              </a:solidFill>
                              <a:latin typeface="Courier New" charset="0"/>
                              <a:ea typeface="Courier New" charset="0"/>
                              <a:cs typeface="Courier New" charset="0"/>
                            </a:rPr>
                            <a:t> derx0():</a:t>
                          </a:r>
                          <a:r>
                            <a:rPr lang="en-US" sz="1600" b="0" baseline="0" dirty="0" smtClean="0">
                              <a:solidFill>
                                <a:schemeClr val="tx1">
                                  <a:lumMod val="95000"/>
                                  <a:lumOff val="5000"/>
                                </a:schemeClr>
                              </a:solidFill>
                              <a:latin typeface="Courier New" charset="0"/>
                              <a:ea typeface="Courier New" charset="0"/>
                              <a:cs typeface="Courier New" charset="0"/>
                            </a:rPr>
                            <a:t> </a:t>
                          </a:r>
                          <a:endParaRPr lang="en-US" sz="1600" b="0" dirty="0" smtClean="0">
                            <a:solidFill>
                              <a:schemeClr val="tx1">
                                <a:lumMod val="95000"/>
                                <a:lumOff val="5000"/>
                              </a:schemeClr>
                            </a:solidFill>
                            <a:latin typeface="Courier New" charset="0"/>
                            <a:ea typeface="Courier New" charset="0"/>
                            <a:cs typeface="Courier New" charset="0"/>
                          </a:endParaRPr>
                        </a:p>
                        <a:p>
                          <a:pPr marL="0" marR="0" indent="0" algn="l" defTabSz="457182" rtl="0" eaLnBrk="1" fontAlgn="auto" latinLnBrk="0" hangingPunct="1">
                            <a:lnSpc>
                              <a:spcPct val="100000"/>
                            </a:lnSpc>
                            <a:spcBef>
                              <a:spcPts val="0"/>
                            </a:spcBef>
                            <a:spcAft>
                              <a:spcPts val="0"/>
                            </a:spcAft>
                            <a:buClrTx/>
                            <a:buSzTx/>
                            <a:buFontTx/>
                            <a:buNone/>
                            <a:tabLst/>
                            <a:defRPr/>
                          </a:pPr>
                          <a:r>
                            <a:rPr lang="en-US" sz="1600" b="0" dirty="0" smtClean="0">
                              <a:solidFill>
                                <a:schemeClr val="tx1">
                                  <a:lumMod val="95000"/>
                                  <a:lumOff val="5000"/>
                                </a:schemeClr>
                              </a:solidFill>
                              <a:latin typeface="Courier New" charset="0"/>
                              <a:ea typeface="Courier New" charset="0"/>
                              <a:cs typeface="Courier New" charset="0"/>
                            </a:rPr>
                            <a:t>    return</a:t>
                          </a:r>
                          <a:r>
                            <a:rPr lang="en-US" sz="1600" b="0" baseline="0" dirty="0" smtClean="0">
                              <a:solidFill>
                                <a:schemeClr val="tx1">
                                  <a:lumMod val="95000"/>
                                  <a:lumOff val="5000"/>
                                </a:schemeClr>
                              </a:solidFill>
                              <a:latin typeface="Courier New" charset="0"/>
                              <a:ea typeface="Courier New" charset="0"/>
                              <a:cs typeface="Courier New" charset="0"/>
                            </a:rPr>
                            <a:t> 1 </a:t>
                          </a:r>
                          <a:endParaRPr lang="en-US" sz="1600" b="0" dirty="0" smtClean="0">
                            <a:solidFill>
                              <a:schemeClr val="tx1">
                                <a:lumMod val="95000"/>
                                <a:lumOff val="5000"/>
                              </a:schemeClr>
                            </a:solidFill>
                            <a:latin typeface="Courier New" charset="0"/>
                            <a:ea typeface="Courier New" charset="0"/>
                            <a:cs typeface="Courier New" charset="0"/>
                          </a:endParaRPr>
                        </a:p>
                      </a:txBody>
                      <a:tcPr marL="109000" marR="109000" marT="54500" marB="54500"/>
                    </a:tc>
                  </a:tr>
                  <a:tr h="660615">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700" b="0" i="1" smtClean="0">
                                        <a:latin typeface="Cambria Math" charset="0"/>
                                      </a:rPr>
                                    </m:ctrlPr>
                                  </m:sSubPr>
                                  <m:e>
                                    <m:r>
                                      <a:rPr lang="en-US" sz="1700" b="0" i="1" smtClean="0">
                                        <a:latin typeface="Cambria Math" charset="0"/>
                                      </a:rPr>
                                      <m:t>𝜉</m:t>
                                    </m:r>
                                  </m:e>
                                  <m:sub>
                                    <m:r>
                                      <a:rPr lang="en-US" sz="1700" b="0" i="1" smtClean="0">
                                        <a:latin typeface="Cambria Math" charset="0"/>
                                      </a:rPr>
                                      <m:t>1</m:t>
                                    </m:r>
                                  </m:sub>
                                </m:sSub>
                                <m:r>
                                  <a:rPr lang="en-US" sz="1700" b="0" smtClean="0">
                                    <a:latin typeface="Cambria Math" charset="0"/>
                                  </a:rPr>
                                  <m:t>=−</m:t>
                                </m:r>
                                <m:sSup>
                                  <m:sSupPr>
                                    <m:ctrlPr>
                                      <a:rPr lang="en-US" sz="1700" b="0" i="1" smtClean="0">
                                        <a:latin typeface="Cambria Math" charset="0"/>
                                      </a:rPr>
                                    </m:ctrlPr>
                                  </m:sSupPr>
                                  <m:e>
                                    <m:r>
                                      <a:rPr lang="en-US" sz="1700" b="0" i="1" smtClean="0">
                                        <a:latin typeface="Cambria Math" charset="0"/>
                                      </a:rPr>
                                      <m:t>𝑊</m:t>
                                    </m:r>
                                  </m:e>
                                  <m:sup>
                                    <m:r>
                                      <a:rPr lang="en-US" sz="1700" b="0" i="1" smtClean="0">
                                        <a:latin typeface="Cambria Math" charset="0"/>
                                      </a:rPr>
                                      <m:t>𝑇</m:t>
                                    </m:r>
                                  </m:sup>
                                </m:sSup>
                                <m:sSub>
                                  <m:sSubPr>
                                    <m:ctrlPr>
                                      <a:rPr lang="en-US" sz="1700" b="0" i="1" smtClean="0">
                                        <a:latin typeface="Cambria Math" charset="0"/>
                                      </a:rPr>
                                    </m:ctrlPr>
                                  </m:sSubPr>
                                  <m:e>
                                    <m:r>
                                      <a:rPr lang="en-US" sz="1700" b="0" i="1" smtClean="0">
                                        <a:latin typeface="Cambria Math" charset="0"/>
                                      </a:rPr>
                                      <m:t>𝜉</m:t>
                                    </m:r>
                                  </m:e>
                                  <m:sub>
                                    <m:r>
                                      <a:rPr lang="en-US" sz="1700" b="0" i="1" smtClean="0">
                                        <a:latin typeface="Cambria Math" charset="0"/>
                                      </a:rPr>
                                      <m:t>0</m:t>
                                    </m:r>
                                  </m:sub>
                                </m:sSub>
                              </m:oMath>
                            </m:oMathPara>
                          </a14:m>
                          <a:endParaRPr lang="en-US" sz="1700" b="0" dirty="0" smtClean="0"/>
                        </a:p>
                      </a:txBody>
                      <a:tcPr marL="109000" marR="109000" marT="54500" marB="54500"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700" b="0" i="1" smtClean="0">
                                        <a:latin typeface="Cambria Math" charset="0"/>
                                      </a:rPr>
                                    </m:ctrlPr>
                                  </m:fPr>
                                  <m:num>
                                    <m:r>
                                      <a:rPr lang="en-US" sz="1700" b="0" i="1" smtClean="0">
                                        <a:latin typeface="Cambria Math" charset="0"/>
                                      </a:rPr>
                                      <m:t>𝜕</m:t>
                                    </m:r>
                                    <m:sSub>
                                      <m:sSubPr>
                                        <m:ctrlPr>
                                          <a:rPr lang="en-US" sz="1700" b="0" i="1" smtClean="0">
                                            <a:latin typeface="Cambria Math" charset="0"/>
                                          </a:rPr>
                                        </m:ctrlPr>
                                      </m:sSubPr>
                                      <m:e>
                                        <m:r>
                                          <a:rPr lang="en-US" sz="1700" b="0" i="1" smtClean="0">
                                            <a:latin typeface="Cambria Math" charset="0"/>
                                          </a:rPr>
                                          <m:t>𝜉</m:t>
                                        </m:r>
                                      </m:e>
                                      <m:sub>
                                        <m:r>
                                          <a:rPr lang="en-US" sz="1700" b="0" i="1" smtClean="0">
                                            <a:latin typeface="Cambria Math" charset="0"/>
                                          </a:rPr>
                                          <m:t>1</m:t>
                                        </m:r>
                                      </m:sub>
                                    </m:sSub>
                                  </m:num>
                                  <m:den>
                                    <m:r>
                                      <a:rPr lang="en-US" sz="1700" b="0" i="1" smtClean="0">
                                        <a:latin typeface="Cambria Math" charset="0"/>
                                      </a:rPr>
                                      <m:t>𝜕</m:t>
                                    </m:r>
                                    <m:r>
                                      <a:rPr lang="en-US" sz="1700" b="0" i="1" smtClean="0">
                                        <a:latin typeface="Cambria Math" charset="0"/>
                                      </a:rPr>
                                      <m:t>𝑊</m:t>
                                    </m:r>
                                  </m:den>
                                </m:f>
                                <m:r>
                                  <a:rPr lang="en-US" sz="1700" b="0" smtClean="0">
                                    <a:latin typeface="Cambria Math" charset="0"/>
                                  </a:rPr>
                                  <m:t>=−</m:t>
                                </m:r>
                                <m:r>
                                  <a:rPr lang="en-US" sz="1700" b="0" i="1" smtClean="0">
                                    <a:latin typeface="Cambria Math" charset="0"/>
                                  </a:rPr>
                                  <m:t>𝑋</m:t>
                                </m:r>
                              </m:oMath>
                            </m:oMathPara>
                          </a14:m>
                          <a:endParaRPr lang="en-US" sz="1700" b="0" dirty="0" smtClean="0"/>
                        </a:p>
                      </a:txBody>
                      <a:tcPr marL="109000" marR="109000" marT="54500" marB="54500"/>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err="1" smtClean="0">
                              <a:solidFill>
                                <a:schemeClr val="tx1">
                                  <a:lumMod val="95000"/>
                                  <a:lumOff val="5000"/>
                                </a:schemeClr>
                              </a:solidFill>
                              <a:latin typeface="Courier New" charset="0"/>
                              <a:ea typeface="Courier New" charset="0"/>
                              <a:cs typeface="Courier New" charset="0"/>
                            </a:rPr>
                            <a:t>def</a:t>
                          </a:r>
                          <a:r>
                            <a:rPr lang="en-US" sz="1800" b="0" dirty="0" smtClean="0">
                              <a:solidFill>
                                <a:schemeClr val="tx1">
                                  <a:lumMod val="95000"/>
                                  <a:lumOff val="5000"/>
                                </a:schemeClr>
                              </a:solidFill>
                              <a:latin typeface="Courier New" charset="0"/>
                              <a:ea typeface="Courier New" charset="0"/>
                              <a:cs typeface="Courier New" charset="0"/>
                            </a:rPr>
                            <a:t> x1(</a:t>
                          </a:r>
                          <a:r>
                            <a:rPr lang="en-US" sz="1800" b="0" dirty="0" err="1" smtClean="0">
                              <a:solidFill>
                                <a:schemeClr val="tx1">
                                  <a:lumMod val="95000"/>
                                  <a:lumOff val="5000"/>
                                </a:schemeClr>
                              </a:solidFill>
                              <a:latin typeface="Courier New" charset="0"/>
                              <a:ea typeface="Courier New" charset="0"/>
                              <a:cs typeface="Courier New" charset="0"/>
                            </a:rPr>
                            <a:t>a,x</a:t>
                          </a:r>
                          <a:r>
                            <a:rPr lang="en-US" sz="1800" b="0" dirty="0" smtClean="0">
                              <a:solidFill>
                                <a:schemeClr val="tx1">
                                  <a:lumMod val="95000"/>
                                  <a:lumOff val="5000"/>
                                </a:schemeClr>
                              </a:solidFill>
                              <a:latin typeface="Courier New" charset="0"/>
                              <a:ea typeface="Courier New" charset="0"/>
                              <a:cs typeface="Courier New" charset="0"/>
                            </a:rPr>
                            <a:t>):</a:t>
                          </a:r>
                          <a:r>
                            <a:rPr lang="en-US" sz="1800" b="0" baseline="0" dirty="0" smtClean="0">
                              <a:solidFill>
                                <a:schemeClr val="tx1">
                                  <a:lumMod val="95000"/>
                                  <a:lumOff val="5000"/>
                                </a:schemeClr>
                              </a:solidFill>
                              <a:latin typeface="Courier New" charset="0"/>
                              <a:ea typeface="Courier New" charset="0"/>
                              <a:cs typeface="Courier New" charset="0"/>
                            </a:rPr>
                            <a:t> </a:t>
                          </a:r>
                          <a:endParaRPr lang="en-US" sz="1800" b="0" dirty="0" smtClean="0">
                            <a:solidFill>
                              <a:schemeClr val="tx1">
                                <a:lumMod val="95000"/>
                                <a:lumOff val="5000"/>
                              </a:schemeClr>
                            </a:solidFill>
                            <a:latin typeface="Courier New" charset="0"/>
                            <a:ea typeface="Courier New" charset="0"/>
                            <a:cs typeface="Courier New" charset="0"/>
                          </a:endParaRPr>
                        </a:p>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smtClean="0">
                              <a:solidFill>
                                <a:schemeClr val="tx1">
                                  <a:lumMod val="95000"/>
                                  <a:lumOff val="5000"/>
                                </a:schemeClr>
                              </a:solidFill>
                              <a:latin typeface="Courier New" charset="0"/>
                              <a:ea typeface="Courier New" charset="0"/>
                              <a:cs typeface="Courier New" charset="0"/>
                            </a:rPr>
                            <a:t>    return</a:t>
                          </a:r>
                          <a:r>
                            <a:rPr lang="en-US" sz="1800" b="0" baseline="0" dirty="0" smtClean="0">
                              <a:solidFill>
                                <a:schemeClr val="tx1">
                                  <a:lumMod val="95000"/>
                                  <a:lumOff val="5000"/>
                                </a:schemeClr>
                              </a:solidFill>
                              <a:latin typeface="Courier New" charset="0"/>
                              <a:ea typeface="Courier New" charset="0"/>
                              <a:cs typeface="Courier New" charset="0"/>
                            </a:rPr>
                            <a:t> </a:t>
                          </a:r>
                          <a:r>
                            <a:rPr lang="mr-IN" sz="1800" b="0" baseline="0" dirty="0" smtClean="0">
                              <a:solidFill>
                                <a:schemeClr val="tx1">
                                  <a:lumMod val="95000"/>
                                  <a:lumOff val="5000"/>
                                </a:schemeClr>
                              </a:solidFill>
                              <a:latin typeface="Courier New" charset="0"/>
                              <a:ea typeface="Courier New" charset="0"/>
                              <a:cs typeface="Courier New" charset="0"/>
                            </a:rPr>
                            <a:t>–</a:t>
                          </a:r>
                          <a:r>
                            <a:rPr lang="en-US" sz="1800" b="0" baseline="0" dirty="0" smtClean="0">
                              <a:solidFill>
                                <a:schemeClr val="tx1">
                                  <a:lumMod val="95000"/>
                                  <a:lumOff val="5000"/>
                                </a:schemeClr>
                              </a:solidFill>
                              <a:latin typeface="Courier New" charset="0"/>
                              <a:ea typeface="Courier New" charset="0"/>
                              <a:cs typeface="Courier New" charset="0"/>
                            </a:rPr>
                            <a:t>a*X </a:t>
                          </a:r>
                          <a:endParaRPr lang="en-US" sz="1800" b="0" dirty="0" smtClean="0">
                            <a:solidFill>
                              <a:schemeClr val="tx1">
                                <a:lumMod val="95000"/>
                                <a:lumOff val="5000"/>
                              </a:schemeClr>
                            </a:solidFill>
                            <a:latin typeface="Courier New" charset="0"/>
                            <a:ea typeface="Courier New" charset="0"/>
                            <a:cs typeface="Courier New" charset="0"/>
                          </a:endParaRPr>
                        </a:p>
                      </a:txBody>
                      <a:tcPr marL="109000" marR="109000" marT="54500" marB="54500"/>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600" b="0" dirty="0" err="1" smtClean="0">
                              <a:solidFill>
                                <a:schemeClr val="tx1">
                                  <a:lumMod val="95000"/>
                                  <a:lumOff val="5000"/>
                                </a:schemeClr>
                              </a:solidFill>
                              <a:latin typeface="Courier New" charset="0"/>
                              <a:ea typeface="Courier New" charset="0"/>
                              <a:cs typeface="Courier New" charset="0"/>
                            </a:rPr>
                            <a:t>def</a:t>
                          </a:r>
                          <a:r>
                            <a:rPr lang="en-US" sz="1600" b="0" dirty="0" smtClean="0">
                              <a:solidFill>
                                <a:schemeClr val="tx1">
                                  <a:lumMod val="95000"/>
                                  <a:lumOff val="5000"/>
                                </a:schemeClr>
                              </a:solidFill>
                              <a:latin typeface="Courier New" charset="0"/>
                              <a:ea typeface="Courier New" charset="0"/>
                              <a:cs typeface="Courier New" charset="0"/>
                            </a:rPr>
                            <a:t> derx1(</a:t>
                          </a:r>
                          <a:r>
                            <a:rPr lang="en-US" sz="1600" b="0" dirty="0" err="1" smtClean="0">
                              <a:solidFill>
                                <a:schemeClr val="tx1">
                                  <a:lumMod val="95000"/>
                                  <a:lumOff val="5000"/>
                                </a:schemeClr>
                              </a:solidFill>
                              <a:latin typeface="Courier New" charset="0"/>
                              <a:ea typeface="Courier New" charset="0"/>
                              <a:cs typeface="Courier New" charset="0"/>
                            </a:rPr>
                            <a:t>a,x</a:t>
                          </a:r>
                          <a:r>
                            <a:rPr lang="en-US" sz="1600" b="0" dirty="0" smtClean="0">
                              <a:solidFill>
                                <a:schemeClr val="tx1">
                                  <a:lumMod val="95000"/>
                                  <a:lumOff val="5000"/>
                                </a:schemeClr>
                              </a:solidFill>
                              <a:latin typeface="Courier New" charset="0"/>
                              <a:ea typeface="Courier New" charset="0"/>
                              <a:cs typeface="Courier New" charset="0"/>
                            </a:rPr>
                            <a:t>):</a:t>
                          </a:r>
                          <a:r>
                            <a:rPr lang="en-US" sz="1600" b="0" baseline="0" dirty="0" smtClean="0">
                              <a:solidFill>
                                <a:schemeClr val="tx1">
                                  <a:lumMod val="95000"/>
                                  <a:lumOff val="5000"/>
                                </a:schemeClr>
                              </a:solidFill>
                              <a:latin typeface="Courier New" charset="0"/>
                              <a:ea typeface="Courier New" charset="0"/>
                              <a:cs typeface="Courier New" charset="0"/>
                            </a:rPr>
                            <a:t> </a:t>
                          </a:r>
                          <a:endParaRPr lang="en-US" sz="1600" b="0" dirty="0" smtClean="0">
                            <a:solidFill>
                              <a:schemeClr val="tx1">
                                <a:lumMod val="95000"/>
                                <a:lumOff val="5000"/>
                              </a:schemeClr>
                            </a:solidFill>
                            <a:latin typeface="Courier New" charset="0"/>
                            <a:ea typeface="Courier New" charset="0"/>
                            <a:cs typeface="Courier New" charset="0"/>
                          </a:endParaRPr>
                        </a:p>
                        <a:p>
                          <a:pPr marL="0" marR="0" indent="0" algn="l" defTabSz="457182" rtl="0" eaLnBrk="1" fontAlgn="auto" latinLnBrk="0" hangingPunct="1">
                            <a:lnSpc>
                              <a:spcPct val="100000"/>
                            </a:lnSpc>
                            <a:spcBef>
                              <a:spcPts val="0"/>
                            </a:spcBef>
                            <a:spcAft>
                              <a:spcPts val="0"/>
                            </a:spcAft>
                            <a:buClrTx/>
                            <a:buSzTx/>
                            <a:buFontTx/>
                            <a:buNone/>
                            <a:tabLst/>
                            <a:defRPr/>
                          </a:pPr>
                          <a:r>
                            <a:rPr lang="en-US" sz="1600" b="0" dirty="0" smtClean="0">
                              <a:solidFill>
                                <a:schemeClr val="tx1">
                                  <a:lumMod val="95000"/>
                                  <a:lumOff val="5000"/>
                                </a:schemeClr>
                              </a:solidFill>
                              <a:latin typeface="Courier New" charset="0"/>
                              <a:ea typeface="Courier New" charset="0"/>
                              <a:cs typeface="Courier New" charset="0"/>
                            </a:rPr>
                            <a:t>    return</a:t>
                          </a:r>
                          <a:r>
                            <a:rPr lang="en-US" sz="1600" b="0" baseline="0" dirty="0" smtClean="0">
                              <a:solidFill>
                                <a:schemeClr val="tx1">
                                  <a:lumMod val="95000"/>
                                  <a:lumOff val="5000"/>
                                </a:schemeClr>
                              </a:solidFill>
                              <a:latin typeface="Courier New" charset="0"/>
                              <a:ea typeface="Courier New" charset="0"/>
                              <a:cs typeface="Courier New" charset="0"/>
                            </a:rPr>
                            <a:t> -a </a:t>
                          </a:r>
                          <a:endParaRPr lang="en-US" sz="1600" b="0" dirty="0" smtClean="0">
                            <a:solidFill>
                              <a:schemeClr val="tx1">
                                <a:lumMod val="95000"/>
                                <a:lumOff val="5000"/>
                              </a:schemeClr>
                            </a:solidFill>
                            <a:latin typeface="Courier New" charset="0"/>
                            <a:ea typeface="Courier New" charset="0"/>
                            <a:cs typeface="Courier New" charset="0"/>
                          </a:endParaRPr>
                        </a:p>
                      </a:txBody>
                      <a:tcPr marL="109000" marR="109000" marT="54500" marB="54500"/>
                    </a:tc>
                  </a:tr>
                  <a:tr h="660615">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700" b="0" i="1" smtClean="0">
                                        <a:latin typeface="Cambria Math" charset="0"/>
                                      </a:rPr>
                                    </m:ctrlPr>
                                  </m:sSubPr>
                                  <m:e>
                                    <m:r>
                                      <a:rPr lang="en-US" sz="1700" b="0" i="1" smtClean="0">
                                        <a:latin typeface="Cambria Math" charset="0"/>
                                      </a:rPr>
                                      <m:t>𝜉</m:t>
                                    </m:r>
                                  </m:e>
                                  <m:sub>
                                    <m:r>
                                      <a:rPr lang="en-US" sz="1700" b="0" i="1" smtClean="0">
                                        <a:latin typeface="Cambria Math" charset="0"/>
                                      </a:rPr>
                                      <m:t>2</m:t>
                                    </m:r>
                                  </m:sub>
                                </m:sSub>
                                <m:r>
                                  <a:rPr lang="en-US" sz="1700" b="0" smtClean="0">
                                    <a:latin typeface="Cambria Math" charset="0"/>
                                  </a:rPr>
                                  <m:t>=</m:t>
                                </m:r>
                                <m:sSup>
                                  <m:sSupPr>
                                    <m:ctrlPr>
                                      <a:rPr lang="en-US" sz="1700" b="0" i="1" smtClean="0">
                                        <a:latin typeface="Cambria Math" charset="0"/>
                                      </a:rPr>
                                    </m:ctrlPr>
                                  </m:sSupPr>
                                  <m:e>
                                    <m:r>
                                      <m:rPr>
                                        <m:sty m:val="p"/>
                                      </m:rPr>
                                      <a:rPr lang="en-US" sz="1700" b="0" i="0" smtClean="0">
                                        <a:latin typeface="Cambria Math" charset="0"/>
                                      </a:rPr>
                                      <m:t>e</m:t>
                                    </m:r>
                                  </m:e>
                                  <m:sup>
                                    <m:sSub>
                                      <m:sSubPr>
                                        <m:ctrlPr>
                                          <a:rPr lang="en-US" sz="1700" b="0" i="1" smtClean="0">
                                            <a:latin typeface="Cambria Math" charset="0"/>
                                          </a:rPr>
                                        </m:ctrlPr>
                                      </m:sSubPr>
                                      <m:e>
                                        <m:r>
                                          <a:rPr lang="en-US" sz="1700" b="0" i="1" smtClean="0">
                                            <a:latin typeface="Cambria Math" charset="0"/>
                                          </a:rPr>
                                          <m:t>𝜉</m:t>
                                        </m:r>
                                      </m:e>
                                      <m:sub>
                                        <m:r>
                                          <a:rPr lang="en-US" sz="1700" b="0" i="1" smtClean="0">
                                            <a:latin typeface="Cambria Math" charset="0"/>
                                          </a:rPr>
                                          <m:t>1</m:t>
                                        </m:r>
                                      </m:sub>
                                    </m:sSub>
                                  </m:sup>
                                </m:sSup>
                              </m:oMath>
                            </m:oMathPara>
                          </a14:m>
                          <a:endParaRPr lang="en-US" sz="1700" b="0" dirty="0"/>
                        </a:p>
                      </a:txBody>
                      <a:tcPr marL="109000" marR="109000" marT="54500" marB="54500"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700" b="0" i="1" smtClean="0">
                                        <a:latin typeface="Cambria Math" charset="0"/>
                                      </a:rPr>
                                    </m:ctrlPr>
                                  </m:fPr>
                                  <m:num>
                                    <m:r>
                                      <a:rPr lang="en-US" sz="1700" b="0" i="1" smtClean="0">
                                        <a:latin typeface="Cambria Math" charset="0"/>
                                      </a:rPr>
                                      <m:t>𝜕</m:t>
                                    </m:r>
                                    <m:sSub>
                                      <m:sSubPr>
                                        <m:ctrlPr>
                                          <a:rPr lang="en-US" sz="1700" b="0" i="1" smtClean="0">
                                            <a:latin typeface="Cambria Math" charset="0"/>
                                          </a:rPr>
                                        </m:ctrlPr>
                                      </m:sSubPr>
                                      <m:e>
                                        <m:r>
                                          <a:rPr lang="en-US" sz="1700" b="0" i="1" smtClean="0">
                                            <a:latin typeface="Cambria Math" charset="0"/>
                                          </a:rPr>
                                          <m:t>𝜉</m:t>
                                        </m:r>
                                      </m:e>
                                      <m:sub>
                                        <m:r>
                                          <a:rPr lang="en-US" sz="1700" b="0" i="1" smtClean="0">
                                            <a:latin typeface="Cambria Math" charset="0"/>
                                          </a:rPr>
                                          <m:t>2</m:t>
                                        </m:r>
                                      </m:sub>
                                    </m:sSub>
                                  </m:num>
                                  <m:den>
                                    <m:r>
                                      <a:rPr lang="en-US" sz="1700" b="0" i="1" smtClean="0">
                                        <a:latin typeface="Cambria Math" charset="0"/>
                                      </a:rPr>
                                      <m:t>𝜕</m:t>
                                    </m:r>
                                    <m:sSub>
                                      <m:sSubPr>
                                        <m:ctrlPr>
                                          <a:rPr lang="en-US" sz="1700" b="0" i="1" smtClean="0">
                                            <a:latin typeface="Cambria Math" charset="0"/>
                                          </a:rPr>
                                        </m:ctrlPr>
                                      </m:sSubPr>
                                      <m:e>
                                        <m:r>
                                          <a:rPr lang="en-US" sz="1700" b="0" i="1" smtClean="0">
                                            <a:latin typeface="Cambria Math" charset="0"/>
                                          </a:rPr>
                                          <m:t>𝜉</m:t>
                                        </m:r>
                                      </m:e>
                                      <m:sub>
                                        <m:r>
                                          <a:rPr lang="en-US" sz="1700" b="0" i="1" smtClean="0">
                                            <a:latin typeface="Cambria Math" charset="0"/>
                                          </a:rPr>
                                          <m:t>1</m:t>
                                        </m:r>
                                      </m:sub>
                                    </m:sSub>
                                  </m:den>
                                </m:f>
                                <m:r>
                                  <a:rPr lang="en-US" sz="1700" b="0" smtClean="0">
                                    <a:latin typeface="Cambria Math" charset="0"/>
                                  </a:rPr>
                                  <m:t>=</m:t>
                                </m:r>
                                <m:sSup>
                                  <m:sSupPr>
                                    <m:ctrlPr>
                                      <a:rPr lang="en-US" sz="1700" b="0" i="1" smtClean="0">
                                        <a:latin typeface="Cambria Math" charset="0"/>
                                      </a:rPr>
                                    </m:ctrlPr>
                                  </m:sSupPr>
                                  <m:e>
                                    <m:r>
                                      <a:rPr lang="en-US" sz="1700" b="0" i="1" smtClean="0">
                                        <a:latin typeface="Cambria Math" charset="0"/>
                                      </a:rPr>
                                      <m:t>𝑒</m:t>
                                    </m:r>
                                  </m:e>
                                  <m:sup>
                                    <m:sSub>
                                      <m:sSubPr>
                                        <m:ctrlPr>
                                          <a:rPr lang="en-US" sz="1700" b="0" i="1" smtClean="0">
                                            <a:latin typeface="Cambria Math" charset="0"/>
                                          </a:rPr>
                                        </m:ctrlPr>
                                      </m:sSubPr>
                                      <m:e>
                                        <m:r>
                                          <a:rPr lang="en-US" sz="1700" b="0" i="1" smtClean="0">
                                            <a:latin typeface="Cambria Math" charset="0"/>
                                          </a:rPr>
                                          <m:t>𝜉</m:t>
                                        </m:r>
                                      </m:e>
                                      <m:sub>
                                        <m:r>
                                          <a:rPr lang="en-US" sz="1700" b="0" i="1" smtClean="0">
                                            <a:latin typeface="Cambria Math" charset="0"/>
                                          </a:rPr>
                                          <m:t>1</m:t>
                                        </m:r>
                                      </m:sub>
                                    </m:sSub>
                                  </m:sup>
                                </m:sSup>
                              </m:oMath>
                            </m:oMathPara>
                          </a14:m>
                          <a:endParaRPr lang="en-US" sz="1700" b="0" dirty="0" smtClean="0"/>
                        </a:p>
                      </a:txBody>
                      <a:tcPr marL="109000" marR="109000" marT="54500" marB="54500"/>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err="1" smtClean="0">
                              <a:solidFill>
                                <a:schemeClr val="tx1">
                                  <a:lumMod val="95000"/>
                                  <a:lumOff val="5000"/>
                                </a:schemeClr>
                              </a:solidFill>
                              <a:latin typeface="Courier New" charset="0"/>
                              <a:ea typeface="Courier New" charset="0"/>
                              <a:cs typeface="Courier New" charset="0"/>
                            </a:rPr>
                            <a:t>def</a:t>
                          </a:r>
                          <a:r>
                            <a:rPr lang="en-US" sz="1800" b="0" dirty="0" smtClean="0">
                              <a:solidFill>
                                <a:schemeClr val="tx1">
                                  <a:lumMod val="95000"/>
                                  <a:lumOff val="5000"/>
                                </a:schemeClr>
                              </a:solidFill>
                              <a:latin typeface="Courier New" charset="0"/>
                              <a:ea typeface="Courier New" charset="0"/>
                              <a:cs typeface="Courier New" charset="0"/>
                            </a:rPr>
                            <a:t> x2(x):</a:t>
                          </a:r>
                          <a:r>
                            <a:rPr lang="en-US" sz="1800" b="0" baseline="0" dirty="0" smtClean="0">
                              <a:solidFill>
                                <a:schemeClr val="tx1">
                                  <a:lumMod val="95000"/>
                                  <a:lumOff val="5000"/>
                                </a:schemeClr>
                              </a:solidFill>
                              <a:latin typeface="Courier New" charset="0"/>
                              <a:ea typeface="Courier New" charset="0"/>
                              <a:cs typeface="Courier New" charset="0"/>
                            </a:rPr>
                            <a:t> </a:t>
                          </a:r>
                          <a:endParaRPr lang="en-US" sz="1800" b="0" dirty="0" smtClean="0">
                            <a:solidFill>
                              <a:schemeClr val="tx1">
                                <a:lumMod val="95000"/>
                                <a:lumOff val="5000"/>
                              </a:schemeClr>
                            </a:solidFill>
                            <a:latin typeface="Courier New" charset="0"/>
                            <a:ea typeface="Courier New" charset="0"/>
                            <a:cs typeface="Courier New" charset="0"/>
                          </a:endParaRPr>
                        </a:p>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smtClean="0">
                              <a:solidFill>
                                <a:schemeClr val="tx1">
                                  <a:lumMod val="95000"/>
                                  <a:lumOff val="5000"/>
                                </a:schemeClr>
                              </a:solidFill>
                              <a:latin typeface="Courier New" charset="0"/>
                              <a:ea typeface="Courier New" charset="0"/>
                              <a:cs typeface="Courier New" charset="0"/>
                            </a:rPr>
                            <a:t>    return</a:t>
                          </a:r>
                          <a:r>
                            <a:rPr lang="en-US" sz="1800" b="0" baseline="0" dirty="0" smtClean="0">
                              <a:solidFill>
                                <a:schemeClr val="tx1">
                                  <a:lumMod val="95000"/>
                                  <a:lumOff val="5000"/>
                                </a:schemeClr>
                              </a:solidFill>
                              <a:latin typeface="Courier New" charset="0"/>
                              <a:ea typeface="Courier New" charset="0"/>
                              <a:cs typeface="Courier New" charset="0"/>
                            </a:rPr>
                            <a:t> </a:t>
                          </a:r>
                          <a:r>
                            <a:rPr lang="en-US" sz="1800" b="0" baseline="0" dirty="0" err="1" smtClean="0">
                              <a:solidFill>
                                <a:schemeClr val="tx1">
                                  <a:lumMod val="95000"/>
                                  <a:lumOff val="5000"/>
                                </a:schemeClr>
                              </a:solidFill>
                              <a:latin typeface="Courier New" charset="0"/>
                              <a:ea typeface="Courier New" charset="0"/>
                              <a:cs typeface="Courier New" charset="0"/>
                            </a:rPr>
                            <a:t>np.exp</a:t>
                          </a:r>
                          <a:r>
                            <a:rPr lang="en-US" sz="1800" b="0" baseline="0" dirty="0" smtClean="0">
                              <a:solidFill>
                                <a:schemeClr val="tx1">
                                  <a:lumMod val="95000"/>
                                  <a:lumOff val="5000"/>
                                </a:schemeClr>
                              </a:solidFill>
                              <a:latin typeface="Courier New" charset="0"/>
                              <a:ea typeface="Courier New" charset="0"/>
                              <a:cs typeface="Courier New" charset="0"/>
                            </a:rPr>
                            <a:t>(x) </a:t>
                          </a:r>
                          <a:endParaRPr lang="en-US" sz="1800" b="0" dirty="0" smtClean="0">
                            <a:solidFill>
                              <a:schemeClr val="tx1">
                                <a:lumMod val="95000"/>
                                <a:lumOff val="5000"/>
                              </a:schemeClr>
                            </a:solidFill>
                            <a:latin typeface="Courier New" charset="0"/>
                            <a:ea typeface="Courier New" charset="0"/>
                            <a:cs typeface="Courier New" charset="0"/>
                          </a:endParaRPr>
                        </a:p>
                      </a:txBody>
                      <a:tcPr marL="109000" marR="109000" marT="54500" marB="54500"/>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600" b="0" dirty="0" err="1" smtClean="0">
                              <a:solidFill>
                                <a:schemeClr val="tx1">
                                  <a:lumMod val="95000"/>
                                  <a:lumOff val="5000"/>
                                </a:schemeClr>
                              </a:solidFill>
                              <a:latin typeface="Courier New" charset="0"/>
                              <a:ea typeface="Courier New" charset="0"/>
                              <a:cs typeface="Courier New" charset="0"/>
                            </a:rPr>
                            <a:t>def</a:t>
                          </a:r>
                          <a:r>
                            <a:rPr lang="en-US" sz="1600" b="0" dirty="0" smtClean="0">
                              <a:solidFill>
                                <a:schemeClr val="tx1">
                                  <a:lumMod val="95000"/>
                                  <a:lumOff val="5000"/>
                                </a:schemeClr>
                              </a:solidFill>
                              <a:latin typeface="Courier New" charset="0"/>
                              <a:ea typeface="Courier New" charset="0"/>
                              <a:cs typeface="Courier New" charset="0"/>
                            </a:rPr>
                            <a:t> derx2(x):</a:t>
                          </a:r>
                          <a:r>
                            <a:rPr lang="en-US" sz="1600" b="0" baseline="0" dirty="0" smtClean="0">
                              <a:solidFill>
                                <a:schemeClr val="tx1">
                                  <a:lumMod val="95000"/>
                                  <a:lumOff val="5000"/>
                                </a:schemeClr>
                              </a:solidFill>
                              <a:latin typeface="Courier New" charset="0"/>
                              <a:ea typeface="Courier New" charset="0"/>
                              <a:cs typeface="Courier New" charset="0"/>
                            </a:rPr>
                            <a:t> </a:t>
                          </a:r>
                          <a:endParaRPr lang="en-US" sz="1600" b="0" dirty="0" smtClean="0">
                            <a:solidFill>
                              <a:schemeClr val="tx1">
                                <a:lumMod val="95000"/>
                                <a:lumOff val="5000"/>
                              </a:schemeClr>
                            </a:solidFill>
                            <a:latin typeface="Courier New" charset="0"/>
                            <a:ea typeface="Courier New" charset="0"/>
                            <a:cs typeface="Courier New" charset="0"/>
                          </a:endParaRPr>
                        </a:p>
                        <a:p>
                          <a:pPr marL="0" marR="0" indent="0" algn="l" defTabSz="457182" rtl="0" eaLnBrk="1" fontAlgn="auto" latinLnBrk="0" hangingPunct="1">
                            <a:lnSpc>
                              <a:spcPct val="100000"/>
                            </a:lnSpc>
                            <a:spcBef>
                              <a:spcPts val="0"/>
                            </a:spcBef>
                            <a:spcAft>
                              <a:spcPts val="0"/>
                            </a:spcAft>
                            <a:buClrTx/>
                            <a:buSzTx/>
                            <a:buFontTx/>
                            <a:buNone/>
                            <a:tabLst/>
                            <a:defRPr/>
                          </a:pPr>
                          <a:r>
                            <a:rPr lang="en-US" sz="1600" b="0" dirty="0" smtClean="0">
                              <a:solidFill>
                                <a:schemeClr val="tx1">
                                  <a:lumMod val="95000"/>
                                  <a:lumOff val="5000"/>
                                </a:schemeClr>
                              </a:solidFill>
                              <a:latin typeface="Courier New" charset="0"/>
                              <a:ea typeface="Courier New" charset="0"/>
                              <a:cs typeface="Courier New" charset="0"/>
                            </a:rPr>
                            <a:t>       return</a:t>
                          </a:r>
                          <a:r>
                            <a:rPr lang="en-US" sz="1600" b="0" baseline="0" dirty="0" smtClean="0">
                              <a:solidFill>
                                <a:schemeClr val="tx1">
                                  <a:lumMod val="95000"/>
                                  <a:lumOff val="5000"/>
                                </a:schemeClr>
                              </a:solidFill>
                              <a:latin typeface="Courier New" charset="0"/>
                              <a:ea typeface="Courier New" charset="0"/>
                              <a:cs typeface="Courier New" charset="0"/>
                            </a:rPr>
                            <a:t> </a:t>
                          </a:r>
                          <a:r>
                            <a:rPr lang="en-US" sz="1600" b="0" baseline="0" dirty="0" err="1" smtClean="0">
                              <a:solidFill>
                                <a:schemeClr val="tx1">
                                  <a:lumMod val="95000"/>
                                  <a:lumOff val="5000"/>
                                </a:schemeClr>
                              </a:solidFill>
                              <a:latin typeface="Courier New" charset="0"/>
                              <a:ea typeface="Courier New" charset="0"/>
                              <a:cs typeface="Courier New" charset="0"/>
                            </a:rPr>
                            <a:t>np.exp</a:t>
                          </a:r>
                          <a:r>
                            <a:rPr lang="en-US" sz="1600" b="0" baseline="0" dirty="0" smtClean="0">
                              <a:solidFill>
                                <a:schemeClr val="tx1">
                                  <a:lumMod val="95000"/>
                                  <a:lumOff val="5000"/>
                                </a:schemeClr>
                              </a:solidFill>
                              <a:latin typeface="Courier New" charset="0"/>
                              <a:ea typeface="Courier New" charset="0"/>
                              <a:cs typeface="Courier New" charset="0"/>
                            </a:rPr>
                            <a:t>(x) </a:t>
                          </a:r>
                          <a:endParaRPr lang="en-US" sz="1600" b="0" dirty="0" smtClean="0">
                            <a:solidFill>
                              <a:schemeClr val="tx1">
                                <a:lumMod val="95000"/>
                                <a:lumOff val="5000"/>
                              </a:schemeClr>
                            </a:solidFill>
                            <a:latin typeface="Courier New" charset="0"/>
                            <a:ea typeface="Courier New" charset="0"/>
                            <a:cs typeface="Courier New" charset="0"/>
                          </a:endParaRPr>
                        </a:p>
                      </a:txBody>
                      <a:tcPr marL="109000" marR="109000" marT="54500" marB="54500"/>
                    </a:tc>
                  </a:tr>
                  <a:tr h="660615">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700" b="0" i="1" smtClean="0">
                                        <a:latin typeface="Cambria Math" charset="0"/>
                                      </a:rPr>
                                    </m:ctrlPr>
                                  </m:sSubPr>
                                  <m:e>
                                    <m:r>
                                      <a:rPr lang="en-US" sz="1700" b="0" i="1" smtClean="0">
                                        <a:latin typeface="Cambria Math" charset="0"/>
                                      </a:rPr>
                                      <m:t>𝜉</m:t>
                                    </m:r>
                                  </m:e>
                                  <m:sub>
                                    <m:r>
                                      <a:rPr lang="en-US" sz="1700" b="0" i="1" smtClean="0">
                                        <a:latin typeface="Cambria Math" charset="0"/>
                                      </a:rPr>
                                      <m:t>3</m:t>
                                    </m:r>
                                  </m:sub>
                                </m:sSub>
                                <m:r>
                                  <a:rPr lang="en-US" sz="1700" b="0" smtClean="0">
                                    <a:latin typeface="Cambria Math" charset="0"/>
                                  </a:rPr>
                                  <m:t>=</m:t>
                                </m:r>
                                <m:r>
                                  <a:rPr lang="en-US" sz="1700" b="0" i="1">
                                    <a:latin typeface="Cambria Math" charset="0"/>
                                  </a:rPr>
                                  <m:t>1</m:t>
                                </m:r>
                                <m:r>
                                  <a:rPr lang="en-US" sz="1700" b="0">
                                    <a:latin typeface="Cambria Math" charset="0"/>
                                  </a:rPr>
                                  <m:t>+</m:t>
                                </m:r>
                                <m:sSub>
                                  <m:sSubPr>
                                    <m:ctrlPr>
                                      <a:rPr lang="en-US" sz="1700" b="0" i="1" smtClean="0">
                                        <a:latin typeface="Cambria Math" charset="0"/>
                                      </a:rPr>
                                    </m:ctrlPr>
                                  </m:sSubPr>
                                  <m:e>
                                    <m:r>
                                      <a:rPr lang="en-US" sz="1700" b="0" i="1" smtClean="0">
                                        <a:latin typeface="Cambria Math" charset="0"/>
                                      </a:rPr>
                                      <m:t>𝜉</m:t>
                                    </m:r>
                                  </m:e>
                                  <m:sub>
                                    <m:r>
                                      <a:rPr lang="en-US" sz="1700" b="0" i="1" smtClean="0">
                                        <a:latin typeface="Cambria Math" charset="0"/>
                                      </a:rPr>
                                      <m:t>2</m:t>
                                    </m:r>
                                  </m:sub>
                                </m:sSub>
                              </m:oMath>
                            </m:oMathPara>
                          </a14:m>
                          <a:endParaRPr lang="en-US" sz="1700" b="0" dirty="0" smtClean="0"/>
                        </a:p>
                      </a:txBody>
                      <a:tcPr marL="109000" marR="109000" marT="54500" marB="54500"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700" b="0" i="1" smtClean="0">
                                        <a:latin typeface="Cambria Math" charset="0"/>
                                      </a:rPr>
                                    </m:ctrlPr>
                                  </m:fPr>
                                  <m:num>
                                    <m:r>
                                      <a:rPr lang="en-US" sz="1700" b="0" i="1" smtClean="0">
                                        <a:latin typeface="Cambria Math" charset="0"/>
                                      </a:rPr>
                                      <m:t>𝜕</m:t>
                                    </m:r>
                                    <m:sSub>
                                      <m:sSubPr>
                                        <m:ctrlPr>
                                          <a:rPr lang="en-US" sz="1700" b="0" i="1" smtClean="0">
                                            <a:latin typeface="Cambria Math" charset="0"/>
                                          </a:rPr>
                                        </m:ctrlPr>
                                      </m:sSubPr>
                                      <m:e>
                                        <m:r>
                                          <a:rPr lang="en-US" sz="1700" b="0" i="1" smtClean="0">
                                            <a:latin typeface="Cambria Math" charset="0"/>
                                          </a:rPr>
                                          <m:t>𝜉</m:t>
                                        </m:r>
                                      </m:e>
                                      <m:sub>
                                        <m:r>
                                          <a:rPr lang="en-US" sz="1700" b="0" i="1" smtClean="0">
                                            <a:latin typeface="Cambria Math" charset="0"/>
                                          </a:rPr>
                                          <m:t>3</m:t>
                                        </m:r>
                                      </m:sub>
                                    </m:sSub>
                                  </m:num>
                                  <m:den>
                                    <m:r>
                                      <a:rPr lang="en-US" sz="1700" b="0" i="1" smtClean="0">
                                        <a:latin typeface="Cambria Math" charset="0"/>
                                      </a:rPr>
                                      <m:t>𝜕</m:t>
                                    </m:r>
                                    <m:sSub>
                                      <m:sSubPr>
                                        <m:ctrlPr>
                                          <a:rPr lang="en-US" sz="1700" b="0" i="1" smtClean="0">
                                            <a:latin typeface="Cambria Math" charset="0"/>
                                          </a:rPr>
                                        </m:ctrlPr>
                                      </m:sSubPr>
                                      <m:e>
                                        <m:r>
                                          <a:rPr lang="en-US" sz="1700" b="0" i="1" smtClean="0">
                                            <a:latin typeface="Cambria Math" charset="0"/>
                                          </a:rPr>
                                          <m:t>𝜉</m:t>
                                        </m:r>
                                      </m:e>
                                      <m:sub>
                                        <m:r>
                                          <a:rPr lang="en-US" sz="1700" b="0" i="1" smtClean="0">
                                            <a:latin typeface="Cambria Math" charset="0"/>
                                          </a:rPr>
                                          <m:t>2</m:t>
                                        </m:r>
                                      </m:sub>
                                    </m:sSub>
                                  </m:den>
                                </m:f>
                                <m:r>
                                  <a:rPr lang="en-US" sz="1700" b="0" smtClean="0">
                                    <a:latin typeface="Cambria Math" charset="0"/>
                                  </a:rPr>
                                  <m:t>=</m:t>
                                </m:r>
                                <m:r>
                                  <a:rPr lang="en-US" sz="1700" b="0" i="1" smtClean="0">
                                    <a:latin typeface="Cambria Math" charset="0"/>
                                  </a:rPr>
                                  <m:t>1</m:t>
                                </m:r>
                              </m:oMath>
                            </m:oMathPara>
                          </a14:m>
                          <a:endParaRPr lang="en-US" sz="1700" b="0" dirty="0" smtClean="0"/>
                        </a:p>
                      </a:txBody>
                      <a:tcPr marL="109000" marR="109000" marT="54500" marB="54500"/>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err="1" smtClean="0">
                              <a:solidFill>
                                <a:schemeClr val="tx1">
                                  <a:lumMod val="95000"/>
                                  <a:lumOff val="5000"/>
                                </a:schemeClr>
                              </a:solidFill>
                              <a:latin typeface="Courier New" charset="0"/>
                              <a:ea typeface="Courier New" charset="0"/>
                              <a:cs typeface="Courier New" charset="0"/>
                            </a:rPr>
                            <a:t>def</a:t>
                          </a:r>
                          <a:r>
                            <a:rPr lang="en-US" sz="1800" b="0" dirty="0" smtClean="0">
                              <a:solidFill>
                                <a:schemeClr val="tx1">
                                  <a:lumMod val="95000"/>
                                  <a:lumOff val="5000"/>
                                </a:schemeClr>
                              </a:solidFill>
                              <a:latin typeface="Courier New" charset="0"/>
                              <a:ea typeface="Courier New" charset="0"/>
                              <a:cs typeface="Courier New" charset="0"/>
                            </a:rPr>
                            <a:t> x3(x):</a:t>
                          </a:r>
                          <a:r>
                            <a:rPr lang="en-US" sz="1800" b="0" baseline="0" dirty="0" smtClean="0">
                              <a:solidFill>
                                <a:schemeClr val="tx1">
                                  <a:lumMod val="95000"/>
                                  <a:lumOff val="5000"/>
                                </a:schemeClr>
                              </a:solidFill>
                              <a:latin typeface="Courier New" charset="0"/>
                              <a:ea typeface="Courier New" charset="0"/>
                              <a:cs typeface="Courier New" charset="0"/>
                            </a:rPr>
                            <a:t> </a:t>
                          </a:r>
                          <a:endParaRPr lang="en-US" sz="1800" b="0" dirty="0" smtClean="0">
                            <a:solidFill>
                              <a:schemeClr val="tx1">
                                <a:lumMod val="95000"/>
                                <a:lumOff val="5000"/>
                              </a:schemeClr>
                            </a:solidFill>
                            <a:latin typeface="Courier New" charset="0"/>
                            <a:ea typeface="Courier New" charset="0"/>
                            <a:cs typeface="Courier New" charset="0"/>
                          </a:endParaRPr>
                        </a:p>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smtClean="0">
                              <a:solidFill>
                                <a:schemeClr val="tx1">
                                  <a:lumMod val="95000"/>
                                  <a:lumOff val="5000"/>
                                </a:schemeClr>
                              </a:solidFill>
                              <a:latin typeface="Courier New" charset="0"/>
                              <a:ea typeface="Courier New" charset="0"/>
                              <a:cs typeface="Courier New" charset="0"/>
                            </a:rPr>
                            <a:t>    return</a:t>
                          </a:r>
                          <a:r>
                            <a:rPr lang="en-US" sz="1800" b="0" baseline="0" dirty="0" smtClean="0">
                              <a:solidFill>
                                <a:schemeClr val="tx1">
                                  <a:lumMod val="95000"/>
                                  <a:lumOff val="5000"/>
                                </a:schemeClr>
                              </a:solidFill>
                              <a:latin typeface="Courier New" charset="0"/>
                              <a:ea typeface="Courier New" charset="0"/>
                              <a:cs typeface="Courier New" charset="0"/>
                            </a:rPr>
                            <a:t> 1+x </a:t>
                          </a:r>
                          <a:endParaRPr lang="en-US" sz="1800" b="0" dirty="0" smtClean="0">
                            <a:solidFill>
                              <a:schemeClr val="tx1">
                                <a:lumMod val="95000"/>
                                <a:lumOff val="5000"/>
                              </a:schemeClr>
                            </a:solidFill>
                            <a:latin typeface="Courier New" charset="0"/>
                            <a:ea typeface="Courier New" charset="0"/>
                            <a:cs typeface="Courier New" charset="0"/>
                          </a:endParaRPr>
                        </a:p>
                      </a:txBody>
                      <a:tcPr marL="109000" marR="109000" marT="54500" marB="54500"/>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600" b="0" kern="1200" dirty="0" err="1" smtClean="0">
                              <a:solidFill>
                                <a:schemeClr val="tx1">
                                  <a:lumMod val="95000"/>
                                  <a:lumOff val="5000"/>
                                </a:schemeClr>
                              </a:solidFill>
                              <a:latin typeface="Courier New" charset="0"/>
                              <a:ea typeface="Courier New" charset="0"/>
                              <a:cs typeface="Courier New" charset="0"/>
                            </a:rPr>
                            <a:t>def</a:t>
                          </a:r>
                          <a:r>
                            <a:rPr lang="en-US" sz="1600" b="0" kern="1200" dirty="0" smtClean="0">
                              <a:solidFill>
                                <a:schemeClr val="tx1">
                                  <a:lumMod val="95000"/>
                                  <a:lumOff val="5000"/>
                                </a:schemeClr>
                              </a:solidFill>
                              <a:latin typeface="Courier New" charset="0"/>
                              <a:ea typeface="Courier New" charset="0"/>
                              <a:cs typeface="Courier New" charset="0"/>
                            </a:rPr>
                            <a:t> derx3(x):</a:t>
                          </a:r>
                        </a:p>
                        <a:p>
                          <a:pPr marL="0" marR="0" indent="0" algn="l" defTabSz="457182" rtl="0" eaLnBrk="1" fontAlgn="auto" latinLnBrk="0" hangingPunct="1">
                            <a:lnSpc>
                              <a:spcPct val="100000"/>
                            </a:lnSpc>
                            <a:spcBef>
                              <a:spcPts val="0"/>
                            </a:spcBef>
                            <a:spcAft>
                              <a:spcPts val="0"/>
                            </a:spcAft>
                            <a:buClrTx/>
                            <a:buSzTx/>
                            <a:buFontTx/>
                            <a:buNone/>
                            <a:tabLst/>
                            <a:defRPr/>
                          </a:pPr>
                          <a:r>
                            <a:rPr lang="en-US" sz="1600" b="0" kern="1200" dirty="0" smtClean="0">
                              <a:solidFill>
                                <a:schemeClr val="tx1">
                                  <a:lumMod val="95000"/>
                                  <a:lumOff val="5000"/>
                                </a:schemeClr>
                              </a:solidFill>
                              <a:latin typeface="Courier New" charset="0"/>
                              <a:ea typeface="Courier New" charset="0"/>
                              <a:cs typeface="Courier New" charset="0"/>
                            </a:rPr>
                            <a:t>      </a:t>
                          </a:r>
                          <a:r>
                            <a:rPr lang="en-US" sz="1600" b="0" kern="1200" baseline="0" dirty="0" smtClean="0">
                              <a:solidFill>
                                <a:schemeClr val="tx1">
                                  <a:lumMod val="95000"/>
                                  <a:lumOff val="5000"/>
                                </a:schemeClr>
                              </a:solidFill>
                              <a:latin typeface="Courier New" charset="0"/>
                              <a:ea typeface="Courier New" charset="0"/>
                              <a:cs typeface="Courier New" charset="0"/>
                            </a:rPr>
                            <a:t> </a:t>
                          </a:r>
                          <a:r>
                            <a:rPr lang="en-US" sz="1600" b="0" kern="1200" dirty="0" smtClean="0">
                              <a:solidFill>
                                <a:schemeClr val="tx1">
                                  <a:lumMod val="95000"/>
                                  <a:lumOff val="5000"/>
                                </a:schemeClr>
                              </a:solidFill>
                              <a:latin typeface="Courier New" charset="0"/>
                              <a:ea typeface="Courier New" charset="0"/>
                              <a:cs typeface="Courier New" charset="0"/>
                            </a:rPr>
                            <a:t>return 1 </a:t>
                          </a:r>
                        </a:p>
                      </a:txBody>
                      <a:tcPr marL="109000" marR="109000" marT="54500" marB="54500"/>
                    </a:tc>
                  </a:tr>
                  <a:tr h="759159">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700" i="1" smtClean="0">
                                        <a:latin typeface="Cambria Math" charset="0"/>
                                      </a:rPr>
                                    </m:ctrlPr>
                                  </m:sSubPr>
                                  <m:e>
                                    <m:r>
                                      <a:rPr lang="en-US" sz="1700" smtClean="0">
                                        <a:latin typeface="Cambria Math" charset="0"/>
                                      </a:rPr>
                                      <m:t>𝜉</m:t>
                                    </m:r>
                                  </m:e>
                                  <m:sub>
                                    <m:r>
                                      <a:rPr lang="en-US" sz="1700" smtClean="0">
                                        <a:latin typeface="Cambria Math" charset="0"/>
                                      </a:rPr>
                                      <m:t>4</m:t>
                                    </m:r>
                                  </m:sub>
                                </m:sSub>
                                <m:r>
                                  <a:rPr lang="en-US" sz="1700">
                                    <a:latin typeface="Cambria Math" charset="0"/>
                                  </a:rPr>
                                  <m:t>=</m:t>
                                </m:r>
                                <m:f>
                                  <m:fPr>
                                    <m:ctrlPr>
                                      <a:rPr lang="mr-IN" sz="1700" i="1">
                                        <a:latin typeface="Cambria Math" charset="0"/>
                                      </a:rPr>
                                    </m:ctrlPr>
                                  </m:fPr>
                                  <m:num>
                                    <m:r>
                                      <a:rPr lang="en-US" sz="1700">
                                        <a:latin typeface="Cambria Math" charset="0"/>
                                      </a:rPr>
                                      <m:t>1</m:t>
                                    </m:r>
                                  </m:num>
                                  <m:den>
                                    <m:sSub>
                                      <m:sSubPr>
                                        <m:ctrlPr>
                                          <a:rPr lang="en-US" sz="1700" i="1">
                                            <a:latin typeface="Cambria Math" charset="0"/>
                                          </a:rPr>
                                        </m:ctrlPr>
                                      </m:sSubPr>
                                      <m:e>
                                        <m:r>
                                          <a:rPr lang="en-US" sz="1700">
                                            <a:latin typeface="Cambria Math" charset="0"/>
                                          </a:rPr>
                                          <m:t>𝜉</m:t>
                                        </m:r>
                                      </m:e>
                                      <m:sub>
                                        <m:r>
                                          <a:rPr lang="en-US" sz="1700">
                                            <a:latin typeface="Cambria Math" charset="0"/>
                                          </a:rPr>
                                          <m:t>3</m:t>
                                        </m:r>
                                      </m:sub>
                                    </m:sSub>
                                  </m:den>
                                </m:f>
                              </m:oMath>
                            </m:oMathPara>
                          </a14:m>
                          <a:endParaRPr lang="en-US" sz="1700" b="0" dirty="0" smtClean="0">
                            <a:solidFill>
                              <a:srgbClr val="FF0000"/>
                            </a:solidFill>
                          </a:endParaRPr>
                        </a:p>
                      </a:txBody>
                      <a:tcPr marL="109000" marR="109000" marT="54500" marB="54500" anchor="ctr"/>
                    </a:tc>
                    <a:tc>
                      <a:txBody>
                        <a:bodyPr/>
                        <a:lstStyle/>
                        <a:p>
                          <a:pPr/>
                          <a14:m>
                            <m:oMathPara xmlns:m="http://schemas.openxmlformats.org/officeDocument/2006/math">
                              <m:oMathParaPr>
                                <m:jc m:val="centerGroup"/>
                              </m:oMathParaPr>
                              <m:oMath xmlns:m="http://schemas.openxmlformats.org/officeDocument/2006/math">
                                <m:f>
                                  <m:fPr>
                                    <m:ctrlPr>
                                      <a:rPr lang="mr-IN" sz="1700" i="1" smtClean="0">
                                        <a:latin typeface="Cambria Math" charset="0"/>
                                      </a:rPr>
                                    </m:ctrlPr>
                                  </m:fPr>
                                  <m:num>
                                    <m:r>
                                      <a:rPr lang="en-US" sz="1700" b="0" i="1" smtClean="0">
                                        <a:latin typeface="Cambria Math" charset="0"/>
                                      </a:rPr>
                                      <m:t>𝜕</m:t>
                                    </m:r>
                                    <m:sSub>
                                      <m:sSubPr>
                                        <m:ctrlPr>
                                          <a:rPr lang="en-US" sz="1700" i="1" smtClean="0">
                                            <a:latin typeface="Cambria Math" charset="0"/>
                                          </a:rPr>
                                        </m:ctrlPr>
                                      </m:sSubPr>
                                      <m:e>
                                        <m:r>
                                          <a:rPr lang="en-US" sz="1700" smtClean="0">
                                            <a:latin typeface="Cambria Math" charset="0"/>
                                          </a:rPr>
                                          <m:t>𝜉</m:t>
                                        </m:r>
                                      </m:e>
                                      <m:sub>
                                        <m:r>
                                          <a:rPr lang="en-US" sz="1700" smtClean="0">
                                            <a:latin typeface="Cambria Math" charset="0"/>
                                          </a:rPr>
                                          <m:t>4</m:t>
                                        </m:r>
                                      </m:sub>
                                    </m:sSub>
                                  </m:num>
                                  <m:den>
                                    <m:r>
                                      <a:rPr lang="en-US" sz="1700" b="0" i="1" smtClean="0">
                                        <a:latin typeface="Cambria Math" charset="0"/>
                                      </a:rPr>
                                      <m:t>𝜕</m:t>
                                    </m:r>
                                    <m:sSub>
                                      <m:sSubPr>
                                        <m:ctrlPr>
                                          <a:rPr lang="en-US" sz="1700" i="1" smtClean="0">
                                            <a:latin typeface="Cambria Math" charset="0"/>
                                          </a:rPr>
                                        </m:ctrlPr>
                                      </m:sSubPr>
                                      <m:e>
                                        <m:r>
                                          <a:rPr lang="en-US" sz="1700" smtClean="0">
                                            <a:latin typeface="Cambria Math" charset="0"/>
                                          </a:rPr>
                                          <m:t>𝜉</m:t>
                                        </m:r>
                                      </m:e>
                                      <m:sub>
                                        <m:r>
                                          <a:rPr lang="en-US" sz="1700" smtClean="0">
                                            <a:latin typeface="Cambria Math" charset="0"/>
                                          </a:rPr>
                                          <m:t>3</m:t>
                                        </m:r>
                                      </m:sub>
                                    </m:sSub>
                                  </m:den>
                                </m:f>
                                <m:r>
                                  <a:rPr lang="en-US" sz="1700" smtClean="0">
                                    <a:latin typeface="Cambria Math" charset="0"/>
                                  </a:rPr>
                                  <m:t>=−</m:t>
                                </m:r>
                                <m:f>
                                  <m:fPr>
                                    <m:ctrlPr>
                                      <a:rPr lang="mr-IN" sz="1700" i="1" smtClean="0">
                                        <a:latin typeface="Cambria Math" charset="0"/>
                                      </a:rPr>
                                    </m:ctrlPr>
                                  </m:fPr>
                                  <m:num>
                                    <m:r>
                                      <a:rPr lang="en-US" sz="1700" smtClean="0">
                                        <a:latin typeface="Cambria Math" charset="0"/>
                                      </a:rPr>
                                      <m:t>1</m:t>
                                    </m:r>
                                  </m:num>
                                  <m:den>
                                    <m:sSubSup>
                                      <m:sSubSupPr>
                                        <m:ctrlPr>
                                          <a:rPr lang="en-US" sz="1700" i="1" smtClean="0">
                                            <a:latin typeface="Cambria Math" charset="0"/>
                                          </a:rPr>
                                        </m:ctrlPr>
                                      </m:sSubSupPr>
                                      <m:e>
                                        <m:r>
                                          <a:rPr lang="en-US" sz="1700" smtClean="0">
                                            <a:latin typeface="Cambria Math" charset="0"/>
                                          </a:rPr>
                                          <m:t>𝜉</m:t>
                                        </m:r>
                                      </m:e>
                                      <m:sub>
                                        <m:r>
                                          <a:rPr lang="en-US" sz="1700" smtClean="0">
                                            <a:latin typeface="Cambria Math" charset="0"/>
                                          </a:rPr>
                                          <m:t>3</m:t>
                                        </m:r>
                                      </m:sub>
                                      <m:sup>
                                        <m:r>
                                          <a:rPr lang="en-US" sz="1700" smtClean="0">
                                            <a:latin typeface="Cambria Math" charset="0"/>
                                          </a:rPr>
                                          <m:t>2</m:t>
                                        </m:r>
                                      </m:sup>
                                    </m:sSubSup>
                                  </m:den>
                                </m:f>
                              </m:oMath>
                            </m:oMathPara>
                          </a14:m>
                          <a:endParaRPr lang="en-US" sz="1700" dirty="0"/>
                        </a:p>
                      </a:txBody>
                      <a:tcPr marL="109000" marR="109000" marT="54500" marB="54500"/>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err="1" smtClean="0">
                              <a:solidFill>
                                <a:schemeClr val="tx1">
                                  <a:lumMod val="95000"/>
                                  <a:lumOff val="5000"/>
                                </a:schemeClr>
                              </a:solidFill>
                              <a:latin typeface="Courier New" charset="0"/>
                              <a:ea typeface="Courier New" charset="0"/>
                              <a:cs typeface="Courier New" charset="0"/>
                            </a:rPr>
                            <a:t>def</a:t>
                          </a:r>
                          <a:r>
                            <a:rPr lang="en-US" sz="1800" b="0" dirty="0" smtClean="0">
                              <a:solidFill>
                                <a:schemeClr val="tx1">
                                  <a:lumMod val="95000"/>
                                  <a:lumOff val="5000"/>
                                </a:schemeClr>
                              </a:solidFill>
                              <a:latin typeface="Courier New" charset="0"/>
                              <a:ea typeface="Courier New" charset="0"/>
                              <a:cs typeface="Courier New" charset="0"/>
                            </a:rPr>
                            <a:t> der1(x):</a:t>
                          </a:r>
                          <a:r>
                            <a:rPr lang="en-US" sz="1800" b="0" baseline="0" dirty="0" smtClean="0">
                              <a:solidFill>
                                <a:schemeClr val="tx1">
                                  <a:lumMod val="95000"/>
                                  <a:lumOff val="5000"/>
                                </a:schemeClr>
                              </a:solidFill>
                              <a:latin typeface="Courier New" charset="0"/>
                              <a:ea typeface="Courier New" charset="0"/>
                              <a:cs typeface="Courier New" charset="0"/>
                            </a:rPr>
                            <a:t> </a:t>
                          </a:r>
                          <a:endParaRPr lang="en-US" sz="1800" b="0" dirty="0" smtClean="0">
                            <a:solidFill>
                              <a:schemeClr val="tx1">
                                <a:lumMod val="95000"/>
                                <a:lumOff val="5000"/>
                              </a:schemeClr>
                            </a:solidFill>
                            <a:latin typeface="Courier New" charset="0"/>
                            <a:ea typeface="Courier New" charset="0"/>
                            <a:cs typeface="Courier New" charset="0"/>
                          </a:endParaRPr>
                        </a:p>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smtClean="0">
                              <a:solidFill>
                                <a:schemeClr val="tx1">
                                  <a:lumMod val="95000"/>
                                  <a:lumOff val="5000"/>
                                </a:schemeClr>
                              </a:solidFill>
                              <a:latin typeface="Courier New" charset="0"/>
                              <a:ea typeface="Courier New" charset="0"/>
                              <a:cs typeface="Courier New" charset="0"/>
                            </a:rPr>
                            <a:t>    return</a:t>
                          </a:r>
                          <a:r>
                            <a:rPr lang="en-US" sz="1800" b="0" baseline="0" dirty="0" smtClean="0">
                              <a:solidFill>
                                <a:schemeClr val="tx1">
                                  <a:lumMod val="95000"/>
                                  <a:lumOff val="5000"/>
                                </a:schemeClr>
                              </a:solidFill>
                              <a:latin typeface="Courier New" charset="0"/>
                              <a:ea typeface="Courier New" charset="0"/>
                              <a:cs typeface="Courier New" charset="0"/>
                            </a:rPr>
                            <a:t> 1/(x) </a:t>
                          </a:r>
                          <a:endParaRPr lang="en-US" sz="1800" b="0" dirty="0" smtClean="0">
                            <a:solidFill>
                              <a:schemeClr val="tx1">
                                <a:lumMod val="95000"/>
                                <a:lumOff val="5000"/>
                              </a:schemeClr>
                            </a:solidFill>
                            <a:latin typeface="Courier New" charset="0"/>
                            <a:ea typeface="Courier New" charset="0"/>
                            <a:cs typeface="Courier New" charset="0"/>
                          </a:endParaRPr>
                        </a:p>
                      </a:txBody>
                      <a:tcPr marL="109000" marR="109000" marT="54500" marB="54500"/>
                    </a:tc>
                    <a:tc>
                      <a:txBody>
                        <a:bodyPr/>
                        <a:lstStyle/>
                        <a:p>
                          <a:r>
                            <a:rPr lang="en-US" sz="1600" b="0" kern="1200" dirty="0" err="1" smtClean="0">
                              <a:solidFill>
                                <a:schemeClr val="tx1">
                                  <a:lumMod val="95000"/>
                                  <a:lumOff val="5000"/>
                                </a:schemeClr>
                              </a:solidFill>
                              <a:latin typeface="Courier New" charset="0"/>
                              <a:ea typeface="Courier New" charset="0"/>
                              <a:cs typeface="Courier New" charset="0"/>
                            </a:rPr>
                            <a:t>def</a:t>
                          </a:r>
                          <a:r>
                            <a:rPr lang="en-US" sz="1600" b="0" kern="1200" dirty="0" smtClean="0">
                              <a:solidFill>
                                <a:schemeClr val="tx1">
                                  <a:lumMod val="95000"/>
                                  <a:lumOff val="5000"/>
                                </a:schemeClr>
                              </a:solidFill>
                              <a:latin typeface="Courier New" charset="0"/>
                              <a:ea typeface="Courier New" charset="0"/>
                              <a:cs typeface="Courier New" charset="0"/>
                            </a:rPr>
                            <a:t> derx4(x):</a:t>
                          </a:r>
                        </a:p>
                        <a:p>
                          <a:r>
                            <a:rPr lang="en-US" sz="1600" b="0" kern="1200" dirty="0" smtClean="0">
                              <a:solidFill>
                                <a:schemeClr val="tx1">
                                  <a:lumMod val="95000"/>
                                  <a:lumOff val="5000"/>
                                </a:schemeClr>
                              </a:solidFill>
                              <a:latin typeface="Courier New" charset="0"/>
                              <a:ea typeface="Courier New" charset="0"/>
                              <a:cs typeface="Courier New" charset="0"/>
                            </a:rPr>
                            <a:t>       return  -(1/x)**(2)</a:t>
                          </a:r>
                          <a:endParaRPr lang="en-US" sz="1600" b="0" kern="1200" dirty="0">
                            <a:solidFill>
                              <a:schemeClr val="tx1">
                                <a:lumMod val="95000"/>
                                <a:lumOff val="5000"/>
                              </a:schemeClr>
                            </a:solidFill>
                            <a:latin typeface="Courier New" charset="0"/>
                            <a:ea typeface="Courier New" charset="0"/>
                            <a:cs typeface="Courier New" charset="0"/>
                          </a:endParaRPr>
                        </a:p>
                      </a:txBody>
                      <a:tcPr marL="109000" marR="109000" marT="54500" marB="54500"/>
                    </a:tc>
                  </a:tr>
                  <a:tr h="660615">
                    <a:tc>
                      <a:txBody>
                        <a:bodyPr/>
                        <a:lstStyle/>
                        <a:p>
                          <a:pPr/>
                          <a14:m>
                            <m:oMathPara xmlns:m="http://schemas.openxmlformats.org/officeDocument/2006/math">
                              <m:oMathParaPr>
                                <m:jc m:val="centerGroup"/>
                              </m:oMathParaPr>
                              <m:oMath xmlns:m="http://schemas.openxmlformats.org/officeDocument/2006/math">
                                <m:sSub>
                                  <m:sSubPr>
                                    <m:ctrlPr>
                                      <a:rPr lang="en-US" sz="1700" i="1" smtClean="0">
                                        <a:latin typeface="Cambria Math" charset="0"/>
                                      </a:rPr>
                                    </m:ctrlPr>
                                  </m:sSubPr>
                                  <m:e>
                                    <m:r>
                                      <a:rPr lang="en-US" sz="1700" smtClean="0">
                                        <a:latin typeface="Cambria Math" charset="0"/>
                                      </a:rPr>
                                      <m:t>𝜉</m:t>
                                    </m:r>
                                  </m:e>
                                  <m:sub>
                                    <m:r>
                                      <a:rPr lang="en-US" sz="1700" smtClean="0">
                                        <a:latin typeface="Cambria Math" charset="0"/>
                                      </a:rPr>
                                      <m:t>5</m:t>
                                    </m:r>
                                  </m:sub>
                                </m:sSub>
                                <m:r>
                                  <a:rPr lang="en-US" sz="1700" smtClean="0">
                                    <a:latin typeface="Cambria Math" charset="0"/>
                                  </a:rPr>
                                  <m:t>=</m:t>
                                </m:r>
                                <m:func>
                                  <m:funcPr>
                                    <m:ctrlPr>
                                      <a:rPr lang="en-US" sz="1700" i="1" smtClean="0">
                                        <a:latin typeface="Cambria Math" charset="0"/>
                                      </a:rPr>
                                    </m:ctrlPr>
                                  </m:funcPr>
                                  <m:fName>
                                    <m:r>
                                      <m:rPr>
                                        <m:sty m:val="p"/>
                                      </m:rPr>
                                      <a:rPr lang="en-US" sz="1700" smtClean="0">
                                        <a:latin typeface="Cambria Math" charset="0"/>
                                      </a:rPr>
                                      <m:t>log</m:t>
                                    </m:r>
                                  </m:fName>
                                  <m:e>
                                    <m:sSub>
                                      <m:sSubPr>
                                        <m:ctrlPr>
                                          <a:rPr lang="en-US" sz="1700" i="1" smtClean="0">
                                            <a:latin typeface="Cambria Math" charset="0"/>
                                          </a:rPr>
                                        </m:ctrlPr>
                                      </m:sSubPr>
                                      <m:e>
                                        <m:r>
                                          <a:rPr lang="en-US" sz="1700" smtClean="0">
                                            <a:latin typeface="Cambria Math" charset="0"/>
                                          </a:rPr>
                                          <m:t>𝜉</m:t>
                                        </m:r>
                                      </m:e>
                                      <m:sub>
                                        <m:r>
                                          <a:rPr lang="en-US" sz="1700" smtClean="0">
                                            <a:latin typeface="Cambria Math" charset="0"/>
                                          </a:rPr>
                                          <m:t>4</m:t>
                                        </m:r>
                                      </m:sub>
                                    </m:sSub>
                                  </m:e>
                                </m:func>
                              </m:oMath>
                            </m:oMathPara>
                          </a14:m>
                          <a:endParaRPr lang="en-US" sz="1700" dirty="0"/>
                        </a:p>
                      </a:txBody>
                      <a:tcPr marL="109000" marR="109000" marT="54500" marB="54500" anchor="ctr"/>
                    </a:tc>
                    <a:tc>
                      <a:txBody>
                        <a:bodyPr/>
                        <a:lstStyle/>
                        <a:p>
                          <a:pPr/>
                          <a14:m>
                            <m:oMathPara xmlns:m="http://schemas.openxmlformats.org/officeDocument/2006/math">
                              <m:oMathParaPr>
                                <m:jc m:val="centerGroup"/>
                              </m:oMathParaPr>
                              <m:oMath xmlns:m="http://schemas.openxmlformats.org/officeDocument/2006/math">
                                <m:f>
                                  <m:fPr>
                                    <m:ctrlPr>
                                      <a:rPr lang="mr-IN" sz="1700" i="1" smtClean="0">
                                        <a:latin typeface="Cambria Math" charset="0"/>
                                      </a:rPr>
                                    </m:ctrlPr>
                                  </m:fPr>
                                  <m:num>
                                    <m:r>
                                      <a:rPr lang="en-US" sz="1700" b="0" i="1" smtClean="0">
                                        <a:latin typeface="Cambria Math" charset="0"/>
                                      </a:rPr>
                                      <m:t>𝜕</m:t>
                                    </m:r>
                                    <m:sSub>
                                      <m:sSubPr>
                                        <m:ctrlPr>
                                          <a:rPr lang="en-US" sz="1700" i="1" smtClean="0">
                                            <a:latin typeface="Cambria Math" charset="0"/>
                                          </a:rPr>
                                        </m:ctrlPr>
                                      </m:sSubPr>
                                      <m:e>
                                        <m:r>
                                          <a:rPr lang="en-US" sz="1700" smtClean="0">
                                            <a:latin typeface="Cambria Math" charset="0"/>
                                          </a:rPr>
                                          <m:t>𝜉</m:t>
                                        </m:r>
                                      </m:e>
                                      <m:sub>
                                        <m:r>
                                          <a:rPr lang="en-US" sz="1700" smtClean="0">
                                            <a:latin typeface="Cambria Math" charset="0"/>
                                          </a:rPr>
                                          <m:t>5</m:t>
                                        </m:r>
                                      </m:sub>
                                    </m:sSub>
                                  </m:num>
                                  <m:den>
                                    <m:r>
                                      <a:rPr lang="en-US" sz="1700" b="0" i="1" smtClean="0">
                                        <a:latin typeface="Cambria Math" charset="0"/>
                                      </a:rPr>
                                      <m:t>𝜕</m:t>
                                    </m:r>
                                    <m:sSub>
                                      <m:sSubPr>
                                        <m:ctrlPr>
                                          <a:rPr lang="en-US" sz="1700" i="1" smtClean="0">
                                            <a:latin typeface="Cambria Math" charset="0"/>
                                          </a:rPr>
                                        </m:ctrlPr>
                                      </m:sSubPr>
                                      <m:e>
                                        <m:r>
                                          <a:rPr lang="en-US" sz="1700" smtClean="0">
                                            <a:latin typeface="Cambria Math" charset="0"/>
                                          </a:rPr>
                                          <m:t>𝜉</m:t>
                                        </m:r>
                                      </m:e>
                                      <m:sub>
                                        <m:r>
                                          <a:rPr lang="en-US" sz="1700" smtClean="0">
                                            <a:latin typeface="Cambria Math" charset="0"/>
                                          </a:rPr>
                                          <m:t>4</m:t>
                                        </m:r>
                                      </m:sub>
                                    </m:sSub>
                                  </m:den>
                                </m:f>
                                <m:r>
                                  <a:rPr lang="en-US" sz="1700" smtClean="0">
                                    <a:latin typeface="Cambria Math" charset="0"/>
                                  </a:rPr>
                                  <m:t>=</m:t>
                                </m:r>
                                <m:f>
                                  <m:fPr>
                                    <m:ctrlPr>
                                      <a:rPr lang="mr-IN" sz="1700" i="1" smtClean="0">
                                        <a:latin typeface="Cambria Math" charset="0"/>
                                      </a:rPr>
                                    </m:ctrlPr>
                                  </m:fPr>
                                  <m:num>
                                    <m:r>
                                      <a:rPr lang="en-US" sz="1700" smtClean="0">
                                        <a:latin typeface="Cambria Math" charset="0"/>
                                      </a:rPr>
                                      <m:t>1</m:t>
                                    </m:r>
                                  </m:num>
                                  <m:den>
                                    <m:sSub>
                                      <m:sSubPr>
                                        <m:ctrlPr>
                                          <a:rPr lang="en-US" sz="1700" i="1" smtClean="0">
                                            <a:latin typeface="Cambria Math" charset="0"/>
                                          </a:rPr>
                                        </m:ctrlPr>
                                      </m:sSubPr>
                                      <m:e>
                                        <m:r>
                                          <a:rPr lang="en-US" sz="1700" smtClean="0">
                                            <a:latin typeface="Cambria Math" charset="0"/>
                                          </a:rPr>
                                          <m:t>𝜉</m:t>
                                        </m:r>
                                      </m:e>
                                      <m:sub>
                                        <m:r>
                                          <a:rPr lang="en-US" sz="1700" smtClean="0">
                                            <a:latin typeface="Cambria Math" charset="0"/>
                                          </a:rPr>
                                          <m:t>4</m:t>
                                        </m:r>
                                      </m:sub>
                                    </m:sSub>
                                  </m:den>
                                </m:f>
                              </m:oMath>
                            </m:oMathPara>
                          </a14:m>
                          <a:endParaRPr lang="en-US" sz="1700" b="0" dirty="0" smtClean="0"/>
                        </a:p>
                      </a:txBody>
                      <a:tcPr marL="109000" marR="109000" marT="54500" marB="54500"/>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err="1" smtClean="0">
                              <a:solidFill>
                                <a:schemeClr val="tx1">
                                  <a:lumMod val="95000"/>
                                  <a:lumOff val="5000"/>
                                </a:schemeClr>
                              </a:solidFill>
                              <a:latin typeface="Courier New" charset="0"/>
                              <a:ea typeface="Courier New" charset="0"/>
                              <a:cs typeface="Courier New" charset="0"/>
                            </a:rPr>
                            <a:t>def</a:t>
                          </a:r>
                          <a:r>
                            <a:rPr lang="en-US" sz="1800" b="0" dirty="0" smtClean="0">
                              <a:solidFill>
                                <a:schemeClr val="tx1">
                                  <a:lumMod val="95000"/>
                                  <a:lumOff val="5000"/>
                                </a:schemeClr>
                              </a:solidFill>
                              <a:latin typeface="Courier New" charset="0"/>
                              <a:ea typeface="Courier New" charset="0"/>
                              <a:cs typeface="Courier New" charset="0"/>
                            </a:rPr>
                            <a:t> der1(x):</a:t>
                          </a:r>
                          <a:r>
                            <a:rPr lang="en-US" sz="1800" b="0" baseline="0" dirty="0" smtClean="0">
                              <a:solidFill>
                                <a:schemeClr val="tx1">
                                  <a:lumMod val="95000"/>
                                  <a:lumOff val="5000"/>
                                </a:schemeClr>
                              </a:solidFill>
                              <a:latin typeface="Courier New" charset="0"/>
                              <a:ea typeface="Courier New" charset="0"/>
                              <a:cs typeface="Courier New" charset="0"/>
                            </a:rPr>
                            <a:t> </a:t>
                          </a:r>
                          <a:endParaRPr lang="en-US" sz="1800" b="0" dirty="0" smtClean="0">
                            <a:solidFill>
                              <a:schemeClr val="tx1">
                                <a:lumMod val="95000"/>
                                <a:lumOff val="5000"/>
                              </a:schemeClr>
                            </a:solidFill>
                            <a:latin typeface="Courier New" charset="0"/>
                            <a:ea typeface="Courier New" charset="0"/>
                            <a:cs typeface="Courier New" charset="0"/>
                          </a:endParaRPr>
                        </a:p>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smtClean="0">
                              <a:solidFill>
                                <a:schemeClr val="tx1">
                                  <a:lumMod val="95000"/>
                                  <a:lumOff val="5000"/>
                                </a:schemeClr>
                              </a:solidFill>
                              <a:latin typeface="Courier New" charset="0"/>
                              <a:ea typeface="Courier New" charset="0"/>
                              <a:cs typeface="Courier New" charset="0"/>
                            </a:rPr>
                            <a:t>    return</a:t>
                          </a:r>
                          <a:r>
                            <a:rPr lang="en-US" sz="1800" b="0" baseline="0" dirty="0" smtClean="0">
                              <a:solidFill>
                                <a:schemeClr val="tx1">
                                  <a:lumMod val="95000"/>
                                  <a:lumOff val="5000"/>
                                </a:schemeClr>
                              </a:solidFill>
                              <a:latin typeface="Courier New" charset="0"/>
                              <a:ea typeface="Courier New" charset="0"/>
                              <a:cs typeface="Courier New" charset="0"/>
                            </a:rPr>
                            <a:t> </a:t>
                          </a:r>
                          <a:r>
                            <a:rPr lang="en-US" sz="1800" b="0" baseline="0" dirty="0" err="1" smtClean="0">
                              <a:solidFill>
                                <a:schemeClr val="tx1">
                                  <a:lumMod val="95000"/>
                                  <a:lumOff val="5000"/>
                                </a:schemeClr>
                              </a:solidFill>
                              <a:latin typeface="Courier New" charset="0"/>
                              <a:ea typeface="Courier New" charset="0"/>
                              <a:cs typeface="Courier New" charset="0"/>
                            </a:rPr>
                            <a:t>np.log</a:t>
                          </a:r>
                          <a:r>
                            <a:rPr lang="en-US" sz="1800" b="0" baseline="0" dirty="0" smtClean="0">
                              <a:solidFill>
                                <a:schemeClr val="tx1">
                                  <a:lumMod val="95000"/>
                                  <a:lumOff val="5000"/>
                                </a:schemeClr>
                              </a:solidFill>
                              <a:latin typeface="Courier New" charset="0"/>
                              <a:ea typeface="Courier New" charset="0"/>
                              <a:cs typeface="Courier New" charset="0"/>
                            </a:rPr>
                            <a:t>(x) </a:t>
                          </a:r>
                          <a:endParaRPr lang="en-US" sz="1800" b="0" dirty="0" smtClean="0">
                            <a:solidFill>
                              <a:schemeClr val="tx1">
                                <a:lumMod val="95000"/>
                                <a:lumOff val="5000"/>
                              </a:schemeClr>
                            </a:solidFill>
                            <a:latin typeface="Courier New" charset="0"/>
                            <a:ea typeface="Courier New" charset="0"/>
                            <a:cs typeface="Courier New" charset="0"/>
                          </a:endParaRPr>
                        </a:p>
                      </a:txBody>
                      <a:tcPr marL="109000" marR="109000" marT="54500" marB="54500"/>
                    </a:tc>
                    <a:tc>
                      <a:txBody>
                        <a:bodyPr/>
                        <a:lstStyle/>
                        <a:p>
                          <a:r>
                            <a:rPr lang="en-US" sz="1600" b="0" kern="1200" dirty="0" err="1" smtClean="0">
                              <a:solidFill>
                                <a:schemeClr val="tx1">
                                  <a:lumMod val="95000"/>
                                  <a:lumOff val="5000"/>
                                </a:schemeClr>
                              </a:solidFill>
                              <a:latin typeface="Courier New" charset="0"/>
                              <a:ea typeface="Courier New" charset="0"/>
                              <a:cs typeface="Courier New" charset="0"/>
                            </a:rPr>
                            <a:t>def</a:t>
                          </a:r>
                          <a:r>
                            <a:rPr lang="en-US" sz="1600" b="0" kern="1200" dirty="0" smtClean="0">
                              <a:solidFill>
                                <a:schemeClr val="tx1">
                                  <a:lumMod val="95000"/>
                                  <a:lumOff val="5000"/>
                                </a:schemeClr>
                              </a:solidFill>
                              <a:latin typeface="Courier New" charset="0"/>
                              <a:ea typeface="Courier New" charset="0"/>
                              <a:cs typeface="Courier New" charset="0"/>
                            </a:rPr>
                            <a:t> derx5(x)</a:t>
                          </a:r>
                        </a:p>
                        <a:p>
                          <a:r>
                            <a:rPr lang="en-US" sz="1600" b="0" kern="1200" baseline="0" dirty="0" smtClean="0">
                              <a:solidFill>
                                <a:schemeClr val="tx1">
                                  <a:lumMod val="95000"/>
                                  <a:lumOff val="5000"/>
                                </a:schemeClr>
                              </a:solidFill>
                              <a:latin typeface="Courier New" charset="0"/>
                              <a:ea typeface="Courier New" charset="0"/>
                              <a:cs typeface="Courier New" charset="0"/>
                            </a:rPr>
                            <a:t>       r</a:t>
                          </a:r>
                          <a:r>
                            <a:rPr lang="en-US" sz="1600" b="0" kern="1200" dirty="0" smtClean="0">
                              <a:solidFill>
                                <a:schemeClr val="tx1">
                                  <a:lumMod val="95000"/>
                                  <a:lumOff val="5000"/>
                                </a:schemeClr>
                              </a:solidFill>
                              <a:latin typeface="Courier New" charset="0"/>
                              <a:ea typeface="Courier New" charset="0"/>
                              <a:cs typeface="Courier New" charset="0"/>
                            </a:rPr>
                            <a:t>eturn 1/x </a:t>
                          </a:r>
                        </a:p>
                      </a:txBody>
                      <a:tcPr marL="109000" marR="109000" marT="54500" marB="54500"/>
                    </a:tc>
                  </a:tr>
                  <a:tr h="661258">
                    <a:tc>
                      <a:txBody>
                        <a:bodyPr/>
                        <a:lstStyle/>
                        <a:p>
                          <a:pPr/>
                          <a14:m>
                            <m:oMathPara xmlns:m="http://schemas.openxmlformats.org/officeDocument/2006/math">
                              <m:oMathParaPr>
                                <m:jc m:val="centerGroup"/>
                              </m:oMathParaPr>
                              <m:oMath xmlns:m="http://schemas.openxmlformats.org/officeDocument/2006/math">
                                <m:sSubSup>
                                  <m:sSubSupPr>
                                    <m:ctrlPr>
                                      <a:rPr lang="en-US" sz="1700" i="1" smtClean="0">
                                        <a:latin typeface="Cambria Math" charset="0"/>
                                      </a:rPr>
                                    </m:ctrlPr>
                                  </m:sSubSupPr>
                                  <m:e>
                                    <m:r>
                                      <a:rPr lang="en-US" sz="1700" smtClean="0">
                                        <a:latin typeface="Cambria Math" charset="0"/>
                                      </a:rPr>
                                      <m:t>ℒ</m:t>
                                    </m:r>
                                  </m:e>
                                  <m:sub>
                                    <m:r>
                                      <a:rPr lang="en-US" sz="1700" smtClean="0">
                                        <a:latin typeface="Cambria Math" charset="0"/>
                                      </a:rPr>
                                      <m:t>𝑖</m:t>
                                    </m:r>
                                  </m:sub>
                                  <m:sup>
                                    <m:r>
                                      <a:rPr lang="en-US" sz="1700" smtClean="0">
                                        <a:latin typeface="Cambria Math" charset="0"/>
                                      </a:rPr>
                                      <m:t>𝐴</m:t>
                                    </m:r>
                                  </m:sup>
                                </m:sSubSup>
                                <m:r>
                                  <a:rPr lang="en-US" sz="1700" smtClean="0">
                                    <a:latin typeface="Cambria Math" charset="0"/>
                                  </a:rPr>
                                  <m:t>=−</m:t>
                                </m:r>
                                <m:r>
                                  <a:rPr lang="en-US" sz="1700" smtClean="0">
                                    <a:latin typeface="Cambria Math" charset="0"/>
                                  </a:rPr>
                                  <m:t>𝑦</m:t>
                                </m:r>
                                <m:sSub>
                                  <m:sSubPr>
                                    <m:ctrlPr>
                                      <a:rPr lang="en-US" sz="1700" i="1" smtClean="0">
                                        <a:latin typeface="Cambria Math" charset="0"/>
                                      </a:rPr>
                                    </m:ctrlPr>
                                  </m:sSubPr>
                                  <m:e>
                                    <m:r>
                                      <a:rPr lang="en-US" sz="1700" smtClean="0">
                                        <a:latin typeface="Cambria Math" charset="0"/>
                                      </a:rPr>
                                      <m:t>𝜉</m:t>
                                    </m:r>
                                  </m:e>
                                  <m:sub>
                                    <m:r>
                                      <a:rPr lang="en-US" sz="1700" smtClean="0">
                                        <a:latin typeface="Cambria Math" charset="0"/>
                                      </a:rPr>
                                      <m:t>5</m:t>
                                    </m:r>
                                  </m:sub>
                                </m:sSub>
                              </m:oMath>
                            </m:oMathPara>
                          </a14:m>
                          <a:endParaRPr lang="en-US" sz="1700" b="0" dirty="0" smtClean="0"/>
                        </a:p>
                      </a:txBody>
                      <a:tcPr marL="109000" marR="109000" marT="54500" marB="54500" anchor="ctr"/>
                    </a:tc>
                    <a:tc>
                      <a:txBody>
                        <a:bodyPr/>
                        <a:lstStyle/>
                        <a:p>
                          <a:pPr/>
                          <a14:m>
                            <m:oMathPara xmlns:m="http://schemas.openxmlformats.org/officeDocument/2006/math">
                              <m:oMathParaPr>
                                <m:jc m:val="centerGroup"/>
                              </m:oMathParaPr>
                              <m:oMath xmlns:m="http://schemas.openxmlformats.org/officeDocument/2006/math">
                                <m:f>
                                  <m:fPr>
                                    <m:ctrlPr>
                                      <a:rPr lang="mr-IN" sz="1700" i="1" smtClean="0">
                                        <a:latin typeface="Cambria Math" charset="0"/>
                                      </a:rPr>
                                    </m:ctrlPr>
                                  </m:fPr>
                                  <m:num>
                                    <m:r>
                                      <a:rPr lang="en-US" sz="1700" b="0" i="1" smtClean="0">
                                        <a:latin typeface="Cambria Math" charset="0"/>
                                      </a:rPr>
                                      <m:t>𝜕</m:t>
                                    </m:r>
                                    <m:r>
                                      <a:rPr lang="en-US" sz="1700" smtClean="0">
                                        <a:latin typeface="Cambria Math" charset="0"/>
                                      </a:rPr>
                                      <m:t>ℒ</m:t>
                                    </m:r>
                                  </m:num>
                                  <m:den>
                                    <m:r>
                                      <a:rPr lang="en-US" sz="1700" b="0" i="1" smtClean="0">
                                        <a:latin typeface="Cambria Math" charset="0"/>
                                      </a:rPr>
                                      <m:t>𝜕</m:t>
                                    </m:r>
                                    <m:sSub>
                                      <m:sSubPr>
                                        <m:ctrlPr>
                                          <a:rPr lang="en-US" sz="1700" i="1" smtClean="0">
                                            <a:latin typeface="Cambria Math" charset="0"/>
                                          </a:rPr>
                                        </m:ctrlPr>
                                      </m:sSubPr>
                                      <m:e>
                                        <m:r>
                                          <a:rPr lang="en-US" sz="1700" smtClean="0">
                                            <a:latin typeface="Cambria Math" charset="0"/>
                                          </a:rPr>
                                          <m:t>𝜉</m:t>
                                        </m:r>
                                      </m:e>
                                      <m:sub>
                                        <m:r>
                                          <a:rPr lang="en-US" sz="1700" smtClean="0">
                                            <a:latin typeface="Cambria Math" charset="0"/>
                                          </a:rPr>
                                          <m:t>5</m:t>
                                        </m:r>
                                      </m:sub>
                                    </m:sSub>
                                  </m:den>
                                </m:f>
                                <m:r>
                                  <a:rPr lang="en-US" sz="1700" smtClean="0">
                                    <a:latin typeface="Cambria Math" charset="0"/>
                                  </a:rPr>
                                  <m:t>=−</m:t>
                                </m:r>
                                <m:r>
                                  <a:rPr lang="en-US" sz="1700" smtClean="0">
                                    <a:latin typeface="Cambria Math" charset="0"/>
                                  </a:rPr>
                                  <m:t>𝑦</m:t>
                                </m:r>
                              </m:oMath>
                            </m:oMathPara>
                          </a14:m>
                          <a:endParaRPr lang="en-US" sz="1700" b="0" dirty="0"/>
                        </a:p>
                      </a:txBody>
                      <a:tcPr marL="109000" marR="109000" marT="54500" marB="54500"/>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err="1" smtClean="0">
                              <a:solidFill>
                                <a:schemeClr val="tx1">
                                  <a:lumMod val="95000"/>
                                  <a:lumOff val="5000"/>
                                </a:schemeClr>
                              </a:solidFill>
                              <a:latin typeface="Courier New" charset="0"/>
                              <a:ea typeface="Courier New" charset="0"/>
                              <a:cs typeface="Courier New" charset="0"/>
                            </a:rPr>
                            <a:t>def</a:t>
                          </a:r>
                          <a:r>
                            <a:rPr lang="en-US" sz="1800" b="0" dirty="0" smtClean="0">
                              <a:solidFill>
                                <a:schemeClr val="tx1">
                                  <a:lumMod val="95000"/>
                                  <a:lumOff val="5000"/>
                                </a:schemeClr>
                              </a:solidFill>
                              <a:latin typeface="Courier New" charset="0"/>
                              <a:ea typeface="Courier New" charset="0"/>
                              <a:cs typeface="Courier New" charset="0"/>
                            </a:rPr>
                            <a:t> der1(</a:t>
                          </a:r>
                          <a:r>
                            <a:rPr lang="en-US" sz="1800" b="0" dirty="0" err="1" smtClean="0">
                              <a:solidFill>
                                <a:schemeClr val="tx1">
                                  <a:lumMod val="95000"/>
                                  <a:lumOff val="5000"/>
                                </a:schemeClr>
                              </a:solidFill>
                              <a:latin typeface="Courier New" charset="0"/>
                              <a:ea typeface="Courier New" charset="0"/>
                              <a:cs typeface="Courier New" charset="0"/>
                            </a:rPr>
                            <a:t>y,x</a:t>
                          </a:r>
                          <a:r>
                            <a:rPr lang="en-US" sz="1800" b="0" dirty="0" smtClean="0">
                              <a:solidFill>
                                <a:schemeClr val="tx1">
                                  <a:lumMod val="95000"/>
                                  <a:lumOff val="5000"/>
                                </a:schemeClr>
                              </a:solidFill>
                              <a:latin typeface="Courier New" charset="0"/>
                              <a:ea typeface="Courier New" charset="0"/>
                              <a:cs typeface="Courier New" charset="0"/>
                            </a:rPr>
                            <a:t>):</a:t>
                          </a:r>
                          <a:r>
                            <a:rPr lang="en-US" sz="1800" b="0" baseline="0" dirty="0" smtClean="0">
                              <a:solidFill>
                                <a:schemeClr val="tx1">
                                  <a:lumMod val="95000"/>
                                  <a:lumOff val="5000"/>
                                </a:schemeClr>
                              </a:solidFill>
                              <a:latin typeface="Courier New" charset="0"/>
                              <a:ea typeface="Courier New" charset="0"/>
                              <a:cs typeface="Courier New" charset="0"/>
                            </a:rPr>
                            <a:t> </a:t>
                          </a:r>
                          <a:endParaRPr lang="en-US" sz="1800" b="0" dirty="0" smtClean="0">
                            <a:solidFill>
                              <a:schemeClr val="tx1">
                                <a:lumMod val="95000"/>
                                <a:lumOff val="5000"/>
                              </a:schemeClr>
                            </a:solidFill>
                            <a:latin typeface="Courier New" charset="0"/>
                            <a:ea typeface="Courier New" charset="0"/>
                            <a:cs typeface="Courier New" charset="0"/>
                          </a:endParaRPr>
                        </a:p>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smtClean="0">
                              <a:solidFill>
                                <a:schemeClr val="tx1">
                                  <a:lumMod val="95000"/>
                                  <a:lumOff val="5000"/>
                                </a:schemeClr>
                              </a:solidFill>
                              <a:latin typeface="Courier New" charset="0"/>
                              <a:ea typeface="Courier New" charset="0"/>
                              <a:cs typeface="Courier New" charset="0"/>
                            </a:rPr>
                            <a:t>    return</a:t>
                          </a:r>
                          <a:r>
                            <a:rPr lang="en-US" sz="1800" b="0" baseline="0" dirty="0" smtClean="0">
                              <a:solidFill>
                                <a:schemeClr val="tx1">
                                  <a:lumMod val="95000"/>
                                  <a:lumOff val="5000"/>
                                </a:schemeClr>
                              </a:solidFill>
                              <a:latin typeface="Courier New" charset="0"/>
                              <a:ea typeface="Courier New" charset="0"/>
                              <a:cs typeface="Courier New" charset="0"/>
                            </a:rPr>
                            <a:t> </a:t>
                          </a:r>
                          <a:r>
                            <a:rPr lang="mr-IN" sz="1800" b="0" baseline="0" dirty="0" smtClean="0">
                              <a:solidFill>
                                <a:schemeClr val="tx1">
                                  <a:lumMod val="95000"/>
                                  <a:lumOff val="5000"/>
                                </a:schemeClr>
                              </a:solidFill>
                              <a:latin typeface="Courier New" charset="0"/>
                              <a:ea typeface="Courier New" charset="0"/>
                              <a:cs typeface="Courier New" charset="0"/>
                            </a:rPr>
                            <a:t>–</a:t>
                          </a:r>
                          <a:r>
                            <a:rPr lang="en-US" sz="1800" b="0" baseline="0" dirty="0" smtClean="0">
                              <a:solidFill>
                                <a:schemeClr val="tx1">
                                  <a:lumMod val="95000"/>
                                  <a:lumOff val="5000"/>
                                </a:schemeClr>
                              </a:solidFill>
                              <a:latin typeface="Courier New" charset="0"/>
                              <a:ea typeface="Courier New" charset="0"/>
                              <a:cs typeface="Courier New" charset="0"/>
                            </a:rPr>
                            <a:t>y*x </a:t>
                          </a:r>
                          <a:endParaRPr lang="en-US" sz="1800" b="0" dirty="0" smtClean="0">
                            <a:solidFill>
                              <a:schemeClr val="tx1">
                                <a:lumMod val="95000"/>
                                <a:lumOff val="5000"/>
                              </a:schemeClr>
                            </a:solidFill>
                            <a:latin typeface="Courier New" charset="0"/>
                            <a:ea typeface="Courier New" charset="0"/>
                            <a:cs typeface="Courier New" charset="0"/>
                          </a:endParaRPr>
                        </a:p>
                      </a:txBody>
                      <a:tcPr marL="109000" marR="109000" marT="54500" marB="54500"/>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600" b="0" dirty="0" err="1" smtClean="0">
                              <a:solidFill>
                                <a:schemeClr val="tx1">
                                  <a:lumMod val="95000"/>
                                  <a:lumOff val="5000"/>
                                </a:schemeClr>
                              </a:solidFill>
                              <a:latin typeface="Courier New" charset="0"/>
                              <a:ea typeface="Courier New" charset="0"/>
                              <a:cs typeface="Courier New" charset="0"/>
                            </a:rPr>
                            <a:t>def</a:t>
                          </a:r>
                          <a:r>
                            <a:rPr lang="en-US" sz="1600" b="0" dirty="0" smtClean="0">
                              <a:solidFill>
                                <a:schemeClr val="tx1">
                                  <a:lumMod val="95000"/>
                                  <a:lumOff val="5000"/>
                                </a:schemeClr>
                              </a:solidFill>
                              <a:latin typeface="Courier New" charset="0"/>
                              <a:ea typeface="Courier New" charset="0"/>
                              <a:cs typeface="Courier New" charset="0"/>
                            </a:rPr>
                            <a:t> </a:t>
                          </a:r>
                          <a:r>
                            <a:rPr lang="en-US" sz="1600" b="0" dirty="0" err="1" smtClean="0">
                              <a:solidFill>
                                <a:schemeClr val="tx1">
                                  <a:lumMod val="95000"/>
                                  <a:lumOff val="5000"/>
                                </a:schemeClr>
                              </a:solidFill>
                              <a:latin typeface="Courier New" charset="0"/>
                              <a:ea typeface="Courier New" charset="0"/>
                              <a:cs typeface="Courier New" charset="0"/>
                            </a:rPr>
                            <a:t>derL</a:t>
                          </a:r>
                          <a:r>
                            <a:rPr lang="en-US" sz="1600" b="0" dirty="0" smtClean="0">
                              <a:solidFill>
                                <a:schemeClr val="tx1">
                                  <a:lumMod val="95000"/>
                                  <a:lumOff val="5000"/>
                                </a:schemeClr>
                              </a:solidFill>
                              <a:latin typeface="Courier New" charset="0"/>
                              <a:ea typeface="Courier New" charset="0"/>
                              <a:cs typeface="Courier New" charset="0"/>
                            </a:rPr>
                            <a:t>(y):</a:t>
                          </a:r>
                          <a:r>
                            <a:rPr lang="en-US" sz="1600" b="0" baseline="0" dirty="0" smtClean="0">
                              <a:solidFill>
                                <a:schemeClr val="tx1">
                                  <a:lumMod val="95000"/>
                                  <a:lumOff val="5000"/>
                                </a:schemeClr>
                              </a:solidFill>
                              <a:latin typeface="Courier New" charset="0"/>
                              <a:ea typeface="Courier New" charset="0"/>
                              <a:cs typeface="Courier New" charset="0"/>
                            </a:rPr>
                            <a:t> </a:t>
                          </a:r>
                          <a:endParaRPr lang="en-US" sz="1600" b="0" dirty="0" smtClean="0">
                            <a:solidFill>
                              <a:schemeClr val="tx1">
                                <a:lumMod val="95000"/>
                                <a:lumOff val="5000"/>
                              </a:schemeClr>
                            </a:solidFill>
                            <a:latin typeface="Courier New" charset="0"/>
                            <a:ea typeface="Courier New" charset="0"/>
                            <a:cs typeface="Courier New" charset="0"/>
                          </a:endParaRPr>
                        </a:p>
                        <a:p>
                          <a:pPr marL="0" marR="0" indent="0" algn="l" defTabSz="457182" rtl="0" eaLnBrk="1" fontAlgn="auto" latinLnBrk="0" hangingPunct="1">
                            <a:lnSpc>
                              <a:spcPct val="100000"/>
                            </a:lnSpc>
                            <a:spcBef>
                              <a:spcPts val="0"/>
                            </a:spcBef>
                            <a:spcAft>
                              <a:spcPts val="0"/>
                            </a:spcAft>
                            <a:buClrTx/>
                            <a:buSzTx/>
                            <a:buFontTx/>
                            <a:buNone/>
                            <a:tabLst/>
                            <a:defRPr/>
                          </a:pPr>
                          <a:r>
                            <a:rPr lang="en-US" sz="1600" b="0" dirty="0" smtClean="0">
                              <a:solidFill>
                                <a:schemeClr val="tx1">
                                  <a:lumMod val="95000"/>
                                  <a:lumOff val="5000"/>
                                </a:schemeClr>
                              </a:solidFill>
                              <a:latin typeface="Courier New" charset="0"/>
                              <a:ea typeface="Courier New" charset="0"/>
                              <a:cs typeface="Courier New" charset="0"/>
                            </a:rPr>
                            <a:t>    return</a:t>
                          </a:r>
                          <a:r>
                            <a:rPr lang="en-US" sz="1600" b="0" baseline="0" dirty="0" smtClean="0">
                              <a:solidFill>
                                <a:schemeClr val="tx1">
                                  <a:lumMod val="95000"/>
                                  <a:lumOff val="5000"/>
                                </a:schemeClr>
                              </a:solidFill>
                              <a:latin typeface="Courier New" charset="0"/>
                              <a:ea typeface="Courier New" charset="0"/>
                              <a:cs typeface="Courier New" charset="0"/>
                            </a:rPr>
                            <a:t> -y </a:t>
                          </a:r>
                          <a:endParaRPr lang="en-US" sz="1600" b="0" dirty="0" smtClean="0">
                            <a:solidFill>
                              <a:schemeClr val="tx1">
                                <a:lumMod val="95000"/>
                                <a:lumOff val="5000"/>
                              </a:schemeClr>
                            </a:solidFill>
                            <a:latin typeface="Courier New" charset="0"/>
                            <a:ea typeface="Courier New" charset="0"/>
                            <a:cs typeface="Courier New" charset="0"/>
                          </a:endParaRPr>
                        </a:p>
                      </a:txBody>
                      <a:tcPr marL="109000" marR="109000" marT="54500" marB="54500"/>
                    </a:tc>
                  </a:tr>
                </a:tbl>
              </a:graphicData>
            </a:graphic>
          </p:graphicFrame>
        </mc:Choice>
        <mc:Fallback xmlns="">
          <p:graphicFrame>
            <p:nvGraphicFramePr>
              <p:cNvPr id="5" name="Table 4"/>
              <p:cNvGraphicFramePr>
                <a:graphicFrameLocks noGrp="1"/>
              </p:cNvGraphicFramePr>
              <p:nvPr>
                <p:extLst>
                  <p:ext uri="{D42A27DB-BD31-4B8C-83A1-F6EECF244321}">
                    <p14:modId xmlns:p14="http://schemas.microsoft.com/office/powerpoint/2010/main" val="2087910770"/>
                  </p:ext>
                </p:extLst>
              </p:nvPr>
            </p:nvGraphicFramePr>
            <p:xfrm>
              <a:off x="1006356" y="1615576"/>
              <a:ext cx="10430269" cy="4720517"/>
            </p:xfrm>
            <a:graphic>
              <a:graphicData uri="http://schemas.openxmlformats.org/drawingml/2006/table">
                <a:tbl>
                  <a:tblPr firstRow="1" bandRow="1">
                    <a:tableStyleId>{616DA210-FB5B-4158-B5E0-FEB733F419BA}</a:tableStyleId>
                  </a:tblPr>
                  <a:tblGrid>
                    <a:gridCol w="1558949"/>
                    <a:gridCol w="1517836"/>
                    <a:gridCol w="3514799"/>
                    <a:gridCol w="3838685"/>
                  </a:tblGrid>
                  <a:tr h="657640">
                    <a:tc>
                      <a:txBody>
                        <a:bodyPr/>
                        <a:lstStyle/>
                        <a:p>
                          <a:endParaRPr lang="en-US"/>
                        </a:p>
                      </a:txBody>
                      <a:tcPr marL="109000" marR="109000" marT="54500" marB="54500" anchor="ctr">
                        <a:blipFill rotWithShape="0">
                          <a:blip r:embed="rId2"/>
                          <a:stretch>
                            <a:fillRect l="-391" t="-3704" r="-569922" b="-629630"/>
                          </a:stretch>
                        </a:blipFill>
                      </a:tcPr>
                    </a:tc>
                    <a:tc>
                      <a:txBody>
                        <a:bodyPr/>
                        <a:lstStyle/>
                        <a:p>
                          <a:endParaRPr lang="en-US"/>
                        </a:p>
                      </a:txBody>
                      <a:tcPr marL="109000" marR="109000" marT="54500" marB="54500">
                        <a:blipFill rotWithShape="0">
                          <a:blip r:embed="rId2"/>
                          <a:stretch>
                            <a:fillRect l="-103213" t="-3704" r="-485944" b="-629630"/>
                          </a:stretch>
                        </a:blipFill>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err="1" smtClean="0">
                              <a:solidFill>
                                <a:schemeClr val="tx1">
                                  <a:lumMod val="95000"/>
                                  <a:lumOff val="5000"/>
                                </a:schemeClr>
                              </a:solidFill>
                              <a:latin typeface="Courier New" charset="0"/>
                              <a:ea typeface="Courier New" charset="0"/>
                              <a:cs typeface="Courier New" charset="0"/>
                            </a:rPr>
                            <a:t>def</a:t>
                          </a:r>
                          <a:r>
                            <a:rPr lang="en-US" sz="1800" b="0" dirty="0" smtClean="0">
                              <a:solidFill>
                                <a:schemeClr val="tx1">
                                  <a:lumMod val="95000"/>
                                  <a:lumOff val="5000"/>
                                </a:schemeClr>
                              </a:solidFill>
                              <a:latin typeface="Courier New" charset="0"/>
                              <a:ea typeface="Courier New" charset="0"/>
                              <a:cs typeface="Courier New" charset="0"/>
                            </a:rPr>
                            <a:t> x0(x):</a:t>
                          </a:r>
                          <a:r>
                            <a:rPr lang="en-US" sz="1800" b="0" baseline="0" dirty="0" smtClean="0">
                              <a:solidFill>
                                <a:schemeClr val="tx1">
                                  <a:lumMod val="95000"/>
                                  <a:lumOff val="5000"/>
                                </a:schemeClr>
                              </a:solidFill>
                              <a:latin typeface="Courier New" charset="0"/>
                              <a:ea typeface="Courier New" charset="0"/>
                              <a:cs typeface="Courier New" charset="0"/>
                            </a:rPr>
                            <a:t> </a:t>
                          </a:r>
                          <a:endParaRPr lang="en-US" sz="1800" b="0" dirty="0" smtClean="0">
                            <a:solidFill>
                              <a:schemeClr val="tx1">
                                <a:lumMod val="95000"/>
                                <a:lumOff val="5000"/>
                              </a:schemeClr>
                            </a:solidFill>
                            <a:latin typeface="Courier New" charset="0"/>
                            <a:ea typeface="Courier New" charset="0"/>
                            <a:cs typeface="Courier New" charset="0"/>
                          </a:endParaRPr>
                        </a:p>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smtClean="0">
                              <a:solidFill>
                                <a:schemeClr val="tx1">
                                  <a:lumMod val="95000"/>
                                  <a:lumOff val="5000"/>
                                </a:schemeClr>
                              </a:solidFill>
                              <a:latin typeface="Courier New" charset="0"/>
                              <a:ea typeface="Courier New" charset="0"/>
                              <a:cs typeface="Courier New" charset="0"/>
                            </a:rPr>
                            <a:t>    return</a:t>
                          </a:r>
                          <a:r>
                            <a:rPr lang="en-US" sz="1800" b="0" baseline="0" dirty="0" smtClean="0">
                              <a:solidFill>
                                <a:schemeClr val="tx1">
                                  <a:lumMod val="95000"/>
                                  <a:lumOff val="5000"/>
                                </a:schemeClr>
                              </a:solidFill>
                              <a:latin typeface="Courier New" charset="0"/>
                              <a:ea typeface="Courier New" charset="0"/>
                              <a:cs typeface="Courier New" charset="0"/>
                            </a:rPr>
                            <a:t> X </a:t>
                          </a:r>
                          <a:endParaRPr lang="en-US" sz="1800" b="0" dirty="0" smtClean="0">
                            <a:solidFill>
                              <a:schemeClr val="tx1">
                                <a:lumMod val="95000"/>
                                <a:lumOff val="5000"/>
                              </a:schemeClr>
                            </a:solidFill>
                            <a:latin typeface="Courier New" charset="0"/>
                            <a:ea typeface="Courier New" charset="0"/>
                            <a:cs typeface="Courier New" charset="0"/>
                          </a:endParaRPr>
                        </a:p>
                      </a:txBody>
                      <a:tcPr marL="109000" marR="109000" marT="54500" marB="54500"/>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600" b="0" dirty="0" err="1" smtClean="0">
                              <a:solidFill>
                                <a:schemeClr val="tx1">
                                  <a:lumMod val="95000"/>
                                  <a:lumOff val="5000"/>
                                </a:schemeClr>
                              </a:solidFill>
                              <a:latin typeface="Courier New" charset="0"/>
                              <a:ea typeface="Courier New" charset="0"/>
                              <a:cs typeface="Courier New" charset="0"/>
                            </a:rPr>
                            <a:t>def</a:t>
                          </a:r>
                          <a:r>
                            <a:rPr lang="en-US" sz="1600" b="0" dirty="0" smtClean="0">
                              <a:solidFill>
                                <a:schemeClr val="tx1">
                                  <a:lumMod val="95000"/>
                                  <a:lumOff val="5000"/>
                                </a:schemeClr>
                              </a:solidFill>
                              <a:latin typeface="Courier New" charset="0"/>
                              <a:ea typeface="Courier New" charset="0"/>
                              <a:cs typeface="Courier New" charset="0"/>
                            </a:rPr>
                            <a:t> derx0():</a:t>
                          </a:r>
                          <a:r>
                            <a:rPr lang="en-US" sz="1600" b="0" baseline="0" dirty="0" smtClean="0">
                              <a:solidFill>
                                <a:schemeClr val="tx1">
                                  <a:lumMod val="95000"/>
                                  <a:lumOff val="5000"/>
                                </a:schemeClr>
                              </a:solidFill>
                              <a:latin typeface="Courier New" charset="0"/>
                              <a:ea typeface="Courier New" charset="0"/>
                              <a:cs typeface="Courier New" charset="0"/>
                            </a:rPr>
                            <a:t> </a:t>
                          </a:r>
                          <a:endParaRPr lang="en-US" sz="1600" b="0" dirty="0" smtClean="0">
                            <a:solidFill>
                              <a:schemeClr val="tx1">
                                <a:lumMod val="95000"/>
                                <a:lumOff val="5000"/>
                              </a:schemeClr>
                            </a:solidFill>
                            <a:latin typeface="Courier New" charset="0"/>
                            <a:ea typeface="Courier New" charset="0"/>
                            <a:cs typeface="Courier New" charset="0"/>
                          </a:endParaRPr>
                        </a:p>
                        <a:p>
                          <a:pPr marL="0" marR="0" indent="0" algn="l" defTabSz="457182" rtl="0" eaLnBrk="1" fontAlgn="auto" latinLnBrk="0" hangingPunct="1">
                            <a:lnSpc>
                              <a:spcPct val="100000"/>
                            </a:lnSpc>
                            <a:spcBef>
                              <a:spcPts val="0"/>
                            </a:spcBef>
                            <a:spcAft>
                              <a:spcPts val="0"/>
                            </a:spcAft>
                            <a:buClrTx/>
                            <a:buSzTx/>
                            <a:buFontTx/>
                            <a:buNone/>
                            <a:tabLst/>
                            <a:defRPr/>
                          </a:pPr>
                          <a:r>
                            <a:rPr lang="en-US" sz="1600" b="0" dirty="0" smtClean="0">
                              <a:solidFill>
                                <a:schemeClr val="tx1">
                                  <a:lumMod val="95000"/>
                                  <a:lumOff val="5000"/>
                                </a:schemeClr>
                              </a:solidFill>
                              <a:latin typeface="Courier New" charset="0"/>
                              <a:ea typeface="Courier New" charset="0"/>
                              <a:cs typeface="Courier New" charset="0"/>
                            </a:rPr>
                            <a:t>    return</a:t>
                          </a:r>
                          <a:r>
                            <a:rPr lang="en-US" sz="1600" b="0" baseline="0" dirty="0" smtClean="0">
                              <a:solidFill>
                                <a:schemeClr val="tx1">
                                  <a:lumMod val="95000"/>
                                  <a:lumOff val="5000"/>
                                </a:schemeClr>
                              </a:solidFill>
                              <a:latin typeface="Courier New" charset="0"/>
                              <a:ea typeface="Courier New" charset="0"/>
                              <a:cs typeface="Courier New" charset="0"/>
                            </a:rPr>
                            <a:t> 1 </a:t>
                          </a:r>
                          <a:endParaRPr lang="en-US" sz="1600" b="0" dirty="0" smtClean="0">
                            <a:solidFill>
                              <a:schemeClr val="tx1">
                                <a:lumMod val="95000"/>
                                <a:lumOff val="5000"/>
                              </a:schemeClr>
                            </a:solidFill>
                            <a:latin typeface="Courier New" charset="0"/>
                            <a:ea typeface="Courier New" charset="0"/>
                            <a:cs typeface="Courier New" charset="0"/>
                          </a:endParaRPr>
                        </a:p>
                      </a:txBody>
                      <a:tcPr marL="109000" marR="109000" marT="54500" marB="54500"/>
                    </a:tc>
                  </a:tr>
                  <a:tr h="660615">
                    <a:tc>
                      <a:txBody>
                        <a:bodyPr/>
                        <a:lstStyle/>
                        <a:p>
                          <a:endParaRPr lang="en-US"/>
                        </a:p>
                      </a:txBody>
                      <a:tcPr marL="109000" marR="109000" marT="54500" marB="54500" anchor="ctr">
                        <a:blipFill rotWithShape="0">
                          <a:blip r:embed="rId2"/>
                          <a:stretch>
                            <a:fillRect l="-391" t="-103704" r="-569922" b="-529630"/>
                          </a:stretch>
                        </a:blipFill>
                      </a:tcPr>
                    </a:tc>
                    <a:tc>
                      <a:txBody>
                        <a:bodyPr/>
                        <a:lstStyle/>
                        <a:p>
                          <a:endParaRPr lang="en-US"/>
                        </a:p>
                      </a:txBody>
                      <a:tcPr marL="109000" marR="109000" marT="54500" marB="54500">
                        <a:blipFill rotWithShape="0">
                          <a:blip r:embed="rId2"/>
                          <a:stretch>
                            <a:fillRect l="-103213" t="-103704" r="-485944" b="-529630"/>
                          </a:stretch>
                        </a:blipFill>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err="1" smtClean="0">
                              <a:solidFill>
                                <a:schemeClr val="tx1">
                                  <a:lumMod val="95000"/>
                                  <a:lumOff val="5000"/>
                                </a:schemeClr>
                              </a:solidFill>
                              <a:latin typeface="Courier New" charset="0"/>
                              <a:ea typeface="Courier New" charset="0"/>
                              <a:cs typeface="Courier New" charset="0"/>
                            </a:rPr>
                            <a:t>def</a:t>
                          </a:r>
                          <a:r>
                            <a:rPr lang="en-US" sz="1800" b="0" dirty="0" smtClean="0">
                              <a:solidFill>
                                <a:schemeClr val="tx1">
                                  <a:lumMod val="95000"/>
                                  <a:lumOff val="5000"/>
                                </a:schemeClr>
                              </a:solidFill>
                              <a:latin typeface="Courier New" charset="0"/>
                              <a:ea typeface="Courier New" charset="0"/>
                              <a:cs typeface="Courier New" charset="0"/>
                            </a:rPr>
                            <a:t> x1(</a:t>
                          </a:r>
                          <a:r>
                            <a:rPr lang="en-US" sz="1800" b="0" dirty="0" err="1" smtClean="0">
                              <a:solidFill>
                                <a:schemeClr val="tx1">
                                  <a:lumMod val="95000"/>
                                  <a:lumOff val="5000"/>
                                </a:schemeClr>
                              </a:solidFill>
                              <a:latin typeface="Courier New" charset="0"/>
                              <a:ea typeface="Courier New" charset="0"/>
                              <a:cs typeface="Courier New" charset="0"/>
                            </a:rPr>
                            <a:t>a,x</a:t>
                          </a:r>
                          <a:r>
                            <a:rPr lang="en-US" sz="1800" b="0" dirty="0" smtClean="0">
                              <a:solidFill>
                                <a:schemeClr val="tx1">
                                  <a:lumMod val="95000"/>
                                  <a:lumOff val="5000"/>
                                </a:schemeClr>
                              </a:solidFill>
                              <a:latin typeface="Courier New" charset="0"/>
                              <a:ea typeface="Courier New" charset="0"/>
                              <a:cs typeface="Courier New" charset="0"/>
                            </a:rPr>
                            <a:t>):</a:t>
                          </a:r>
                          <a:r>
                            <a:rPr lang="en-US" sz="1800" b="0" baseline="0" dirty="0" smtClean="0">
                              <a:solidFill>
                                <a:schemeClr val="tx1">
                                  <a:lumMod val="95000"/>
                                  <a:lumOff val="5000"/>
                                </a:schemeClr>
                              </a:solidFill>
                              <a:latin typeface="Courier New" charset="0"/>
                              <a:ea typeface="Courier New" charset="0"/>
                              <a:cs typeface="Courier New" charset="0"/>
                            </a:rPr>
                            <a:t> </a:t>
                          </a:r>
                          <a:endParaRPr lang="en-US" sz="1800" b="0" dirty="0" smtClean="0">
                            <a:solidFill>
                              <a:schemeClr val="tx1">
                                <a:lumMod val="95000"/>
                                <a:lumOff val="5000"/>
                              </a:schemeClr>
                            </a:solidFill>
                            <a:latin typeface="Courier New" charset="0"/>
                            <a:ea typeface="Courier New" charset="0"/>
                            <a:cs typeface="Courier New" charset="0"/>
                          </a:endParaRPr>
                        </a:p>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smtClean="0">
                              <a:solidFill>
                                <a:schemeClr val="tx1">
                                  <a:lumMod val="95000"/>
                                  <a:lumOff val="5000"/>
                                </a:schemeClr>
                              </a:solidFill>
                              <a:latin typeface="Courier New" charset="0"/>
                              <a:ea typeface="Courier New" charset="0"/>
                              <a:cs typeface="Courier New" charset="0"/>
                            </a:rPr>
                            <a:t>    return</a:t>
                          </a:r>
                          <a:r>
                            <a:rPr lang="en-US" sz="1800" b="0" baseline="0" dirty="0" smtClean="0">
                              <a:solidFill>
                                <a:schemeClr val="tx1">
                                  <a:lumMod val="95000"/>
                                  <a:lumOff val="5000"/>
                                </a:schemeClr>
                              </a:solidFill>
                              <a:latin typeface="Courier New" charset="0"/>
                              <a:ea typeface="Courier New" charset="0"/>
                              <a:cs typeface="Courier New" charset="0"/>
                            </a:rPr>
                            <a:t> </a:t>
                          </a:r>
                          <a:r>
                            <a:rPr lang="mr-IN" sz="1800" b="0" baseline="0" dirty="0" smtClean="0">
                              <a:solidFill>
                                <a:schemeClr val="tx1">
                                  <a:lumMod val="95000"/>
                                  <a:lumOff val="5000"/>
                                </a:schemeClr>
                              </a:solidFill>
                              <a:latin typeface="Courier New" charset="0"/>
                              <a:ea typeface="Courier New" charset="0"/>
                              <a:cs typeface="Courier New" charset="0"/>
                            </a:rPr>
                            <a:t>–</a:t>
                          </a:r>
                          <a:r>
                            <a:rPr lang="en-US" sz="1800" b="0" baseline="0" dirty="0" smtClean="0">
                              <a:solidFill>
                                <a:schemeClr val="tx1">
                                  <a:lumMod val="95000"/>
                                  <a:lumOff val="5000"/>
                                </a:schemeClr>
                              </a:solidFill>
                              <a:latin typeface="Courier New" charset="0"/>
                              <a:ea typeface="Courier New" charset="0"/>
                              <a:cs typeface="Courier New" charset="0"/>
                            </a:rPr>
                            <a:t>a*X </a:t>
                          </a:r>
                          <a:endParaRPr lang="en-US" sz="1800" b="0" dirty="0" smtClean="0">
                            <a:solidFill>
                              <a:schemeClr val="tx1">
                                <a:lumMod val="95000"/>
                                <a:lumOff val="5000"/>
                              </a:schemeClr>
                            </a:solidFill>
                            <a:latin typeface="Courier New" charset="0"/>
                            <a:ea typeface="Courier New" charset="0"/>
                            <a:cs typeface="Courier New" charset="0"/>
                          </a:endParaRPr>
                        </a:p>
                      </a:txBody>
                      <a:tcPr marL="109000" marR="109000" marT="54500" marB="54500"/>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600" b="0" dirty="0" err="1" smtClean="0">
                              <a:solidFill>
                                <a:schemeClr val="tx1">
                                  <a:lumMod val="95000"/>
                                  <a:lumOff val="5000"/>
                                </a:schemeClr>
                              </a:solidFill>
                              <a:latin typeface="Courier New" charset="0"/>
                              <a:ea typeface="Courier New" charset="0"/>
                              <a:cs typeface="Courier New" charset="0"/>
                            </a:rPr>
                            <a:t>def</a:t>
                          </a:r>
                          <a:r>
                            <a:rPr lang="en-US" sz="1600" b="0" dirty="0" smtClean="0">
                              <a:solidFill>
                                <a:schemeClr val="tx1">
                                  <a:lumMod val="95000"/>
                                  <a:lumOff val="5000"/>
                                </a:schemeClr>
                              </a:solidFill>
                              <a:latin typeface="Courier New" charset="0"/>
                              <a:ea typeface="Courier New" charset="0"/>
                              <a:cs typeface="Courier New" charset="0"/>
                            </a:rPr>
                            <a:t> </a:t>
                          </a:r>
                          <a:r>
                            <a:rPr lang="en-US" sz="1600" b="0" dirty="0" smtClean="0">
                              <a:solidFill>
                                <a:schemeClr val="tx1">
                                  <a:lumMod val="95000"/>
                                  <a:lumOff val="5000"/>
                                </a:schemeClr>
                              </a:solidFill>
                              <a:latin typeface="Courier New" charset="0"/>
                              <a:ea typeface="Courier New" charset="0"/>
                              <a:cs typeface="Courier New" charset="0"/>
                            </a:rPr>
                            <a:t>derx1(</a:t>
                          </a:r>
                          <a:r>
                            <a:rPr lang="en-US" sz="1600" b="0" dirty="0" err="1" smtClean="0">
                              <a:solidFill>
                                <a:schemeClr val="tx1">
                                  <a:lumMod val="95000"/>
                                  <a:lumOff val="5000"/>
                                </a:schemeClr>
                              </a:solidFill>
                              <a:latin typeface="Courier New" charset="0"/>
                              <a:ea typeface="Courier New" charset="0"/>
                              <a:cs typeface="Courier New" charset="0"/>
                            </a:rPr>
                            <a:t>a,x</a:t>
                          </a:r>
                          <a:r>
                            <a:rPr lang="en-US" sz="1600" b="0" dirty="0" smtClean="0">
                              <a:solidFill>
                                <a:schemeClr val="tx1">
                                  <a:lumMod val="95000"/>
                                  <a:lumOff val="5000"/>
                                </a:schemeClr>
                              </a:solidFill>
                              <a:latin typeface="Courier New" charset="0"/>
                              <a:ea typeface="Courier New" charset="0"/>
                              <a:cs typeface="Courier New" charset="0"/>
                            </a:rPr>
                            <a:t>):</a:t>
                          </a:r>
                          <a:r>
                            <a:rPr lang="en-US" sz="1600" b="0" baseline="0" dirty="0" smtClean="0">
                              <a:solidFill>
                                <a:schemeClr val="tx1">
                                  <a:lumMod val="95000"/>
                                  <a:lumOff val="5000"/>
                                </a:schemeClr>
                              </a:solidFill>
                              <a:latin typeface="Courier New" charset="0"/>
                              <a:ea typeface="Courier New" charset="0"/>
                              <a:cs typeface="Courier New" charset="0"/>
                            </a:rPr>
                            <a:t> </a:t>
                          </a:r>
                          <a:endParaRPr lang="en-US" sz="1600" b="0" dirty="0" smtClean="0">
                            <a:solidFill>
                              <a:schemeClr val="tx1">
                                <a:lumMod val="95000"/>
                                <a:lumOff val="5000"/>
                              </a:schemeClr>
                            </a:solidFill>
                            <a:latin typeface="Courier New" charset="0"/>
                            <a:ea typeface="Courier New" charset="0"/>
                            <a:cs typeface="Courier New" charset="0"/>
                          </a:endParaRPr>
                        </a:p>
                        <a:p>
                          <a:pPr marL="0" marR="0" indent="0" algn="l" defTabSz="457182" rtl="0" eaLnBrk="1" fontAlgn="auto" latinLnBrk="0" hangingPunct="1">
                            <a:lnSpc>
                              <a:spcPct val="100000"/>
                            </a:lnSpc>
                            <a:spcBef>
                              <a:spcPts val="0"/>
                            </a:spcBef>
                            <a:spcAft>
                              <a:spcPts val="0"/>
                            </a:spcAft>
                            <a:buClrTx/>
                            <a:buSzTx/>
                            <a:buFontTx/>
                            <a:buNone/>
                            <a:tabLst/>
                            <a:defRPr/>
                          </a:pPr>
                          <a:r>
                            <a:rPr lang="en-US" sz="1600" b="0" dirty="0" smtClean="0">
                              <a:solidFill>
                                <a:schemeClr val="tx1">
                                  <a:lumMod val="95000"/>
                                  <a:lumOff val="5000"/>
                                </a:schemeClr>
                              </a:solidFill>
                              <a:latin typeface="Courier New" charset="0"/>
                              <a:ea typeface="Courier New" charset="0"/>
                              <a:cs typeface="Courier New" charset="0"/>
                            </a:rPr>
                            <a:t>    return</a:t>
                          </a:r>
                          <a:r>
                            <a:rPr lang="en-US" sz="1600" b="0" baseline="0" dirty="0" smtClean="0">
                              <a:solidFill>
                                <a:schemeClr val="tx1">
                                  <a:lumMod val="95000"/>
                                  <a:lumOff val="5000"/>
                                </a:schemeClr>
                              </a:solidFill>
                              <a:latin typeface="Courier New" charset="0"/>
                              <a:ea typeface="Courier New" charset="0"/>
                              <a:cs typeface="Courier New" charset="0"/>
                            </a:rPr>
                            <a:t> -a </a:t>
                          </a:r>
                          <a:endParaRPr lang="en-US" sz="1600" b="0" dirty="0" smtClean="0">
                            <a:solidFill>
                              <a:schemeClr val="tx1">
                                <a:lumMod val="95000"/>
                                <a:lumOff val="5000"/>
                              </a:schemeClr>
                            </a:solidFill>
                            <a:latin typeface="Courier New" charset="0"/>
                            <a:ea typeface="Courier New" charset="0"/>
                            <a:cs typeface="Courier New" charset="0"/>
                          </a:endParaRPr>
                        </a:p>
                      </a:txBody>
                      <a:tcPr marL="109000" marR="109000" marT="54500" marB="54500"/>
                    </a:tc>
                  </a:tr>
                  <a:tr h="660615">
                    <a:tc>
                      <a:txBody>
                        <a:bodyPr/>
                        <a:lstStyle/>
                        <a:p>
                          <a:endParaRPr lang="en-US"/>
                        </a:p>
                      </a:txBody>
                      <a:tcPr marL="109000" marR="109000" marT="54500" marB="54500" anchor="ctr">
                        <a:blipFill rotWithShape="0">
                          <a:blip r:embed="rId2"/>
                          <a:stretch>
                            <a:fillRect l="-391" t="-201835" r="-569922" b="-424771"/>
                          </a:stretch>
                        </a:blipFill>
                      </a:tcPr>
                    </a:tc>
                    <a:tc>
                      <a:txBody>
                        <a:bodyPr/>
                        <a:lstStyle/>
                        <a:p>
                          <a:endParaRPr lang="en-US"/>
                        </a:p>
                      </a:txBody>
                      <a:tcPr marL="109000" marR="109000" marT="54500" marB="54500">
                        <a:blipFill rotWithShape="0">
                          <a:blip r:embed="rId2"/>
                          <a:stretch>
                            <a:fillRect l="-103213" t="-201835" r="-485944" b="-424771"/>
                          </a:stretch>
                        </a:blipFill>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err="1" smtClean="0">
                              <a:solidFill>
                                <a:schemeClr val="tx1">
                                  <a:lumMod val="95000"/>
                                  <a:lumOff val="5000"/>
                                </a:schemeClr>
                              </a:solidFill>
                              <a:latin typeface="Courier New" charset="0"/>
                              <a:ea typeface="Courier New" charset="0"/>
                              <a:cs typeface="Courier New" charset="0"/>
                            </a:rPr>
                            <a:t>def</a:t>
                          </a:r>
                          <a:r>
                            <a:rPr lang="en-US" sz="1800" b="0" dirty="0" smtClean="0">
                              <a:solidFill>
                                <a:schemeClr val="tx1">
                                  <a:lumMod val="95000"/>
                                  <a:lumOff val="5000"/>
                                </a:schemeClr>
                              </a:solidFill>
                              <a:latin typeface="Courier New" charset="0"/>
                              <a:ea typeface="Courier New" charset="0"/>
                              <a:cs typeface="Courier New" charset="0"/>
                            </a:rPr>
                            <a:t> x2(x):</a:t>
                          </a:r>
                          <a:r>
                            <a:rPr lang="en-US" sz="1800" b="0" baseline="0" dirty="0" smtClean="0">
                              <a:solidFill>
                                <a:schemeClr val="tx1">
                                  <a:lumMod val="95000"/>
                                  <a:lumOff val="5000"/>
                                </a:schemeClr>
                              </a:solidFill>
                              <a:latin typeface="Courier New" charset="0"/>
                              <a:ea typeface="Courier New" charset="0"/>
                              <a:cs typeface="Courier New" charset="0"/>
                            </a:rPr>
                            <a:t> </a:t>
                          </a:r>
                          <a:endParaRPr lang="en-US" sz="1800" b="0" dirty="0" smtClean="0">
                            <a:solidFill>
                              <a:schemeClr val="tx1">
                                <a:lumMod val="95000"/>
                                <a:lumOff val="5000"/>
                              </a:schemeClr>
                            </a:solidFill>
                            <a:latin typeface="Courier New" charset="0"/>
                            <a:ea typeface="Courier New" charset="0"/>
                            <a:cs typeface="Courier New" charset="0"/>
                          </a:endParaRPr>
                        </a:p>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smtClean="0">
                              <a:solidFill>
                                <a:schemeClr val="tx1">
                                  <a:lumMod val="95000"/>
                                  <a:lumOff val="5000"/>
                                </a:schemeClr>
                              </a:solidFill>
                              <a:latin typeface="Courier New" charset="0"/>
                              <a:ea typeface="Courier New" charset="0"/>
                              <a:cs typeface="Courier New" charset="0"/>
                            </a:rPr>
                            <a:t>    return</a:t>
                          </a:r>
                          <a:r>
                            <a:rPr lang="en-US" sz="1800" b="0" baseline="0" dirty="0" smtClean="0">
                              <a:solidFill>
                                <a:schemeClr val="tx1">
                                  <a:lumMod val="95000"/>
                                  <a:lumOff val="5000"/>
                                </a:schemeClr>
                              </a:solidFill>
                              <a:latin typeface="Courier New" charset="0"/>
                              <a:ea typeface="Courier New" charset="0"/>
                              <a:cs typeface="Courier New" charset="0"/>
                            </a:rPr>
                            <a:t> </a:t>
                          </a:r>
                          <a:r>
                            <a:rPr lang="en-US" sz="1800" b="0" baseline="0" dirty="0" err="1" smtClean="0">
                              <a:solidFill>
                                <a:schemeClr val="tx1">
                                  <a:lumMod val="95000"/>
                                  <a:lumOff val="5000"/>
                                </a:schemeClr>
                              </a:solidFill>
                              <a:latin typeface="Courier New" charset="0"/>
                              <a:ea typeface="Courier New" charset="0"/>
                              <a:cs typeface="Courier New" charset="0"/>
                            </a:rPr>
                            <a:t>np.exp</a:t>
                          </a:r>
                          <a:r>
                            <a:rPr lang="en-US" sz="1800" b="0" baseline="0" dirty="0" smtClean="0">
                              <a:solidFill>
                                <a:schemeClr val="tx1">
                                  <a:lumMod val="95000"/>
                                  <a:lumOff val="5000"/>
                                </a:schemeClr>
                              </a:solidFill>
                              <a:latin typeface="Courier New" charset="0"/>
                              <a:ea typeface="Courier New" charset="0"/>
                              <a:cs typeface="Courier New" charset="0"/>
                            </a:rPr>
                            <a:t>(x) </a:t>
                          </a:r>
                          <a:endParaRPr lang="en-US" sz="1800" b="0" dirty="0" smtClean="0">
                            <a:solidFill>
                              <a:schemeClr val="tx1">
                                <a:lumMod val="95000"/>
                                <a:lumOff val="5000"/>
                              </a:schemeClr>
                            </a:solidFill>
                            <a:latin typeface="Courier New" charset="0"/>
                            <a:ea typeface="Courier New" charset="0"/>
                            <a:cs typeface="Courier New" charset="0"/>
                          </a:endParaRPr>
                        </a:p>
                      </a:txBody>
                      <a:tcPr marL="109000" marR="109000" marT="54500" marB="54500"/>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600" b="0" dirty="0" err="1" smtClean="0">
                              <a:solidFill>
                                <a:schemeClr val="tx1">
                                  <a:lumMod val="95000"/>
                                  <a:lumOff val="5000"/>
                                </a:schemeClr>
                              </a:solidFill>
                              <a:latin typeface="Courier New" charset="0"/>
                              <a:ea typeface="Courier New" charset="0"/>
                              <a:cs typeface="Courier New" charset="0"/>
                            </a:rPr>
                            <a:t>def</a:t>
                          </a:r>
                          <a:r>
                            <a:rPr lang="en-US" sz="1600" b="0" dirty="0" smtClean="0">
                              <a:solidFill>
                                <a:schemeClr val="tx1">
                                  <a:lumMod val="95000"/>
                                  <a:lumOff val="5000"/>
                                </a:schemeClr>
                              </a:solidFill>
                              <a:latin typeface="Courier New" charset="0"/>
                              <a:ea typeface="Courier New" charset="0"/>
                              <a:cs typeface="Courier New" charset="0"/>
                            </a:rPr>
                            <a:t> </a:t>
                          </a:r>
                          <a:r>
                            <a:rPr lang="en-US" sz="1600" b="0" dirty="0" smtClean="0">
                              <a:solidFill>
                                <a:schemeClr val="tx1">
                                  <a:lumMod val="95000"/>
                                  <a:lumOff val="5000"/>
                                </a:schemeClr>
                              </a:solidFill>
                              <a:latin typeface="Courier New" charset="0"/>
                              <a:ea typeface="Courier New" charset="0"/>
                              <a:cs typeface="Courier New" charset="0"/>
                            </a:rPr>
                            <a:t>derx2(x</a:t>
                          </a:r>
                          <a:r>
                            <a:rPr lang="en-US" sz="1600" b="0" dirty="0" smtClean="0">
                              <a:solidFill>
                                <a:schemeClr val="tx1">
                                  <a:lumMod val="95000"/>
                                  <a:lumOff val="5000"/>
                                </a:schemeClr>
                              </a:solidFill>
                              <a:latin typeface="Courier New" charset="0"/>
                              <a:ea typeface="Courier New" charset="0"/>
                              <a:cs typeface="Courier New" charset="0"/>
                            </a:rPr>
                            <a:t>):</a:t>
                          </a:r>
                          <a:r>
                            <a:rPr lang="en-US" sz="1600" b="0" baseline="0" dirty="0" smtClean="0">
                              <a:solidFill>
                                <a:schemeClr val="tx1">
                                  <a:lumMod val="95000"/>
                                  <a:lumOff val="5000"/>
                                </a:schemeClr>
                              </a:solidFill>
                              <a:latin typeface="Courier New" charset="0"/>
                              <a:ea typeface="Courier New" charset="0"/>
                              <a:cs typeface="Courier New" charset="0"/>
                            </a:rPr>
                            <a:t> </a:t>
                          </a:r>
                          <a:endParaRPr lang="en-US" sz="1600" b="0" dirty="0" smtClean="0">
                            <a:solidFill>
                              <a:schemeClr val="tx1">
                                <a:lumMod val="95000"/>
                                <a:lumOff val="5000"/>
                              </a:schemeClr>
                            </a:solidFill>
                            <a:latin typeface="Courier New" charset="0"/>
                            <a:ea typeface="Courier New" charset="0"/>
                            <a:cs typeface="Courier New" charset="0"/>
                          </a:endParaRPr>
                        </a:p>
                        <a:p>
                          <a:pPr marL="0" marR="0" indent="0" algn="l" defTabSz="457182" rtl="0" eaLnBrk="1" fontAlgn="auto" latinLnBrk="0" hangingPunct="1">
                            <a:lnSpc>
                              <a:spcPct val="100000"/>
                            </a:lnSpc>
                            <a:spcBef>
                              <a:spcPts val="0"/>
                            </a:spcBef>
                            <a:spcAft>
                              <a:spcPts val="0"/>
                            </a:spcAft>
                            <a:buClrTx/>
                            <a:buSzTx/>
                            <a:buFontTx/>
                            <a:buNone/>
                            <a:tabLst/>
                            <a:defRPr/>
                          </a:pPr>
                          <a:r>
                            <a:rPr lang="en-US" sz="1600" b="0" dirty="0" smtClean="0">
                              <a:solidFill>
                                <a:schemeClr val="tx1">
                                  <a:lumMod val="95000"/>
                                  <a:lumOff val="5000"/>
                                </a:schemeClr>
                              </a:solidFill>
                              <a:latin typeface="Courier New" charset="0"/>
                              <a:ea typeface="Courier New" charset="0"/>
                              <a:cs typeface="Courier New" charset="0"/>
                            </a:rPr>
                            <a:t>       return</a:t>
                          </a:r>
                          <a:r>
                            <a:rPr lang="en-US" sz="1600" b="0" baseline="0" dirty="0" smtClean="0">
                              <a:solidFill>
                                <a:schemeClr val="tx1">
                                  <a:lumMod val="95000"/>
                                  <a:lumOff val="5000"/>
                                </a:schemeClr>
                              </a:solidFill>
                              <a:latin typeface="Courier New" charset="0"/>
                              <a:ea typeface="Courier New" charset="0"/>
                              <a:cs typeface="Courier New" charset="0"/>
                            </a:rPr>
                            <a:t> </a:t>
                          </a:r>
                          <a:r>
                            <a:rPr lang="en-US" sz="1600" b="0" baseline="0" dirty="0" err="1" smtClean="0">
                              <a:solidFill>
                                <a:schemeClr val="tx1">
                                  <a:lumMod val="95000"/>
                                  <a:lumOff val="5000"/>
                                </a:schemeClr>
                              </a:solidFill>
                              <a:latin typeface="Courier New" charset="0"/>
                              <a:ea typeface="Courier New" charset="0"/>
                              <a:cs typeface="Courier New" charset="0"/>
                            </a:rPr>
                            <a:t>np.exp</a:t>
                          </a:r>
                          <a:r>
                            <a:rPr lang="en-US" sz="1600" b="0" baseline="0" dirty="0" smtClean="0">
                              <a:solidFill>
                                <a:schemeClr val="tx1">
                                  <a:lumMod val="95000"/>
                                  <a:lumOff val="5000"/>
                                </a:schemeClr>
                              </a:solidFill>
                              <a:latin typeface="Courier New" charset="0"/>
                              <a:ea typeface="Courier New" charset="0"/>
                              <a:cs typeface="Courier New" charset="0"/>
                            </a:rPr>
                            <a:t>(x) </a:t>
                          </a:r>
                          <a:endParaRPr lang="en-US" sz="1600" b="0" dirty="0" smtClean="0">
                            <a:solidFill>
                              <a:schemeClr val="tx1">
                                <a:lumMod val="95000"/>
                                <a:lumOff val="5000"/>
                              </a:schemeClr>
                            </a:solidFill>
                            <a:latin typeface="Courier New" charset="0"/>
                            <a:ea typeface="Courier New" charset="0"/>
                            <a:cs typeface="Courier New" charset="0"/>
                          </a:endParaRPr>
                        </a:p>
                      </a:txBody>
                      <a:tcPr marL="109000" marR="109000" marT="54500" marB="54500"/>
                    </a:tc>
                  </a:tr>
                  <a:tr h="660615">
                    <a:tc>
                      <a:txBody>
                        <a:bodyPr/>
                        <a:lstStyle/>
                        <a:p>
                          <a:endParaRPr lang="en-US"/>
                        </a:p>
                      </a:txBody>
                      <a:tcPr marL="109000" marR="109000" marT="54500" marB="54500" anchor="ctr">
                        <a:blipFill rotWithShape="0">
                          <a:blip r:embed="rId2"/>
                          <a:stretch>
                            <a:fillRect l="-391" t="-304630" r="-569922" b="-328704"/>
                          </a:stretch>
                        </a:blipFill>
                      </a:tcPr>
                    </a:tc>
                    <a:tc>
                      <a:txBody>
                        <a:bodyPr/>
                        <a:lstStyle/>
                        <a:p>
                          <a:endParaRPr lang="en-US"/>
                        </a:p>
                      </a:txBody>
                      <a:tcPr marL="109000" marR="109000" marT="54500" marB="54500">
                        <a:blipFill rotWithShape="0">
                          <a:blip r:embed="rId2"/>
                          <a:stretch>
                            <a:fillRect l="-103213" t="-304630" r="-485944" b="-328704"/>
                          </a:stretch>
                        </a:blipFill>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err="1" smtClean="0">
                              <a:solidFill>
                                <a:schemeClr val="tx1">
                                  <a:lumMod val="95000"/>
                                  <a:lumOff val="5000"/>
                                </a:schemeClr>
                              </a:solidFill>
                              <a:latin typeface="Courier New" charset="0"/>
                              <a:ea typeface="Courier New" charset="0"/>
                              <a:cs typeface="Courier New" charset="0"/>
                            </a:rPr>
                            <a:t>def</a:t>
                          </a:r>
                          <a:r>
                            <a:rPr lang="en-US" sz="1800" b="0" dirty="0" smtClean="0">
                              <a:solidFill>
                                <a:schemeClr val="tx1">
                                  <a:lumMod val="95000"/>
                                  <a:lumOff val="5000"/>
                                </a:schemeClr>
                              </a:solidFill>
                              <a:latin typeface="Courier New" charset="0"/>
                              <a:ea typeface="Courier New" charset="0"/>
                              <a:cs typeface="Courier New" charset="0"/>
                            </a:rPr>
                            <a:t> x3(x):</a:t>
                          </a:r>
                          <a:r>
                            <a:rPr lang="en-US" sz="1800" b="0" baseline="0" dirty="0" smtClean="0">
                              <a:solidFill>
                                <a:schemeClr val="tx1">
                                  <a:lumMod val="95000"/>
                                  <a:lumOff val="5000"/>
                                </a:schemeClr>
                              </a:solidFill>
                              <a:latin typeface="Courier New" charset="0"/>
                              <a:ea typeface="Courier New" charset="0"/>
                              <a:cs typeface="Courier New" charset="0"/>
                            </a:rPr>
                            <a:t> </a:t>
                          </a:r>
                          <a:endParaRPr lang="en-US" sz="1800" b="0" dirty="0" smtClean="0">
                            <a:solidFill>
                              <a:schemeClr val="tx1">
                                <a:lumMod val="95000"/>
                                <a:lumOff val="5000"/>
                              </a:schemeClr>
                            </a:solidFill>
                            <a:latin typeface="Courier New" charset="0"/>
                            <a:ea typeface="Courier New" charset="0"/>
                            <a:cs typeface="Courier New" charset="0"/>
                          </a:endParaRPr>
                        </a:p>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smtClean="0">
                              <a:solidFill>
                                <a:schemeClr val="tx1">
                                  <a:lumMod val="95000"/>
                                  <a:lumOff val="5000"/>
                                </a:schemeClr>
                              </a:solidFill>
                              <a:latin typeface="Courier New" charset="0"/>
                              <a:ea typeface="Courier New" charset="0"/>
                              <a:cs typeface="Courier New" charset="0"/>
                            </a:rPr>
                            <a:t>    return</a:t>
                          </a:r>
                          <a:r>
                            <a:rPr lang="en-US" sz="1800" b="0" baseline="0" dirty="0" smtClean="0">
                              <a:solidFill>
                                <a:schemeClr val="tx1">
                                  <a:lumMod val="95000"/>
                                  <a:lumOff val="5000"/>
                                </a:schemeClr>
                              </a:solidFill>
                              <a:latin typeface="Courier New" charset="0"/>
                              <a:ea typeface="Courier New" charset="0"/>
                              <a:cs typeface="Courier New" charset="0"/>
                            </a:rPr>
                            <a:t> 1+x </a:t>
                          </a:r>
                          <a:endParaRPr lang="en-US" sz="1800" b="0" dirty="0" smtClean="0">
                            <a:solidFill>
                              <a:schemeClr val="tx1">
                                <a:lumMod val="95000"/>
                                <a:lumOff val="5000"/>
                              </a:schemeClr>
                            </a:solidFill>
                            <a:latin typeface="Courier New" charset="0"/>
                            <a:ea typeface="Courier New" charset="0"/>
                            <a:cs typeface="Courier New" charset="0"/>
                          </a:endParaRPr>
                        </a:p>
                      </a:txBody>
                      <a:tcPr marL="109000" marR="109000" marT="54500" marB="54500"/>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600" b="0" kern="1200" dirty="0" err="1" smtClean="0">
                              <a:solidFill>
                                <a:schemeClr val="tx1">
                                  <a:lumMod val="95000"/>
                                  <a:lumOff val="5000"/>
                                </a:schemeClr>
                              </a:solidFill>
                              <a:latin typeface="Courier New" charset="0"/>
                              <a:ea typeface="Courier New" charset="0"/>
                              <a:cs typeface="Courier New" charset="0"/>
                            </a:rPr>
                            <a:t>def</a:t>
                          </a:r>
                          <a:r>
                            <a:rPr lang="en-US" sz="1600" b="0" kern="1200" dirty="0" smtClean="0">
                              <a:solidFill>
                                <a:schemeClr val="tx1">
                                  <a:lumMod val="95000"/>
                                  <a:lumOff val="5000"/>
                                </a:schemeClr>
                              </a:solidFill>
                              <a:latin typeface="Courier New" charset="0"/>
                              <a:ea typeface="Courier New" charset="0"/>
                              <a:cs typeface="Courier New" charset="0"/>
                            </a:rPr>
                            <a:t> </a:t>
                          </a:r>
                          <a:r>
                            <a:rPr lang="en-US" sz="1600" b="0" kern="1200" dirty="0" smtClean="0">
                              <a:solidFill>
                                <a:schemeClr val="tx1">
                                  <a:lumMod val="95000"/>
                                  <a:lumOff val="5000"/>
                                </a:schemeClr>
                              </a:solidFill>
                              <a:latin typeface="Courier New" charset="0"/>
                              <a:ea typeface="Courier New" charset="0"/>
                              <a:cs typeface="Courier New" charset="0"/>
                            </a:rPr>
                            <a:t>derx3(x</a:t>
                          </a:r>
                          <a:r>
                            <a:rPr lang="en-US" sz="1600" b="0" kern="1200" dirty="0" smtClean="0">
                              <a:solidFill>
                                <a:schemeClr val="tx1">
                                  <a:lumMod val="95000"/>
                                  <a:lumOff val="5000"/>
                                </a:schemeClr>
                              </a:solidFill>
                              <a:latin typeface="Courier New" charset="0"/>
                              <a:ea typeface="Courier New" charset="0"/>
                              <a:cs typeface="Courier New" charset="0"/>
                            </a:rPr>
                            <a:t>):</a:t>
                          </a:r>
                        </a:p>
                        <a:p>
                          <a:pPr marL="0" marR="0" indent="0" algn="l" defTabSz="457182" rtl="0" eaLnBrk="1" fontAlgn="auto" latinLnBrk="0" hangingPunct="1">
                            <a:lnSpc>
                              <a:spcPct val="100000"/>
                            </a:lnSpc>
                            <a:spcBef>
                              <a:spcPts val="0"/>
                            </a:spcBef>
                            <a:spcAft>
                              <a:spcPts val="0"/>
                            </a:spcAft>
                            <a:buClrTx/>
                            <a:buSzTx/>
                            <a:buFontTx/>
                            <a:buNone/>
                            <a:tabLst/>
                            <a:defRPr/>
                          </a:pPr>
                          <a:r>
                            <a:rPr lang="en-US" sz="1600" b="0" kern="1200" dirty="0" smtClean="0">
                              <a:solidFill>
                                <a:schemeClr val="tx1">
                                  <a:lumMod val="95000"/>
                                  <a:lumOff val="5000"/>
                                </a:schemeClr>
                              </a:solidFill>
                              <a:latin typeface="Courier New" charset="0"/>
                              <a:ea typeface="Courier New" charset="0"/>
                              <a:cs typeface="Courier New" charset="0"/>
                            </a:rPr>
                            <a:t>      </a:t>
                          </a:r>
                          <a:r>
                            <a:rPr lang="en-US" sz="1600" b="0" kern="1200" baseline="0" dirty="0" smtClean="0">
                              <a:solidFill>
                                <a:schemeClr val="tx1">
                                  <a:lumMod val="95000"/>
                                  <a:lumOff val="5000"/>
                                </a:schemeClr>
                              </a:solidFill>
                              <a:latin typeface="Courier New" charset="0"/>
                              <a:ea typeface="Courier New" charset="0"/>
                              <a:cs typeface="Courier New" charset="0"/>
                            </a:rPr>
                            <a:t> </a:t>
                          </a:r>
                          <a:r>
                            <a:rPr lang="en-US" sz="1600" b="0" kern="1200" dirty="0" smtClean="0">
                              <a:solidFill>
                                <a:schemeClr val="tx1">
                                  <a:lumMod val="95000"/>
                                  <a:lumOff val="5000"/>
                                </a:schemeClr>
                              </a:solidFill>
                              <a:latin typeface="Courier New" charset="0"/>
                              <a:ea typeface="Courier New" charset="0"/>
                              <a:cs typeface="Courier New" charset="0"/>
                            </a:rPr>
                            <a:t>return 1 </a:t>
                          </a:r>
                        </a:p>
                      </a:txBody>
                      <a:tcPr marL="109000" marR="109000" marT="54500" marB="54500"/>
                    </a:tc>
                  </a:tr>
                  <a:tr h="759159">
                    <a:tc>
                      <a:txBody>
                        <a:bodyPr/>
                        <a:lstStyle/>
                        <a:p>
                          <a:endParaRPr lang="en-US"/>
                        </a:p>
                      </a:txBody>
                      <a:tcPr marL="109000" marR="109000" marT="54500" marB="54500" anchor="ctr">
                        <a:blipFill rotWithShape="0">
                          <a:blip r:embed="rId2"/>
                          <a:stretch>
                            <a:fillRect l="-391" t="-349600" r="-569922" b="-184000"/>
                          </a:stretch>
                        </a:blipFill>
                      </a:tcPr>
                    </a:tc>
                    <a:tc>
                      <a:txBody>
                        <a:bodyPr/>
                        <a:lstStyle/>
                        <a:p>
                          <a:endParaRPr lang="en-US"/>
                        </a:p>
                      </a:txBody>
                      <a:tcPr marL="109000" marR="109000" marT="54500" marB="54500">
                        <a:blipFill rotWithShape="0">
                          <a:blip r:embed="rId2"/>
                          <a:stretch>
                            <a:fillRect l="-103213" t="-349600" r="-485944" b="-184000"/>
                          </a:stretch>
                        </a:blipFill>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err="1" smtClean="0">
                              <a:solidFill>
                                <a:schemeClr val="tx1">
                                  <a:lumMod val="95000"/>
                                  <a:lumOff val="5000"/>
                                </a:schemeClr>
                              </a:solidFill>
                              <a:latin typeface="Courier New" charset="0"/>
                              <a:ea typeface="Courier New" charset="0"/>
                              <a:cs typeface="Courier New" charset="0"/>
                            </a:rPr>
                            <a:t>def</a:t>
                          </a:r>
                          <a:r>
                            <a:rPr lang="en-US" sz="1800" b="0" dirty="0" smtClean="0">
                              <a:solidFill>
                                <a:schemeClr val="tx1">
                                  <a:lumMod val="95000"/>
                                  <a:lumOff val="5000"/>
                                </a:schemeClr>
                              </a:solidFill>
                              <a:latin typeface="Courier New" charset="0"/>
                              <a:ea typeface="Courier New" charset="0"/>
                              <a:cs typeface="Courier New" charset="0"/>
                            </a:rPr>
                            <a:t> der1(x):</a:t>
                          </a:r>
                          <a:r>
                            <a:rPr lang="en-US" sz="1800" b="0" baseline="0" dirty="0" smtClean="0">
                              <a:solidFill>
                                <a:schemeClr val="tx1">
                                  <a:lumMod val="95000"/>
                                  <a:lumOff val="5000"/>
                                </a:schemeClr>
                              </a:solidFill>
                              <a:latin typeface="Courier New" charset="0"/>
                              <a:ea typeface="Courier New" charset="0"/>
                              <a:cs typeface="Courier New" charset="0"/>
                            </a:rPr>
                            <a:t> </a:t>
                          </a:r>
                          <a:endParaRPr lang="en-US" sz="1800" b="0" dirty="0" smtClean="0">
                            <a:solidFill>
                              <a:schemeClr val="tx1">
                                <a:lumMod val="95000"/>
                                <a:lumOff val="5000"/>
                              </a:schemeClr>
                            </a:solidFill>
                            <a:latin typeface="Courier New" charset="0"/>
                            <a:ea typeface="Courier New" charset="0"/>
                            <a:cs typeface="Courier New" charset="0"/>
                          </a:endParaRPr>
                        </a:p>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smtClean="0">
                              <a:solidFill>
                                <a:schemeClr val="tx1">
                                  <a:lumMod val="95000"/>
                                  <a:lumOff val="5000"/>
                                </a:schemeClr>
                              </a:solidFill>
                              <a:latin typeface="Courier New" charset="0"/>
                              <a:ea typeface="Courier New" charset="0"/>
                              <a:cs typeface="Courier New" charset="0"/>
                            </a:rPr>
                            <a:t>    return</a:t>
                          </a:r>
                          <a:r>
                            <a:rPr lang="en-US" sz="1800" b="0" baseline="0" dirty="0" smtClean="0">
                              <a:solidFill>
                                <a:schemeClr val="tx1">
                                  <a:lumMod val="95000"/>
                                  <a:lumOff val="5000"/>
                                </a:schemeClr>
                              </a:solidFill>
                              <a:latin typeface="Courier New" charset="0"/>
                              <a:ea typeface="Courier New" charset="0"/>
                              <a:cs typeface="Courier New" charset="0"/>
                            </a:rPr>
                            <a:t> 1/(x) </a:t>
                          </a:r>
                          <a:endParaRPr lang="en-US" sz="1800" b="0" dirty="0" smtClean="0">
                            <a:solidFill>
                              <a:schemeClr val="tx1">
                                <a:lumMod val="95000"/>
                                <a:lumOff val="5000"/>
                              </a:schemeClr>
                            </a:solidFill>
                            <a:latin typeface="Courier New" charset="0"/>
                            <a:ea typeface="Courier New" charset="0"/>
                            <a:cs typeface="Courier New" charset="0"/>
                          </a:endParaRPr>
                        </a:p>
                      </a:txBody>
                      <a:tcPr marL="109000" marR="109000" marT="54500" marB="54500"/>
                    </a:tc>
                    <a:tc>
                      <a:txBody>
                        <a:bodyPr/>
                        <a:lstStyle/>
                        <a:p>
                          <a:r>
                            <a:rPr lang="en-US" sz="1600" b="0" kern="1200" dirty="0" err="1" smtClean="0">
                              <a:solidFill>
                                <a:schemeClr val="tx1">
                                  <a:lumMod val="95000"/>
                                  <a:lumOff val="5000"/>
                                </a:schemeClr>
                              </a:solidFill>
                              <a:latin typeface="Courier New" charset="0"/>
                              <a:ea typeface="Courier New" charset="0"/>
                              <a:cs typeface="Courier New" charset="0"/>
                            </a:rPr>
                            <a:t>def</a:t>
                          </a:r>
                          <a:r>
                            <a:rPr lang="en-US" sz="1600" b="0" kern="1200" dirty="0" smtClean="0">
                              <a:solidFill>
                                <a:schemeClr val="tx1">
                                  <a:lumMod val="95000"/>
                                  <a:lumOff val="5000"/>
                                </a:schemeClr>
                              </a:solidFill>
                              <a:latin typeface="Courier New" charset="0"/>
                              <a:ea typeface="Courier New" charset="0"/>
                              <a:cs typeface="Courier New" charset="0"/>
                            </a:rPr>
                            <a:t> </a:t>
                          </a:r>
                          <a:r>
                            <a:rPr lang="en-US" sz="1600" b="0" kern="1200" dirty="0" smtClean="0">
                              <a:solidFill>
                                <a:schemeClr val="tx1">
                                  <a:lumMod val="95000"/>
                                  <a:lumOff val="5000"/>
                                </a:schemeClr>
                              </a:solidFill>
                              <a:latin typeface="Courier New" charset="0"/>
                              <a:ea typeface="Courier New" charset="0"/>
                              <a:cs typeface="Courier New" charset="0"/>
                            </a:rPr>
                            <a:t>derx4(x</a:t>
                          </a:r>
                          <a:r>
                            <a:rPr lang="en-US" sz="1600" b="0" kern="1200" dirty="0" smtClean="0">
                              <a:solidFill>
                                <a:schemeClr val="tx1">
                                  <a:lumMod val="95000"/>
                                  <a:lumOff val="5000"/>
                                </a:schemeClr>
                              </a:solidFill>
                              <a:latin typeface="Courier New" charset="0"/>
                              <a:ea typeface="Courier New" charset="0"/>
                              <a:cs typeface="Courier New" charset="0"/>
                            </a:rPr>
                            <a:t>):</a:t>
                          </a:r>
                        </a:p>
                        <a:p>
                          <a:r>
                            <a:rPr lang="en-US" sz="1600" b="0" kern="1200" dirty="0" smtClean="0">
                              <a:solidFill>
                                <a:schemeClr val="tx1">
                                  <a:lumMod val="95000"/>
                                  <a:lumOff val="5000"/>
                                </a:schemeClr>
                              </a:solidFill>
                              <a:latin typeface="Courier New" charset="0"/>
                              <a:ea typeface="Courier New" charset="0"/>
                              <a:cs typeface="Courier New" charset="0"/>
                            </a:rPr>
                            <a:t>       return  -(1/x)**(2)</a:t>
                          </a:r>
                          <a:endParaRPr lang="en-US" sz="1600" b="0" kern="1200" dirty="0">
                            <a:solidFill>
                              <a:schemeClr val="tx1">
                                <a:lumMod val="95000"/>
                                <a:lumOff val="5000"/>
                              </a:schemeClr>
                            </a:solidFill>
                            <a:latin typeface="Courier New" charset="0"/>
                            <a:ea typeface="Courier New" charset="0"/>
                            <a:cs typeface="Courier New" charset="0"/>
                          </a:endParaRPr>
                        </a:p>
                      </a:txBody>
                      <a:tcPr marL="109000" marR="109000" marT="54500" marB="54500"/>
                    </a:tc>
                  </a:tr>
                  <a:tr h="660615">
                    <a:tc>
                      <a:txBody>
                        <a:bodyPr/>
                        <a:lstStyle/>
                        <a:p>
                          <a:endParaRPr lang="en-US"/>
                        </a:p>
                      </a:txBody>
                      <a:tcPr marL="109000" marR="109000" marT="54500" marB="54500" anchor="ctr">
                        <a:blipFill rotWithShape="0">
                          <a:blip r:embed="rId2"/>
                          <a:stretch>
                            <a:fillRect l="-391" t="-520370" r="-569922" b="-112963"/>
                          </a:stretch>
                        </a:blipFill>
                      </a:tcPr>
                    </a:tc>
                    <a:tc>
                      <a:txBody>
                        <a:bodyPr/>
                        <a:lstStyle/>
                        <a:p>
                          <a:endParaRPr lang="en-US"/>
                        </a:p>
                      </a:txBody>
                      <a:tcPr marL="109000" marR="109000" marT="54500" marB="54500">
                        <a:blipFill rotWithShape="0">
                          <a:blip r:embed="rId2"/>
                          <a:stretch>
                            <a:fillRect l="-103213" t="-520370" r="-485944" b="-112963"/>
                          </a:stretch>
                        </a:blipFill>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err="1" smtClean="0">
                              <a:solidFill>
                                <a:schemeClr val="tx1">
                                  <a:lumMod val="95000"/>
                                  <a:lumOff val="5000"/>
                                </a:schemeClr>
                              </a:solidFill>
                              <a:latin typeface="Courier New" charset="0"/>
                              <a:ea typeface="Courier New" charset="0"/>
                              <a:cs typeface="Courier New" charset="0"/>
                            </a:rPr>
                            <a:t>def</a:t>
                          </a:r>
                          <a:r>
                            <a:rPr lang="en-US" sz="1800" b="0" dirty="0" smtClean="0">
                              <a:solidFill>
                                <a:schemeClr val="tx1">
                                  <a:lumMod val="95000"/>
                                  <a:lumOff val="5000"/>
                                </a:schemeClr>
                              </a:solidFill>
                              <a:latin typeface="Courier New" charset="0"/>
                              <a:ea typeface="Courier New" charset="0"/>
                              <a:cs typeface="Courier New" charset="0"/>
                            </a:rPr>
                            <a:t> der1(x):</a:t>
                          </a:r>
                          <a:r>
                            <a:rPr lang="en-US" sz="1800" b="0" baseline="0" dirty="0" smtClean="0">
                              <a:solidFill>
                                <a:schemeClr val="tx1">
                                  <a:lumMod val="95000"/>
                                  <a:lumOff val="5000"/>
                                </a:schemeClr>
                              </a:solidFill>
                              <a:latin typeface="Courier New" charset="0"/>
                              <a:ea typeface="Courier New" charset="0"/>
                              <a:cs typeface="Courier New" charset="0"/>
                            </a:rPr>
                            <a:t> </a:t>
                          </a:r>
                          <a:endParaRPr lang="en-US" sz="1800" b="0" dirty="0" smtClean="0">
                            <a:solidFill>
                              <a:schemeClr val="tx1">
                                <a:lumMod val="95000"/>
                                <a:lumOff val="5000"/>
                              </a:schemeClr>
                            </a:solidFill>
                            <a:latin typeface="Courier New" charset="0"/>
                            <a:ea typeface="Courier New" charset="0"/>
                            <a:cs typeface="Courier New" charset="0"/>
                          </a:endParaRPr>
                        </a:p>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smtClean="0">
                              <a:solidFill>
                                <a:schemeClr val="tx1">
                                  <a:lumMod val="95000"/>
                                  <a:lumOff val="5000"/>
                                </a:schemeClr>
                              </a:solidFill>
                              <a:latin typeface="Courier New" charset="0"/>
                              <a:ea typeface="Courier New" charset="0"/>
                              <a:cs typeface="Courier New" charset="0"/>
                            </a:rPr>
                            <a:t>    return</a:t>
                          </a:r>
                          <a:r>
                            <a:rPr lang="en-US" sz="1800" b="0" baseline="0" dirty="0" smtClean="0">
                              <a:solidFill>
                                <a:schemeClr val="tx1">
                                  <a:lumMod val="95000"/>
                                  <a:lumOff val="5000"/>
                                </a:schemeClr>
                              </a:solidFill>
                              <a:latin typeface="Courier New" charset="0"/>
                              <a:ea typeface="Courier New" charset="0"/>
                              <a:cs typeface="Courier New" charset="0"/>
                            </a:rPr>
                            <a:t> </a:t>
                          </a:r>
                          <a:r>
                            <a:rPr lang="en-US" sz="1800" b="0" baseline="0" dirty="0" err="1" smtClean="0">
                              <a:solidFill>
                                <a:schemeClr val="tx1">
                                  <a:lumMod val="95000"/>
                                  <a:lumOff val="5000"/>
                                </a:schemeClr>
                              </a:solidFill>
                              <a:latin typeface="Courier New" charset="0"/>
                              <a:ea typeface="Courier New" charset="0"/>
                              <a:cs typeface="Courier New" charset="0"/>
                            </a:rPr>
                            <a:t>np.log</a:t>
                          </a:r>
                          <a:r>
                            <a:rPr lang="en-US" sz="1800" b="0" baseline="0" dirty="0" smtClean="0">
                              <a:solidFill>
                                <a:schemeClr val="tx1">
                                  <a:lumMod val="95000"/>
                                  <a:lumOff val="5000"/>
                                </a:schemeClr>
                              </a:solidFill>
                              <a:latin typeface="Courier New" charset="0"/>
                              <a:ea typeface="Courier New" charset="0"/>
                              <a:cs typeface="Courier New" charset="0"/>
                            </a:rPr>
                            <a:t>(x) </a:t>
                          </a:r>
                          <a:endParaRPr lang="en-US" sz="1800" b="0" dirty="0" smtClean="0">
                            <a:solidFill>
                              <a:schemeClr val="tx1">
                                <a:lumMod val="95000"/>
                                <a:lumOff val="5000"/>
                              </a:schemeClr>
                            </a:solidFill>
                            <a:latin typeface="Courier New" charset="0"/>
                            <a:ea typeface="Courier New" charset="0"/>
                            <a:cs typeface="Courier New" charset="0"/>
                          </a:endParaRPr>
                        </a:p>
                      </a:txBody>
                      <a:tcPr marL="109000" marR="109000" marT="54500" marB="54500"/>
                    </a:tc>
                    <a:tc>
                      <a:txBody>
                        <a:bodyPr/>
                        <a:lstStyle/>
                        <a:p>
                          <a:r>
                            <a:rPr lang="en-US" sz="1600" b="0" kern="1200" dirty="0" err="1" smtClean="0">
                              <a:solidFill>
                                <a:schemeClr val="tx1">
                                  <a:lumMod val="95000"/>
                                  <a:lumOff val="5000"/>
                                </a:schemeClr>
                              </a:solidFill>
                              <a:latin typeface="Courier New" charset="0"/>
                              <a:ea typeface="Courier New" charset="0"/>
                              <a:cs typeface="Courier New" charset="0"/>
                            </a:rPr>
                            <a:t>def</a:t>
                          </a:r>
                          <a:r>
                            <a:rPr lang="en-US" sz="1600" b="0" kern="1200" dirty="0" smtClean="0">
                              <a:solidFill>
                                <a:schemeClr val="tx1">
                                  <a:lumMod val="95000"/>
                                  <a:lumOff val="5000"/>
                                </a:schemeClr>
                              </a:solidFill>
                              <a:latin typeface="Courier New" charset="0"/>
                              <a:ea typeface="Courier New" charset="0"/>
                              <a:cs typeface="Courier New" charset="0"/>
                            </a:rPr>
                            <a:t> </a:t>
                          </a:r>
                          <a:r>
                            <a:rPr lang="en-US" sz="1600" b="0" kern="1200" dirty="0" smtClean="0">
                              <a:solidFill>
                                <a:schemeClr val="tx1">
                                  <a:lumMod val="95000"/>
                                  <a:lumOff val="5000"/>
                                </a:schemeClr>
                              </a:solidFill>
                              <a:latin typeface="Courier New" charset="0"/>
                              <a:ea typeface="Courier New" charset="0"/>
                              <a:cs typeface="Courier New" charset="0"/>
                            </a:rPr>
                            <a:t>derx5(x</a:t>
                          </a:r>
                          <a:r>
                            <a:rPr lang="en-US" sz="1600" b="0" kern="1200" dirty="0" smtClean="0">
                              <a:solidFill>
                                <a:schemeClr val="tx1">
                                  <a:lumMod val="95000"/>
                                  <a:lumOff val="5000"/>
                                </a:schemeClr>
                              </a:solidFill>
                              <a:latin typeface="Courier New" charset="0"/>
                              <a:ea typeface="Courier New" charset="0"/>
                              <a:cs typeface="Courier New" charset="0"/>
                            </a:rPr>
                            <a:t>)</a:t>
                          </a:r>
                        </a:p>
                        <a:p>
                          <a:r>
                            <a:rPr lang="en-US" sz="1600" b="0" kern="1200" baseline="0" dirty="0" smtClean="0">
                              <a:solidFill>
                                <a:schemeClr val="tx1">
                                  <a:lumMod val="95000"/>
                                  <a:lumOff val="5000"/>
                                </a:schemeClr>
                              </a:solidFill>
                              <a:latin typeface="Courier New" charset="0"/>
                              <a:ea typeface="Courier New" charset="0"/>
                              <a:cs typeface="Courier New" charset="0"/>
                            </a:rPr>
                            <a:t>       r</a:t>
                          </a:r>
                          <a:r>
                            <a:rPr lang="en-US" sz="1600" b="0" kern="1200" dirty="0" smtClean="0">
                              <a:solidFill>
                                <a:schemeClr val="tx1">
                                  <a:lumMod val="95000"/>
                                  <a:lumOff val="5000"/>
                                </a:schemeClr>
                              </a:solidFill>
                              <a:latin typeface="Courier New" charset="0"/>
                              <a:ea typeface="Courier New" charset="0"/>
                              <a:cs typeface="Courier New" charset="0"/>
                            </a:rPr>
                            <a:t>eturn 1/x </a:t>
                          </a:r>
                        </a:p>
                      </a:txBody>
                      <a:tcPr marL="109000" marR="109000" marT="54500" marB="54500"/>
                    </a:tc>
                  </a:tr>
                  <a:tr h="661258">
                    <a:tc>
                      <a:txBody>
                        <a:bodyPr/>
                        <a:lstStyle/>
                        <a:p>
                          <a:endParaRPr lang="en-US"/>
                        </a:p>
                      </a:txBody>
                      <a:tcPr marL="109000" marR="109000" marT="54500" marB="54500" anchor="ctr">
                        <a:blipFill rotWithShape="0">
                          <a:blip r:embed="rId2"/>
                          <a:stretch>
                            <a:fillRect l="-391" t="-614679" r="-569922" b="-11927"/>
                          </a:stretch>
                        </a:blipFill>
                      </a:tcPr>
                    </a:tc>
                    <a:tc>
                      <a:txBody>
                        <a:bodyPr/>
                        <a:lstStyle/>
                        <a:p>
                          <a:endParaRPr lang="en-US"/>
                        </a:p>
                      </a:txBody>
                      <a:tcPr marL="109000" marR="109000" marT="54500" marB="54500">
                        <a:blipFill rotWithShape="0">
                          <a:blip r:embed="rId2"/>
                          <a:stretch>
                            <a:fillRect l="-103213" t="-614679" r="-485944" b="-11927"/>
                          </a:stretch>
                        </a:blipFill>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err="1" smtClean="0">
                              <a:solidFill>
                                <a:schemeClr val="tx1">
                                  <a:lumMod val="95000"/>
                                  <a:lumOff val="5000"/>
                                </a:schemeClr>
                              </a:solidFill>
                              <a:latin typeface="Courier New" charset="0"/>
                              <a:ea typeface="Courier New" charset="0"/>
                              <a:cs typeface="Courier New" charset="0"/>
                            </a:rPr>
                            <a:t>def</a:t>
                          </a:r>
                          <a:r>
                            <a:rPr lang="en-US" sz="1800" b="0" dirty="0" smtClean="0">
                              <a:solidFill>
                                <a:schemeClr val="tx1">
                                  <a:lumMod val="95000"/>
                                  <a:lumOff val="5000"/>
                                </a:schemeClr>
                              </a:solidFill>
                              <a:latin typeface="Courier New" charset="0"/>
                              <a:ea typeface="Courier New" charset="0"/>
                              <a:cs typeface="Courier New" charset="0"/>
                            </a:rPr>
                            <a:t> der1(</a:t>
                          </a:r>
                          <a:r>
                            <a:rPr lang="en-US" sz="1800" b="0" dirty="0" err="1" smtClean="0">
                              <a:solidFill>
                                <a:schemeClr val="tx1">
                                  <a:lumMod val="95000"/>
                                  <a:lumOff val="5000"/>
                                </a:schemeClr>
                              </a:solidFill>
                              <a:latin typeface="Courier New" charset="0"/>
                              <a:ea typeface="Courier New" charset="0"/>
                              <a:cs typeface="Courier New" charset="0"/>
                            </a:rPr>
                            <a:t>y,x</a:t>
                          </a:r>
                          <a:r>
                            <a:rPr lang="en-US" sz="1800" b="0" dirty="0" smtClean="0">
                              <a:solidFill>
                                <a:schemeClr val="tx1">
                                  <a:lumMod val="95000"/>
                                  <a:lumOff val="5000"/>
                                </a:schemeClr>
                              </a:solidFill>
                              <a:latin typeface="Courier New" charset="0"/>
                              <a:ea typeface="Courier New" charset="0"/>
                              <a:cs typeface="Courier New" charset="0"/>
                            </a:rPr>
                            <a:t>):</a:t>
                          </a:r>
                          <a:r>
                            <a:rPr lang="en-US" sz="1800" b="0" baseline="0" dirty="0" smtClean="0">
                              <a:solidFill>
                                <a:schemeClr val="tx1">
                                  <a:lumMod val="95000"/>
                                  <a:lumOff val="5000"/>
                                </a:schemeClr>
                              </a:solidFill>
                              <a:latin typeface="Courier New" charset="0"/>
                              <a:ea typeface="Courier New" charset="0"/>
                              <a:cs typeface="Courier New" charset="0"/>
                            </a:rPr>
                            <a:t> </a:t>
                          </a:r>
                          <a:endParaRPr lang="en-US" sz="1800" b="0" dirty="0" smtClean="0">
                            <a:solidFill>
                              <a:schemeClr val="tx1">
                                <a:lumMod val="95000"/>
                                <a:lumOff val="5000"/>
                              </a:schemeClr>
                            </a:solidFill>
                            <a:latin typeface="Courier New" charset="0"/>
                            <a:ea typeface="Courier New" charset="0"/>
                            <a:cs typeface="Courier New" charset="0"/>
                          </a:endParaRPr>
                        </a:p>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smtClean="0">
                              <a:solidFill>
                                <a:schemeClr val="tx1">
                                  <a:lumMod val="95000"/>
                                  <a:lumOff val="5000"/>
                                </a:schemeClr>
                              </a:solidFill>
                              <a:latin typeface="Courier New" charset="0"/>
                              <a:ea typeface="Courier New" charset="0"/>
                              <a:cs typeface="Courier New" charset="0"/>
                            </a:rPr>
                            <a:t>    return</a:t>
                          </a:r>
                          <a:r>
                            <a:rPr lang="en-US" sz="1800" b="0" baseline="0" dirty="0" smtClean="0">
                              <a:solidFill>
                                <a:schemeClr val="tx1">
                                  <a:lumMod val="95000"/>
                                  <a:lumOff val="5000"/>
                                </a:schemeClr>
                              </a:solidFill>
                              <a:latin typeface="Courier New" charset="0"/>
                              <a:ea typeface="Courier New" charset="0"/>
                              <a:cs typeface="Courier New" charset="0"/>
                            </a:rPr>
                            <a:t> </a:t>
                          </a:r>
                          <a:r>
                            <a:rPr lang="mr-IN" sz="1800" b="0" baseline="0" dirty="0" smtClean="0">
                              <a:solidFill>
                                <a:schemeClr val="tx1">
                                  <a:lumMod val="95000"/>
                                  <a:lumOff val="5000"/>
                                </a:schemeClr>
                              </a:solidFill>
                              <a:latin typeface="Courier New" charset="0"/>
                              <a:ea typeface="Courier New" charset="0"/>
                              <a:cs typeface="Courier New" charset="0"/>
                            </a:rPr>
                            <a:t>–</a:t>
                          </a:r>
                          <a:r>
                            <a:rPr lang="en-US" sz="1800" b="0" baseline="0" dirty="0" smtClean="0">
                              <a:solidFill>
                                <a:schemeClr val="tx1">
                                  <a:lumMod val="95000"/>
                                  <a:lumOff val="5000"/>
                                </a:schemeClr>
                              </a:solidFill>
                              <a:latin typeface="Courier New" charset="0"/>
                              <a:ea typeface="Courier New" charset="0"/>
                              <a:cs typeface="Courier New" charset="0"/>
                            </a:rPr>
                            <a:t>y*x </a:t>
                          </a:r>
                          <a:endParaRPr lang="en-US" sz="1800" b="0" dirty="0" smtClean="0">
                            <a:solidFill>
                              <a:schemeClr val="tx1">
                                <a:lumMod val="95000"/>
                                <a:lumOff val="5000"/>
                              </a:schemeClr>
                            </a:solidFill>
                            <a:latin typeface="Courier New" charset="0"/>
                            <a:ea typeface="Courier New" charset="0"/>
                            <a:cs typeface="Courier New" charset="0"/>
                          </a:endParaRPr>
                        </a:p>
                      </a:txBody>
                      <a:tcPr marL="109000" marR="109000" marT="54500" marB="54500"/>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600" b="0" dirty="0" err="1" smtClean="0">
                              <a:solidFill>
                                <a:schemeClr val="tx1">
                                  <a:lumMod val="95000"/>
                                  <a:lumOff val="5000"/>
                                </a:schemeClr>
                              </a:solidFill>
                              <a:latin typeface="Courier New" charset="0"/>
                              <a:ea typeface="Courier New" charset="0"/>
                              <a:cs typeface="Courier New" charset="0"/>
                            </a:rPr>
                            <a:t>def</a:t>
                          </a:r>
                          <a:r>
                            <a:rPr lang="en-US" sz="1600" b="0" dirty="0" smtClean="0">
                              <a:solidFill>
                                <a:schemeClr val="tx1">
                                  <a:lumMod val="95000"/>
                                  <a:lumOff val="5000"/>
                                </a:schemeClr>
                              </a:solidFill>
                              <a:latin typeface="Courier New" charset="0"/>
                              <a:ea typeface="Courier New" charset="0"/>
                              <a:cs typeface="Courier New" charset="0"/>
                            </a:rPr>
                            <a:t> </a:t>
                          </a:r>
                          <a:r>
                            <a:rPr lang="en-US" sz="1600" b="0" dirty="0" err="1" smtClean="0">
                              <a:solidFill>
                                <a:schemeClr val="tx1">
                                  <a:lumMod val="95000"/>
                                  <a:lumOff val="5000"/>
                                </a:schemeClr>
                              </a:solidFill>
                              <a:latin typeface="Courier New" charset="0"/>
                              <a:ea typeface="Courier New" charset="0"/>
                              <a:cs typeface="Courier New" charset="0"/>
                            </a:rPr>
                            <a:t>derL</a:t>
                          </a:r>
                          <a:r>
                            <a:rPr lang="en-US" sz="1600" b="0" dirty="0" smtClean="0">
                              <a:solidFill>
                                <a:schemeClr val="tx1">
                                  <a:lumMod val="95000"/>
                                  <a:lumOff val="5000"/>
                                </a:schemeClr>
                              </a:solidFill>
                              <a:latin typeface="Courier New" charset="0"/>
                              <a:ea typeface="Courier New" charset="0"/>
                              <a:cs typeface="Courier New" charset="0"/>
                            </a:rPr>
                            <a:t>(y):</a:t>
                          </a:r>
                          <a:r>
                            <a:rPr lang="en-US" sz="1600" b="0" baseline="0" dirty="0" smtClean="0">
                              <a:solidFill>
                                <a:schemeClr val="tx1">
                                  <a:lumMod val="95000"/>
                                  <a:lumOff val="5000"/>
                                </a:schemeClr>
                              </a:solidFill>
                              <a:latin typeface="Courier New" charset="0"/>
                              <a:ea typeface="Courier New" charset="0"/>
                              <a:cs typeface="Courier New" charset="0"/>
                            </a:rPr>
                            <a:t> </a:t>
                          </a:r>
                          <a:endParaRPr lang="en-US" sz="1600" b="0" dirty="0" smtClean="0">
                            <a:solidFill>
                              <a:schemeClr val="tx1">
                                <a:lumMod val="95000"/>
                                <a:lumOff val="5000"/>
                              </a:schemeClr>
                            </a:solidFill>
                            <a:latin typeface="Courier New" charset="0"/>
                            <a:ea typeface="Courier New" charset="0"/>
                            <a:cs typeface="Courier New" charset="0"/>
                          </a:endParaRPr>
                        </a:p>
                        <a:p>
                          <a:pPr marL="0" marR="0" indent="0" algn="l" defTabSz="457182" rtl="0" eaLnBrk="1" fontAlgn="auto" latinLnBrk="0" hangingPunct="1">
                            <a:lnSpc>
                              <a:spcPct val="100000"/>
                            </a:lnSpc>
                            <a:spcBef>
                              <a:spcPts val="0"/>
                            </a:spcBef>
                            <a:spcAft>
                              <a:spcPts val="0"/>
                            </a:spcAft>
                            <a:buClrTx/>
                            <a:buSzTx/>
                            <a:buFontTx/>
                            <a:buNone/>
                            <a:tabLst/>
                            <a:defRPr/>
                          </a:pPr>
                          <a:r>
                            <a:rPr lang="en-US" sz="1600" b="0" dirty="0" smtClean="0">
                              <a:solidFill>
                                <a:schemeClr val="tx1">
                                  <a:lumMod val="95000"/>
                                  <a:lumOff val="5000"/>
                                </a:schemeClr>
                              </a:solidFill>
                              <a:latin typeface="Courier New" charset="0"/>
                              <a:ea typeface="Courier New" charset="0"/>
                              <a:cs typeface="Courier New" charset="0"/>
                            </a:rPr>
                            <a:t>    return</a:t>
                          </a:r>
                          <a:r>
                            <a:rPr lang="en-US" sz="1600" b="0" baseline="0" dirty="0" smtClean="0">
                              <a:solidFill>
                                <a:schemeClr val="tx1">
                                  <a:lumMod val="95000"/>
                                  <a:lumOff val="5000"/>
                                </a:schemeClr>
                              </a:solidFill>
                              <a:latin typeface="Courier New" charset="0"/>
                              <a:ea typeface="Courier New" charset="0"/>
                              <a:cs typeface="Courier New" charset="0"/>
                            </a:rPr>
                            <a:t> -y </a:t>
                          </a:r>
                          <a:endParaRPr lang="en-US" sz="1600" b="0" dirty="0" smtClean="0">
                            <a:solidFill>
                              <a:schemeClr val="tx1">
                                <a:lumMod val="95000"/>
                                <a:lumOff val="5000"/>
                              </a:schemeClr>
                            </a:solidFill>
                            <a:latin typeface="Courier New" charset="0"/>
                            <a:ea typeface="Courier New" charset="0"/>
                            <a:cs typeface="Courier New" charset="0"/>
                          </a:endParaRPr>
                        </a:p>
                      </a:txBody>
                      <a:tcPr marL="109000" marR="109000" marT="54500" marB="54500"/>
                    </a:tc>
                  </a:tr>
                </a:tbl>
              </a:graphicData>
            </a:graphic>
          </p:graphicFrame>
        </mc:Fallback>
      </mc:AlternateContent>
    </p:spTree>
    <p:extLst>
      <p:ext uri="{BB962C8B-B14F-4D97-AF65-F5344CB8AC3E}">
        <p14:creationId xmlns:p14="http://schemas.microsoft.com/office/powerpoint/2010/main" val="128732043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Putting it altogether </a:t>
            </a:r>
            <a:endParaRPr lang="en-US" dirty="0"/>
          </a:p>
        </p:txBody>
      </p:sp>
      <p:sp>
        <p:nvSpPr>
          <p:cNvPr id="3" name="Content Placeholder 2"/>
          <p:cNvSpPr>
            <a:spLocks noGrp="1"/>
          </p:cNvSpPr>
          <p:nvPr>
            <p:ph idx="1"/>
          </p:nvPr>
        </p:nvSpPr>
        <p:spPr/>
        <p:txBody>
          <a:bodyPr/>
          <a:lstStyle/>
          <a:p>
            <a:r>
              <a:rPr lang="en-US" sz="2400" dirty="0" smtClean="0"/>
              <a:t>1. We specify the network structure </a:t>
            </a:r>
            <a:endParaRPr lang="en-US" sz="2400" dirty="0"/>
          </a:p>
        </p:txBody>
      </p:sp>
      <p:sp>
        <p:nvSpPr>
          <p:cNvPr id="4" name="Slide Number Placeholder 3"/>
          <p:cNvSpPr>
            <a:spLocks noGrp="1"/>
          </p:cNvSpPr>
          <p:nvPr>
            <p:ph type="sldNum" sz="quarter" idx="12"/>
          </p:nvPr>
        </p:nvSpPr>
        <p:spPr/>
        <p:txBody>
          <a:bodyPr/>
          <a:lstStyle/>
          <a:p>
            <a:fld id="{74FD6AAA-7C75-FB4B-8EA1-06B22787237D}" type="slidenum">
              <a:rPr lang="en-US" smtClean="0"/>
              <a:t>46</a:t>
            </a:fld>
            <a:endParaRPr lang="en-US"/>
          </a:p>
        </p:txBody>
      </p:sp>
      <p:grpSp>
        <p:nvGrpSpPr>
          <p:cNvPr id="5" name="Group 4"/>
          <p:cNvGrpSpPr/>
          <p:nvPr/>
        </p:nvGrpSpPr>
        <p:grpSpPr>
          <a:xfrm>
            <a:off x="1323603" y="1913145"/>
            <a:ext cx="3884154" cy="1375756"/>
            <a:chOff x="1768177" y="3916087"/>
            <a:chExt cx="7000377" cy="2479513"/>
          </a:xfrm>
        </p:grpSpPr>
        <p:grpSp>
          <p:nvGrpSpPr>
            <p:cNvPr id="6" name="Group 5"/>
            <p:cNvGrpSpPr/>
            <p:nvPr/>
          </p:nvGrpSpPr>
          <p:grpSpPr>
            <a:xfrm>
              <a:off x="1768177" y="3916087"/>
              <a:ext cx="7000377" cy="2479513"/>
              <a:chOff x="3193036" y="1798870"/>
              <a:chExt cx="7000377" cy="2479513"/>
            </a:xfrm>
          </p:grpSpPr>
          <p:grpSp>
            <p:nvGrpSpPr>
              <p:cNvPr id="13" name="Group 12"/>
              <p:cNvGrpSpPr/>
              <p:nvPr/>
            </p:nvGrpSpPr>
            <p:grpSpPr>
              <a:xfrm>
                <a:off x="3193036" y="1798870"/>
                <a:ext cx="6501741" cy="2479513"/>
                <a:chOff x="2777549" y="2141459"/>
                <a:chExt cx="6501741" cy="2479513"/>
              </a:xfrm>
            </p:grpSpPr>
            <mc:AlternateContent xmlns:mc="http://schemas.openxmlformats.org/markup-compatibility/2006" xmlns:a14="http://schemas.microsoft.com/office/drawing/2010/main">
              <mc:Choice Requires="a14">
                <p:sp>
                  <p:nvSpPr>
                    <p:cNvPr id="15" name="TextBox 14"/>
                    <p:cNvSpPr txBox="1"/>
                    <p:nvPr/>
                  </p:nvSpPr>
                  <p:spPr>
                    <a:xfrm flipH="1" flipV="1">
                      <a:off x="2777549" y="3189246"/>
                      <a:ext cx="42504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21" name="TextBox 20"/>
                    <p:cNvSpPr txBox="1">
                      <a:spLocks noRot="1" noChangeAspect="1" noMove="1" noResize="1" noEditPoints="1" noAdjustHandles="1" noChangeArrowheads="1" noChangeShapeType="1" noTextEdit="1"/>
                    </p:cNvSpPr>
                    <p:nvPr/>
                  </p:nvSpPr>
                  <p:spPr>
                    <a:xfrm flipH="1" flipV="1">
                      <a:off x="2777549" y="3189246"/>
                      <a:ext cx="425045" cy="369332"/>
                    </a:xfrm>
                    <a:prstGeom prst="rect">
                      <a:avLst/>
                    </a:prstGeom>
                    <a:blipFill rotWithShape="0">
                      <a:blip r:embed="rId5"/>
                      <a:stretch>
                        <a:fillRect/>
                      </a:stretch>
                    </a:blipFill>
                  </p:spPr>
                  <p:txBody>
                    <a:bodyPr/>
                    <a:lstStyle/>
                    <a:p>
                      <a:r>
                        <a:rPr lang="en-US">
                          <a:noFill/>
                        </a:rPr>
                        <a:t> </a:t>
                      </a:r>
                    </a:p>
                  </p:txBody>
                </p:sp>
              </mc:Fallback>
            </mc:AlternateContent>
            <p:sp>
              <p:nvSpPr>
                <p:cNvPr id="16" name="Rectangle 15"/>
                <p:cNvSpPr/>
                <p:nvPr/>
              </p:nvSpPr>
              <p:spPr>
                <a:xfrm>
                  <a:off x="4418675" y="2141459"/>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W</a:t>
                  </a:r>
                  <a:r>
                    <a:rPr lang="en-US" baseline="-25000" dirty="0" smtClean="0">
                      <a:solidFill>
                        <a:schemeClr val="tx1">
                          <a:lumMod val="75000"/>
                          <a:lumOff val="25000"/>
                        </a:schemeClr>
                      </a:solidFill>
                    </a:rPr>
                    <a:t>1</a:t>
                  </a:r>
                  <a:endParaRPr lang="en-US" dirty="0">
                    <a:solidFill>
                      <a:schemeClr val="tx1">
                        <a:lumMod val="75000"/>
                        <a:lumOff val="25000"/>
                      </a:schemeClr>
                    </a:solidFill>
                  </a:endParaRPr>
                </a:p>
              </p:txBody>
            </p:sp>
            <p:cxnSp>
              <p:nvCxnSpPr>
                <p:cNvPr id="17" name="Straight Arrow Connector 16"/>
                <p:cNvCxnSpPr/>
                <p:nvPr/>
              </p:nvCxnSpPr>
              <p:spPr>
                <a:xfrm flipV="1">
                  <a:off x="3202594" y="2598659"/>
                  <a:ext cx="1216081" cy="77525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3202594" y="3373912"/>
                  <a:ext cx="1216081" cy="78986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19" name="Group 18"/>
                <p:cNvGrpSpPr/>
                <p:nvPr/>
              </p:nvGrpSpPr>
              <p:grpSpPr>
                <a:xfrm>
                  <a:off x="5333075" y="2141459"/>
                  <a:ext cx="2129297" cy="2022314"/>
                  <a:chOff x="7172934" y="2048375"/>
                  <a:chExt cx="2129297" cy="2022314"/>
                </a:xfrm>
              </p:grpSpPr>
              <p:cxnSp>
                <p:nvCxnSpPr>
                  <p:cNvPr id="22" name="Straight Arrow Connector 21"/>
                  <p:cNvCxnSpPr/>
                  <p:nvPr/>
                </p:nvCxnSpPr>
                <p:spPr>
                  <a:xfrm flipV="1">
                    <a:off x="7172934" y="4070688"/>
                    <a:ext cx="1216081" cy="1"/>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a:off x="7172934" y="2505575"/>
                    <a:ext cx="1216081" cy="156511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4" name="Rectangle 23"/>
                      <p:cNvSpPr/>
                      <p:nvPr/>
                    </p:nvSpPr>
                    <p:spPr>
                      <a:xfrm>
                        <a:off x="8387831" y="2048375"/>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700" b="0" i="1" smtClean="0">
                                      <a:solidFill>
                                        <a:schemeClr val="tx1">
                                          <a:lumMod val="75000"/>
                                          <a:lumOff val="25000"/>
                                        </a:schemeClr>
                                      </a:solidFill>
                                      <a:latin typeface="Cambria Math" charset="0"/>
                                    </a:rPr>
                                  </m:ctrlPr>
                                </m:sSubPr>
                                <m:e>
                                  <m:r>
                                    <a:rPr lang="en-US" sz="1700" b="0" i="1" smtClean="0">
                                      <a:solidFill>
                                        <a:schemeClr val="tx1">
                                          <a:lumMod val="75000"/>
                                          <a:lumOff val="25000"/>
                                        </a:schemeClr>
                                      </a:solidFill>
                                      <a:latin typeface="Cambria Math" charset="0"/>
                                    </a:rPr>
                                    <m:t>𝑊</m:t>
                                  </m:r>
                                </m:e>
                                <m:sub>
                                  <m:r>
                                    <a:rPr lang="en-US" sz="1700" b="0" i="1" smtClean="0">
                                      <a:solidFill>
                                        <a:schemeClr val="tx1">
                                          <a:lumMod val="75000"/>
                                          <a:lumOff val="25000"/>
                                        </a:schemeClr>
                                      </a:solidFill>
                                      <a:latin typeface="Cambria Math" charset="0"/>
                                    </a:rPr>
                                    <m:t>3</m:t>
                                  </m:r>
                                </m:sub>
                              </m:sSub>
                            </m:oMath>
                          </m:oMathPara>
                        </a14:m>
                        <a:endParaRPr lang="en-US" sz="1700" dirty="0">
                          <a:solidFill>
                            <a:schemeClr val="tx1">
                              <a:lumMod val="75000"/>
                              <a:lumOff val="25000"/>
                            </a:schemeClr>
                          </a:solidFill>
                        </a:endParaRPr>
                      </a:p>
                    </p:txBody>
                  </p:sp>
                </mc:Choice>
                <mc:Fallback xmlns="">
                  <p:sp>
                    <p:nvSpPr>
                      <p:cNvPr id="30" name="Rectangle 29"/>
                      <p:cNvSpPr>
                        <a:spLocks noRot="1" noChangeAspect="1" noMove="1" noResize="1" noEditPoints="1" noAdjustHandles="1" noChangeArrowheads="1" noChangeShapeType="1" noTextEdit="1"/>
                      </p:cNvSpPr>
                      <p:nvPr/>
                    </p:nvSpPr>
                    <p:spPr>
                      <a:xfrm>
                        <a:off x="8387831" y="2048375"/>
                        <a:ext cx="914400" cy="914400"/>
                      </a:xfrm>
                      <a:prstGeom prst="rect">
                        <a:avLst/>
                      </a:prstGeom>
                      <a:blipFill rotWithShape="0">
                        <a:blip r:embed="rId6"/>
                        <a:stretch>
                          <a:fillRect/>
                        </a:stretch>
                      </a:blipFill>
                      <a:ln>
                        <a:solidFill>
                          <a:schemeClr val="tx1">
                            <a:lumMod val="75000"/>
                            <a:lumOff val="25000"/>
                          </a:schemeClr>
                        </a:solidFill>
                      </a:ln>
                      <a:effectLst/>
                    </p:spPr>
                    <p:txBody>
                      <a:bodyPr/>
                      <a:lstStyle/>
                      <a:p>
                        <a:r>
                          <a:rPr lang="en-US">
                            <a:noFill/>
                          </a:rPr>
                          <a:t> </a:t>
                        </a:r>
                      </a:p>
                    </p:txBody>
                  </p:sp>
                </mc:Fallback>
              </mc:AlternateContent>
            </p:grpSp>
            <p:sp>
              <p:nvSpPr>
                <p:cNvPr id="20" name="Rectangle 19"/>
                <p:cNvSpPr/>
                <p:nvPr/>
              </p:nvSpPr>
              <p:spPr>
                <a:xfrm>
                  <a:off x="4418675" y="3706572"/>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mtClean="0">
                      <a:solidFill>
                        <a:schemeClr val="tx1">
                          <a:lumMod val="75000"/>
                          <a:lumOff val="25000"/>
                        </a:schemeClr>
                      </a:solidFill>
                    </a:rPr>
                    <a:t>W</a:t>
                  </a:r>
                  <a:r>
                    <a:rPr lang="en-US" baseline="-25000" smtClean="0">
                      <a:solidFill>
                        <a:schemeClr val="tx1">
                          <a:lumMod val="75000"/>
                          <a:lumOff val="25000"/>
                        </a:schemeClr>
                      </a:solidFill>
                    </a:rPr>
                    <a:t>2</a:t>
                  </a:r>
                  <a:endParaRPr lang="en-US" dirty="0">
                    <a:solidFill>
                      <a:schemeClr val="tx1">
                        <a:lumMod val="75000"/>
                        <a:lumOff val="25000"/>
                      </a:schemeClr>
                    </a:solidFill>
                  </a:endParaRPr>
                </a:p>
              </p:txBody>
            </p:sp>
            <p:cxnSp>
              <p:nvCxnSpPr>
                <p:cNvPr id="21" name="Straight Arrow Connector 20"/>
                <p:cNvCxnSpPr/>
                <p:nvPr/>
              </p:nvCxnSpPr>
              <p:spPr>
                <a:xfrm>
                  <a:off x="8977609" y="3443555"/>
                  <a:ext cx="301681"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14" name="Rectangle 13"/>
                  <p:cNvSpPr/>
                  <p:nvPr/>
                </p:nvSpPr>
                <p:spPr>
                  <a:xfrm>
                    <a:off x="9810744" y="2921959"/>
                    <a:ext cx="38266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𝑌</m:t>
                          </m:r>
                        </m:oMath>
                      </m:oMathPara>
                    </a14:m>
                    <a:endParaRPr lang="en-US" dirty="0"/>
                  </a:p>
                </p:txBody>
              </p:sp>
            </mc:Choice>
            <mc:Fallback xmlns="">
              <p:sp>
                <p:nvSpPr>
                  <p:cNvPr id="20" name="Rectangle 19"/>
                  <p:cNvSpPr>
                    <a:spLocks noRot="1" noChangeAspect="1" noMove="1" noResize="1" noEditPoints="1" noAdjustHandles="1" noChangeArrowheads="1" noChangeShapeType="1" noTextEdit="1"/>
                  </p:cNvSpPr>
                  <p:nvPr/>
                </p:nvSpPr>
                <p:spPr>
                  <a:xfrm>
                    <a:off x="9810744" y="2921959"/>
                    <a:ext cx="382669" cy="369332"/>
                  </a:xfrm>
                  <a:prstGeom prst="rect">
                    <a:avLst/>
                  </a:prstGeom>
                  <a:blipFill rotWithShape="0">
                    <a:blip r:embed="rId7"/>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7" name="Rectangle 6"/>
                <p:cNvSpPr/>
                <p:nvPr/>
              </p:nvSpPr>
              <p:spPr>
                <a:xfrm>
                  <a:off x="5539784" y="5481200"/>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700" b="0" i="1" smtClean="0">
                                <a:solidFill>
                                  <a:schemeClr val="tx1">
                                    <a:lumMod val="75000"/>
                                    <a:lumOff val="25000"/>
                                  </a:schemeClr>
                                </a:solidFill>
                                <a:latin typeface="Cambria Math" charset="0"/>
                              </a:rPr>
                            </m:ctrlPr>
                          </m:sSubPr>
                          <m:e>
                            <m:r>
                              <a:rPr lang="en-US" sz="1700" b="0" i="1" smtClean="0">
                                <a:solidFill>
                                  <a:schemeClr val="tx1">
                                    <a:lumMod val="75000"/>
                                    <a:lumOff val="25000"/>
                                  </a:schemeClr>
                                </a:solidFill>
                                <a:latin typeface="Cambria Math" charset="0"/>
                              </a:rPr>
                              <m:t>𝑊</m:t>
                            </m:r>
                          </m:e>
                          <m:sub>
                            <m:r>
                              <a:rPr lang="en-US" sz="1700" b="0" i="1" smtClean="0">
                                <a:solidFill>
                                  <a:schemeClr val="tx1">
                                    <a:lumMod val="75000"/>
                                    <a:lumOff val="25000"/>
                                  </a:schemeClr>
                                </a:solidFill>
                                <a:latin typeface="Cambria Math" charset="0"/>
                              </a:rPr>
                              <m:t>4</m:t>
                            </m:r>
                          </m:sub>
                        </m:sSub>
                      </m:oMath>
                    </m:oMathPara>
                  </a14:m>
                  <a:endParaRPr lang="en-US" sz="1700" dirty="0">
                    <a:solidFill>
                      <a:schemeClr val="tx1">
                        <a:lumMod val="75000"/>
                        <a:lumOff val="25000"/>
                      </a:schemeClr>
                    </a:solidFill>
                  </a:endParaRPr>
                </a:p>
              </p:txBody>
            </p:sp>
          </mc:Choice>
          <mc:Fallback xmlns="">
            <p:sp>
              <p:nvSpPr>
                <p:cNvPr id="7" name="Rectangle 6"/>
                <p:cNvSpPr>
                  <a:spLocks noRot="1" noChangeAspect="1" noMove="1" noResize="1" noEditPoints="1" noAdjustHandles="1" noChangeArrowheads="1" noChangeShapeType="1" noTextEdit="1"/>
                </p:cNvSpPr>
                <p:nvPr/>
              </p:nvSpPr>
              <p:spPr>
                <a:xfrm>
                  <a:off x="5539784" y="5481200"/>
                  <a:ext cx="914400" cy="914400"/>
                </a:xfrm>
                <a:prstGeom prst="rect">
                  <a:avLst/>
                </a:prstGeom>
                <a:blipFill rotWithShape="0">
                  <a:blip r:embed="rId8"/>
                  <a:stretch>
                    <a:fillRect/>
                  </a:stretch>
                </a:blipFill>
                <a:ln>
                  <a:solidFill>
                    <a:schemeClr val="tx1">
                      <a:lumMod val="75000"/>
                      <a:lumOff val="25000"/>
                    </a:schemeClr>
                  </a:solidFill>
                </a:ln>
                <a:effectLst/>
              </p:spPr>
              <p:txBody>
                <a:bodyPr/>
                <a:lstStyle/>
                <a:p>
                  <a:r>
                    <a:rPr lang="en-US">
                      <a:noFill/>
                    </a:rPr>
                    <a:t> </a:t>
                  </a:r>
                </a:p>
              </p:txBody>
            </p:sp>
          </mc:Fallback>
        </mc:AlternateContent>
        <p:cxnSp>
          <p:nvCxnSpPr>
            <p:cNvPr id="8" name="Straight Arrow Connector 7"/>
            <p:cNvCxnSpPr/>
            <p:nvPr/>
          </p:nvCxnSpPr>
          <p:spPr>
            <a:xfrm flipV="1">
              <a:off x="4323703" y="4373287"/>
              <a:ext cx="1214897" cy="156511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flipV="1">
              <a:off x="4323111" y="4373286"/>
              <a:ext cx="1216081" cy="1"/>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0" name="Rectangle 9"/>
                <p:cNvSpPr/>
                <p:nvPr/>
              </p:nvSpPr>
              <p:spPr>
                <a:xfrm>
                  <a:off x="7053837" y="4760913"/>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700" b="0" i="1" smtClean="0">
                                <a:solidFill>
                                  <a:schemeClr val="tx1">
                                    <a:lumMod val="75000"/>
                                    <a:lumOff val="25000"/>
                                  </a:schemeClr>
                                </a:solidFill>
                                <a:latin typeface="Cambria Math" charset="0"/>
                              </a:rPr>
                            </m:ctrlPr>
                          </m:sSubPr>
                          <m:e>
                            <m:r>
                              <a:rPr lang="en-US" sz="1700" b="0" i="1" smtClean="0">
                                <a:solidFill>
                                  <a:schemeClr val="tx1">
                                    <a:lumMod val="75000"/>
                                    <a:lumOff val="25000"/>
                                  </a:schemeClr>
                                </a:solidFill>
                                <a:latin typeface="Cambria Math" charset="0"/>
                              </a:rPr>
                              <m:t>𝑊</m:t>
                            </m:r>
                          </m:e>
                          <m:sub>
                            <m:r>
                              <a:rPr lang="en-US" sz="1700" b="0" i="1" smtClean="0">
                                <a:solidFill>
                                  <a:schemeClr val="tx1">
                                    <a:lumMod val="75000"/>
                                    <a:lumOff val="25000"/>
                                  </a:schemeClr>
                                </a:solidFill>
                                <a:latin typeface="Cambria Math" charset="0"/>
                              </a:rPr>
                              <m:t>5</m:t>
                            </m:r>
                          </m:sub>
                        </m:sSub>
                      </m:oMath>
                    </m:oMathPara>
                  </a14:m>
                  <a:endParaRPr lang="en-US" sz="1700" dirty="0">
                    <a:solidFill>
                      <a:schemeClr val="tx1">
                        <a:lumMod val="75000"/>
                        <a:lumOff val="25000"/>
                      </a:schemeClr>
                    </a:solidFill>
                  </a:endParaRPr>
                </a:p>
              </p:txBody>
            </p:sp>
          </mc:Choice>
          <mc:Fallback xmlns="">
            <p:sp>
              <p:nvSpPr>
                <p:cNvPr id="10" name="Rectangle 9"/>
                <p:cNvSpPr>
                  <a:spLocks noRot="1" noChangeAspect="1" noMove="1" noResize="1" noEditPoints="1" noAdjustHandles="1" noChangeArrowheads="1" noChangeShapeType="1" noTextEdit="1"/>
                </p:cNvSpPr>
                <p:nvPr/>
              </p:nvSpPr>
              <p:spPr>
                <a:xfrm>
                  <a:off x="7053837" y="4760913"/>
                  <a:ext cx="914400" cy="914400"/>
                </a:xfrm>
                <a:prstGeom prst="rect">
                  <a:avLst/>
                </a:prstGeom>
                <a:blipFill rotWithShape="0">
                  <a:blip r:embed="rId9"/>
                  <a:stretch>
                    <a:fillRect/>
                  </a:stretch>
                </a:blipFill>
                <a:ln>
                  <a:solidFill>
                    <a:schemeClr val="tx1">
                      <a:lumMod val="75000"/>
                      <a:lumOff val="25000"/>
                    </a:schemeClr>
                  </a:solidFill>
                </a:ln>
                <a:effectLst/>
              </p:spPr>
              <p:txBody>
                <a:bodyPr/>
                <a:lstStyle/>
                <a:p>
                  <a:r>
                    <a:rPr lang="en-US">
                      <a:noFill/>
                    </a:rPr>
                    <a:t> </a:t>
                  </a:r>
                </a:p>
              </p:txBody>
            </p:sp>
          </mc:Fallback>
        </mc:AlternateContent>
        <p:cxnSp>
          <p:nvCxnSpPr>
            <p:cNvPr id="11" name="Straight Arrow Connector 10"/>
            <p:cNvCxnSpPr/>
            <p:nvPr/>
          </p:nvCxnSpPr>
          <p:spPr>
            <a:xfrm>
              <a:off x="6453000" y="4373287"/>
              <a:ext cx="600837" cy="844826"/>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flipV="1">
              <a:off x="6454184" y="5218113"/>
              <a:ext cx="599653" cy="720287"/>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sp>
        <p:nvSpPr>
          <p:cNvPr id="25" name="Content Placeholder 2"/>
          <p:cNvSpPr txBox="1">
            <a:spLocks/>
          </p:cNvSpPr>
          <p:nvPr/>
        </p:nvSpPr>
        <p:spPr>
          <a:xfrm>
            <a:off x="932496" y="3586035"/>
            <a:ext cx="10327008" cy="2111143"/>
          </a:xfrm>
          <a:prstGeom prst="rect">
            <a:avLst/>
          </a:prstGeom>
          <a:ln>
            <a:noFill/>
          </a:ln>
        </p:spPr>
        <p:txBody>
          <a:bodyPr/>
          <a:lstStyle>
            <a:lvl1pPr marL="0" indent="0" algn="l" defTabSz="457182" rtl="0" eaLnBrk="1" latinLnBrk="0" hangingPunct="1">
              <a:spcBef>
                <a:spcPct val="20000"/>
              </a:spcBef>
              <a:buFont typeface="Arial"/>
              <a:buNone/>
              <a:defRPr sz="24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0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18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6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6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smtClean="0"/>
              <a:t>2. We create the computational graph </a:t>
            </a:r>
            <a:r>
              <a:rPr lang="mr-IN" dirty="0" smtClean="0"/>
              <a:t>…</a:t>
            </a:r>
            <a:r>
              <a:rPr lang="en-US" dirty="0" smtClean="0"/>
              <a:t> </a:t>
            </a:r>
          </a:p>
          <a:p>
            <a:endParaRPr lang="en-US" dirty="0"/>
          </a:p>
          <a:p>
            <a:r>
              <a:rPr lang="en-US" dirty="0" smtClean="0"/>
              <a:t>	What is computational graph?</a:t>
            </a:r>
          </a:p>
        </p:txBody>
      </p:sp>
    </p:spTree>
    <p:extLst>
      <p:ext uri="{BB962C8B-B14F-4D97-AF65-F5344CB8AC3E}">
        <p14:creationId xmlns:p14="http://schemas.microsoft.com/office/powerpoint/2010/main" val="1538570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5">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25" grpId="0" build="allAtOnce"/>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4FD6AAA-7C75-FB4B-8EA1-06B22787237D}" type="slidenum">
              <a:rPr lang="en-US" smtClean="0">
                <a:solidFill>
                  <a:schemeClr val="tx1">
                    <a:lumMod val="75000"/>
                    <a:lumOff val="25000"/>
                  </a:schemeClr>
                </a:solidFill>
              </a:rPr>
              <a:t>47</a:t>
            </a:fld>
            <a:endParaRPr lang="en-US">
              <a:solidFill>
                <a:schemeClr val="tx1">
                  <a:lumMod val="75000"/>
                  <a:lumOff val="25000"/>
                </a:schemeClr>
              </a:solidFill>
            </a:endParaRPr>
          </a:p>
        </p:txBody>
      </p:sp>
      <p:sp>
        <p:nvSpPr>
          <p:cNvPr id="8" name="Oval 7"/>
          <p:cNvSpPr/>
          <p:nvPr/>
        </p:nvSpPr>
        <p:spPr>
          <a:xfrm>
            <a:off x="4054276" y="4955059"/>
            <a:ext cx="642552" cy="605481"/>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X</a:t>
            </a:r>
            <a:endParaRPr lang="en-US" dirty="0">
              <a:solidFill>
                <a:schemeClr val="tx1">
                  <a:lumMod val="75000"/>
                  <a:lumOff val="25000"/>
                </a:schemeClr>
              </a:solidFill>
            </a:endParaRPr>
          </a:p>
        </p:txBody>
      </p:sp>
      <p:grpSp>
        <p:nvGrpSpPr>
          <p:cNvPr id="5" name="Group 4"/>
          <p:cNvGrpSpPr/>
          <p:nvPr/>
        </p:nvGrpSpPr>
        <p:grpSpPr>
          <a:xfrm>
            <a:off x="1042528" y="4976981"/>
            <a:ext cx="1554402" cy="605481"/>
            <a:chOff x="2487014" y="4976981"/>
            <a:chExt cx="1554402" cy="605481"/>
          </a:xfrm>
        </p:grpSpPr>
        <p:sp>
          <p:nvSpPr>
            <p:cNvPr id="3" name="Oval 2"/>
            <p:cNvSpPr/>
            <p:nvPr/>
          </p:nvSpPr>
          <p:spPr>
            <a:xfrm>
              <a:off x="3398864" y="4976981"/>
              <a:ext cx="642552" cy="605481"/>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mtClean="0">
                  <a:solidFill>
                    <a:schemeClr val="tx1">
                      <a:lumMod val="75000"/>
                      <a:lumOff val="25000"/>
                    </a:schemeClr>
                  </a:solidFill>
                </a:rPr>
                <a:t>W</a:t>
              </a:r>
              <a:endParaRPr lang="en-US"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10" name="Rectangle 9"/>
                <p:cNvSpPr/>
                <p:nvPr/>
              </p:nvSpPr>
              <p:spPr>
                <a:xfrm>
                  <a:off x="2487014" y="5095055"/>
                  <a:ext cx="977832" cy="369332"/>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chemeClr val="tx1">
                                    <a:lumMod val="75000"/>
                                    <a:lumOff val="25000"/>
                                  </a:schemeClr>
                                </a:solidFill>
                                <a:latin typeface="Cambria Math" charset="0"/>
                              </a:rPr>
                            </m:ctrlPr>
                          </m:sSubPr>
                          <m:e>
                            <m:r>
                              <a:rPr lang="en-US" b="0" i="1" smtClean="0">
                                <a:solidFill>
                                  <a:schemeClr val="tx1">
                                    <a:lumMod val="75000"/>
                                    <a:lumOff val="25000"/>
                                  </a:schemeClr>
                                </a:solidFill>
                                <a:latin typeface="Cambria Math" charset="0"/>
                              </a:rPr>
                              <m:t>𝜉</m:t>
                            </m:r>
                          </m:e>
                          <m:sub>
                            <m:r>
                              <a:rPr lang="en-US" b="0" i="1" smtClean="0">
                                <a:solidFill>
                                  <a:schemeClr val="tx1">
                                    <a:lumMod val="75000"/>
                                    <a:lumOff val="25000"/>
                                  </a:schemeClr>
                                </a:solidFill>
                                <a:latin typeface="Cambria Math" charset="0"/>
                              </a:rPr>
                              <m:t>0</m:t>
                            </m:r>
                          </m:sub>
                        </m:sSub>
                        <m:r>
                          <a:rPr lang="en-US" b="0" i="1" smtClean="0">
                            <a:solidFill>
                              <a:schemeClr val="tx1">
                                <a:lumMod val="75000"/>
                                <a:lumOff val="25000"/>
                              </a:schemeClr>
                            </a:solidFill>
                            <a:latin typeface="Cambria Math" charset="0"/>
                          </a:rPr>
                          <m:t>=</m:t>
                        </m:r>
                        <m:r>
                          <a:rPr lang="en-US" b="0" i="1" smtClean="0">
                            <a:solidFill>
                              <a:schemeClr val="tx1">
                                <a:lumMod val="75000"/>
                                <a:lumOff val="25000"/>
                              </a:schemeClr>
                            </a:solidFill>
                            <a:latin typeface="Cambria Math" charset="0"/>
                          </a:rPr>
                          <m:t>𝑊</m:t>
                        </m:r>
                      </m:oMath>
                    </m:oMathPara>
                  </a14:m>
                  <a:endParaRPr lang="en-US" dirty="0">
                    <a:solidFill>
                      <a:schemeClr val="tx1">
                        <a:lumMod val="75000"/>
                        <a:lumOff val="25000"/>
                      </a:schemeClr>
                    </a:solidFill>
                  </a:endParaRPr>
                </a:p>
              </p:txBody>
            </p:sp>
          </mc:Choice>
          <mc:Fallback xmlns="">
            <p:sp>
              <p:nvSpPr>
                <p:cNvPr id="10" name="Rectangle 9"/>
                <p:cNvSpPr>
                  <a:spLocks noRot="1" noChangeAspect="1" noMove="1" noResize="1" noEditPoints="1" noAdjustHandles="1" noChangeArrowheads="1" noChangeShapeType="1" noTextEdit="1"/>
                </p:cNvSpPr>
                <p:nvPr/>
              </p:nvSpPr>
              <p:spPr>
                <a:xfrm>
                  <a:off x="2487014" y="5095055"/>
                  <a:ext cx="977832" cy="369332"/>
                </a:xfrm>
                <a:prstGeom prst="rect">
                  <a:avLst/>
                </a:prstGeom>
                <a:blipFill rotWithShape="0">
                  <a:blip r:embed="rId2"/>
                  <a:stretch>
                    <a:fillRect l="-1250" b="-11667"/>
                  </a:stretch>
                </a:blipFill>
              </p:spPr>
              <p:txBody>
                <a:bodyPr/>
                <a:lstStyle/>
                <a:p>
                  <a:r>
                    <a:rPr lang="en-US">
                      <a:noFill/>
                    </a:rPr>
                    <a:t> </a:t>
                  </a:r>
                </a:p>
              </p:txBody>
            </p:sp>
          </mc:Fallback>
        </mc:AlternateContent>
      </p:grpSp>
      <p:grpSp>
        <p:nvGrpSpPr>
          <p:cNvPr id="63" name="Group 62"/>
          <p:cNvGrpSpPr/>
          <p:nvPr/>
        </p:nvGrpSpPr>
        <p:grpSpPr>
          <a:xfrm>
            <a:off x="1381276" y="3627348"/>
            <a:ext cx="1923989" cy="675369"/>
            <a:chOff x="3574773" y="3481990"/>
            <a:chExt cx="1923989" cy="675369"/>
          </a:xfrm>
        </p:grpSpPr>
        <mc:AlternateContent xmlns:mc="http://schemas.openxmlformats.org/markup-compatibility/2006" xmlns:a14="http://schemas.microsoft.com/office/drawing/2010/main">
          <mc:Choice Requires="a14">
            <p:sp>
              <p:nvSpPr>
                <p:cNvPr id="7" name="Oval 6"/>
                <p:cNvSpPr/>
                <p:nvPr/>
              </p:nvSpPr>
              <p:spPr>
                <a:xfrm>
                  <a:off x="4856210" y="3551878"/>
                  <a:ext cx="642552" cy="605481"/>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lumMod val="75000"/>
                                <a:lumOff val="25000"/>
                              </a:schemeClr>
                            </a:solidFill>
                            <a:latin typeface="Cambria Math" charset="0"/>
                          </a:rPr>
                          <m:t>×</m:t>
                        </m:r>
                      </m:oMath>
                    </m:oMathPara>
                  </a14:m>
                  <a:endParaRPr lang="en-US" b="0" dirty="0" smtClean="0">
                    <a:solidFill>
                      <a:schemeClr val="tx1">
                        <a:lumMod val="75000"/>
                        <a:lumOff val="25000"/>
                      </a:schemeClr>
                    </a:solidFill>
                  </a:endParaRPr>
                </a:p>
              </p:txBody>
            </p:sp>
          </mc:Choice>
          <mc:Fallback xmlns="">
            <p:sp>
              <p:nvSpPr>
                <p:cNvPr id="7" name="Oval 6"/>
                <p:cNvSpPr>
                  <a:spLocks noRot="1" noChangeAspect="1" noMove="1" noResize="1" noEditPoints="1" noAdjustHandles="1" noChangeArrowheads="1" noChangeShapeType="1" noTextEdit="1"/>
                </p:cNvSpPr>
                <p:nvPr/>
              </p:nvSpPr>
              <p:spPr>
                <a:xfrm>
                  <a:off x="4856210" y="3551878"/>
                  <a:ext cx="642552" cy="605481"/>
                </a:xfrm>
                <a:prstGeom prst="ellipse">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p:cNvSpPr/>
                <p:nvPr/>
              </p:nvSpPr>
              <p:spPr>
                <a:xfrm>
                  <a:off x="3574773" y="3481990"/>
                  <a:ext cx="1334404" cy="646331"/>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chemeClr val="tx1">
                                    <a:lumMod val="75000"/>
                                    <a:lumOff val="25000"/>
                                  </a:schemeClr>
                                </a:solidFill>
                                <a:latin typeface="Cambria Math" charset="0"/>
                              </a:rPr>
                            </m:ctrlPr>
                          </m:sSubPr>
                          <m:e>
                            <m:r>
                              <a:rPr lang="en-US" b="0" i="1" smtClean="0">
                                <a:solidFill>
                                  <a:schemeClr val="tx1">
                                    <a:lumMod val="75000"/>
                                    <a:lumOff val="25000"/>
                                  </a:schemeClr>
                                </a:solidFill>
                                <a:latin typeface="Cambria Math" charset="0"/>
                              </a:rPr>
                              <m:t>𝜉</m:t>
                            </m:r>
                          </m:e>
                          <m:sub>
                            <m:r>
                              <a:rPr lang="en-US" b="0" i="1" smtClean="0">
                                <a:solidFill>
                                  <a:schemeClr val="tx1">
                                    <a:lumMod val="75000"/>
                                    <a:lumOff val="25000"/>
                                  </a:schemeClr>
                                </a:solidFill>
                                <a:latin typeface="Cambria Math" charset="0"/>
                              </a:rPr>
                              <m:t>1</m:t>
                            </m:r>
                          </m:sub>
                        </m:sSub>
                        <m:r>
                          <a:rPr lang="en-US" b="0" i="1" smtClean="0">
                            <a:solidFill>
                              <a:schemeClr val="tx1">
                                <a:lumMod val="75000"/>
                                <a:lumOff val="25000"/>
                              </a:schemeClr>
                            </a:solidFill>
                            <a:latin typeface="Cambria Math" charset="0"/>
                          </a:rPr>
                          <m:t>=</m:t>
                        </m:r>
                        <m:sSup>
                          <m:sSupPr>
                            <m:ctrlPr>
                              <a:rPr lang="en-US" b="0" i="1" smtClean="0">
                                <a:solidFill>
                                  <a:schemeClr val="tx1">
                                    <a:lumMod val="75000"/>
                                    <a:lumOff val="25000"/>
                                  </a:schemeClr>
                                </a:solidFill>
                                <a:latin typeface="Cambria Math" charset="0"/>
                              </a:rPr>
                            </m:ctrlPr>
                          </m:sSupPr>
                          <m:e>
                            <m:r>
                              <a:rPr lang="en-US" b="0" i="1" smtClean="0">
                                <a:solidFill>
                                  <a:schemeClr val="tx1">
                                    <a:lumMod val="75000"/>
                                    <a:lumOff val="25000"/>
                                  </a:schemeClr>
                                </a:solidFill>
                                <a:latin typeface="Cambria Math" charset="0"/>
                              </a:rPr>
                              <m:t>𝑊</m:t>
                            </m:r>
                          </m:e>
                          <m:sup>
                            <m:r>
                              <a:rPr lang="en-US" b="0" i="1" smtClean="0">
                                <a:solidFill>
                                  <a:schemeClr val="tx1">
                                    <a:lumMod val="75000"/>
                                    <a:lumOff val="25000"/>
                                  </a:schemeClr>
                                </a:solidFill>
                                <a:latin typeface="Cambria Math" charset="0"/>
                              </a:rPr>
                              <m:t>𝑇</m:t>
                            </m:r>
                          </m:sup>
                        </m:sSup>
                        <m:r>
                          <a:rPr lang="en-US" b="0" i="1" smtClean="0">
                            <a:solidFill>
                              <a:schemeClr val="tx1">
                                <a:lumMod val="75000"/>
                                <a:lumOff val="25000"/>
                              </a:schemeClr>
                            </a:solidFill>
                            <a:latin typeface="Cambria Math" charset="0"/>
                          </a:rPr>
                          <m:t>𝑋</m:t>
                        </m:r>
                      </m:oMath>
                    </m:oMathPara>
                  </a14:m>
                  <a:r>
                    <a:rPr lang="en-US" b="0" dirty="0" smtClean="0">
                      <a:solidFill>
                        <a:schemeClr val="tx1">
                          <a:lumMod val="75000"/>
                          <a:lumOff val="25000"/>
                        </a:schemeClr>
                      </a:solidFill>
                    </a:rPr>
                    <a:t/>
                  </a:r>
                  <a:br>
                    <a:rPr lang="en-US" b="0" dirty="0" smtClean="0">
                      <a:solidFill>
                        <a:schemeClr val="tx1">
                          <a:lumMod val="75000"/>
                          <a:lumOff val="25000"/>
                        </a:schemeClr>
                      </a:solidFill>
                    </a:rPr>
                  </a:br>
                  <a14:m>
                    <m:oMath xmlns:m="http://schemas.openxmlformats.org/officeDocument/2006/math">
                      <m:sSubSup>
                        <m:sSubSupPr>
                          <m:ctrlPr>
                            <a:rPr lang="en-US" b="0" i="1" smtClean="0">
                              <a:solidFill>
                                <a:schemeClr val="tx1">
                                  <a:lumMod val="75000"/>
                                  <a:lumOff val="25000"/>
                                </a:schemeClr>
                              </a:solidFill>
                              <a:latin typeface="Cambria Math" charset="0"/>
                            </a:rPr>
                          </m:ctrlPr>
                        </m:sSubSupPr>
                        <m:e>
                          <m:r>
                            <a:rPr lang="en-US" b="0" i="1" smtClean="0">
                              <a:solidFill>
                                <a:schemeClr val="tx1">
                                  <a:lumMod val="75000"/>
                                  <a:lumOff val="25000"/>
                                </a:schemeClr>
                              </a:solidFill>
                              <a:latin typeface="Cambria Math" charset="0"/>
                            </a:rPr>
                            <m:t>𝜉</m:t>
                          </m:r>
                        </m:e>
                        <m:sub>
                          <m:r>
                            <a:rPr lang="en-US" b="0" i="1" smtClean="0">
                              <a:solidFill>
                                <a:schemeClr val="tx1">
                                  <a:lumMod val="75000"/>
                                  <a:lumOff val="25000"/>
                                </a:schemeClr>
                              </a:solidFill>
                              <a:latin typeface="Cambria Math" charset="0"/>
                            </a:rPr>
                            <m:t>1</m:t>
                          </m:r>
                        </m:sub>
                        <m:sup>
                          <m:r>
                            <a:rPr lang="en-US" b="0" i="1" smtClean="0">
                              <a:solidFill>
                                <a:schemeClr val="tx1">
                                  <a:lumMod val="75000"/>
                                  <a:lumOff val="25000"/>
                                </a:schemeClr>
                              </a:solidFill>
                              <a:latin typeface="Cambria Math" charset="0"/>
                            </a:rPr>
                            <m:t>′</m:t>
                          </m:r>
                        </m:sup>
                      </m:sSubSup>
                    </m:oMath>
                  </a14:m>
                  <a:r>
                    <a:rPr lang="en-US" b="0" dirty="0" smtClean="0">
                      <a:solidFill>
                        <a:schemeClr val="tx1">
                          <a:lumMod val="75000"/>
                          <a:lumOff val="25000"/>
                        </a:schemeClr>
                      </a:solidFill>
                    </a:rPr>
                    <a:t>=X</a:t>
                  </a:r>
                </a:p>
              </p:txBody>
            </p:sp>
          </mc:Choice>
          <mc:Fallback xmlns="">
            <p:sp>
              <p:nvSpPr>
                <p:cNvPr id="11" name="Rectangle 10"/>
                <p:cNvSpPr>
                  <a:spLocks noRot="1" noChangeAspect="1" noMove="1" noResize="1" noEditPoints="1" noAdjustHandles="1" noChangeArrowheads="1" noChangeShapeType="1" noTextEdit="1"/>
                </p:cNvSpPr>
                <p:nvPr/>
              </p:nvSpPr>
              <p:spPr>
                <a:xfrm>
                  <a:off x="3574773" y="3481990"/>
                  <a:ext cx="1334404" cy="646331"/>
                </a:xfrm>
                <a:prstGeom prst="rect">
                  <a:avLst/>
                </a:prstGeom>
                <a:blipFill rotWithShape="0">
                  <a:blip r:embed="rId4"/>
                  <a:stretch>
                    <a:fillRect b="-14151"/>
                  </a:stretch>
                </a:blipFill>
              </p:spPr>
              <p:txBody>
                <a:bodyPr/>
                <a:lstStyle/>
                <a:p>
                  <a:r>
                    <a:rPr lang="en-US">
                      <a:noFill/>
                    </a:rPr>
                    <a:t> </a:t>
                  </a:r>
                </a:p>
              </p:txBody>
            </p:sp>
          </mc:Fallback>
        </mc:AlternateContent>
      </p:grpSp>
      <p:grpSp>
        <p:nvGrpSpPr>
          <p:cNvPr id="64" name="Group 63"/>
          <p:cNvGrpSpPr/>
          <p:nvPr/>
        </p:nvGrpSpPr>
        <p:grpSpPr>
          <a:xfrm>
            <a:off x="1363403" y="2469356"/>
            <a:ext cx="1982077" cy="834438"/>
            <a:chOff x="2824702" y="2798805"/>
            <a:chExt cx="1982077" cy="834438"/>
          </a:xfrm>
        </p:grpSpPr>
        <mc:AlternateContent xmlns:mc="http://schemas.openxmlformats.org/markup-compatibility/2006" xmlns:a14="http://schemas.microsoft.com/office/drawing/2010/main">
          <mc:Choice Requires="a14">
            <p:sp>
              <p:nvSpPr>
                <p:cNvPr id="9" name="Oval 8"/>
                <p:cNvSpPr/>
                <p:nvPr/>
              </p:nvSpPr>
              <p:spPr>
                <a:xfrm>
                  <a:off x="4164227" y="2798805"/>
                  <a:ext cx="642552" cy="605481"/>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lumMod val="75000"/>
                                <a:lumOff val="25000"/>
                              </a:schemeClr>
                            </a:solidFill>
                            <a:latin typeface="Cambria Math" charset="0"/>
                          </a:rPr>
                          <m:t>𝑒𝑥𝑝</m:t>
                        </m:r>
                      </m:oMath>
                    </m:oMathPara>
                  </a14:m>
                  <a:endParaRPr lang="en-US" dirty="0">
                    <a:solidFill>
                      <a:schemeClr val="tx1">
                        <a:lumMod val="75000"/>
                        <a:lumOff val="25000"/>
                      </a:schemeClr>
                    </a:solidFill>
                  </a:endParaRPr>
                </a:p>
              </p:txBody>
            </p:sp>
          </mc:Choice>
          <mc:Fallback xmlns="">
            <p:sp>
              <p:nvSpPr>
                <p:cNvPr id="9" name="Oval 8"/>
                <p:cNvSpPr>
                  <a:spLocks noRot="1" noChangeAspect="1" noMove="1" noResize="1" noEditPoints="1" noAdjustHandles="1" noChangeArrowheads="1" noChangeShapeType="1" noTextEdit="1"/>
                </p:cNvSpPr>
                <p:nvPr/>
              </p:nvSpPr>
              <p:spPr>
                <a:xfrm>
                  <a:off x="4164227" y="2798805"/>
                  <a:ext cx="642552" cy="605481"/>
                </a:xfrm>
                <a:prstGeom prst="ellipse">
                  <a:avLst/>
                </a:prstGeom>
                <a:blipFill rotWithShape="0">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ectangle 11"/>
                <p:cNvSpPr/>
                <p:nvPr/>
              </p:nvSpPr>
              <p:spPr>
                <a:xfrm>
                  <a:off x="2824702" y="2955813"/>
                  <a:ext cx="1352422" cy="677430"/>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chemeClr val="tx1">
                                    <a:lumMod val="75000"/>
                                    <a:lumOff val="25000"/>
                                  </a:schemeClr>
                                </a:solidFill>
                                <a:latin typeface="Cambria Math" charset="0"/>
                              </a:rPr>
                            </m:ctrlPr>
                          </m:sSubPr>
                          <m:e>
                            <m:r>
                              <a:rPr lang="en-US" b="0" i="1" smtClean="0">
                                <a:solidFill>
                                  <a:schemeClr val="tx1">
                                    <a:lumMod val="75000"/>
                                    <a:lumOff val="25000"/>
                                  </a:schemeClr>
                                </a:solidFill>
                                <a:latin typeface="Cambria Math" charset="0"/>
                              </a:rPr>
                              <m:t>𝜉</m:t>
                            </m:r>
                          </m:e>
                          <m:sub>
                            <m:r>
                              <a:rPr lang="en-US" b="0" i="1" smtClean="0">
                                <a:solidFill>
                                  <a:schemeClr val="tx1">
                                    <a:lumMod val="75000"/>
                                    <a:lumOff val="25000"/>
                                  </a:schemeClr>
                                </a:solidFill>
                                <a:latin typeface="Cambria Math" charset="0"/>
                              </a:rPr>
                              <m:t>2</m:t>
                            </m:r>
                          </m:sub>
                        </m:sSub>
                        <m:r>
                          <a:rPr lang="en-US" b="0" i="1" smtClean="0">
                            <a:solidFill>
                              <a:schemeClr val="tx1">
                                <a:lumMod val="75000"/>
                                <a:lumOff val="25000"/>
                              </a:schemeClr>
                            </a:solidFill>
                            <a:latin typeface="Cambria Math" charset="0"/>
                          </a:rPr>
                          <m:t>=</m:t>
                        </m:r>
                        <m:sSup>
                          <m:sSupPr>
                            <m:ctrlPr>
                              <a:rPr lang="en-US" b="0" i="1" smtClean="0">
                                <a:solidFill>
                                  <a:schemeClr val="tx1">
                                    <a:lumMod val="75000"/>
                                    <a:lumOff val="25000"/>
                                  </a:schemeClr>
                                </a:solidFill>
                                <a:latin typeface="Cambria Math" charset="0"/>
                              </a:rPr>
                            </m:ctrlPr>
                          </m:sSupPr>
                          <m:e>
                            <m:r>
                              <a:rPr lang="en-US" b="0" i="1" smtClean="0">
                                <a:solidFill>
                                  <a:schemeClr val="tx1">
                                    <a:lumMod val="75000"/>
                                    <a:lumOff val="25000"/>
                                  </a:schemeClr>
                                </a:solidFill>
                                <a:latin typeface="Cambria Math" charset="0"/>
                              </a:rPr>
                              <m:t>𝑒</m:t>
                            </m:r>
                          </m:e>
                          <m:sup>
                            <m:r>
                              <a:rPr lang="en-US" b="0" i="1" smtClean="0">
                                <a:solidFill>
                                  <a:schemeClr val="tx1">
                                    <a:lumMod val="75000"/>
                                    <a:lumOff val="25000"/>
                                  </a:schemeClr>
                                </a:solidFill>
                                <a:latin typeface="Cambria Math" charset="0"/>
                              </a:rPr>
                              <m:t>−</m:t>
                            </m:r>
                            <m:sSub>
                              <m:sSubPr>
                                <m:ctrlPr>
                                  <a:rPr lang="en-US" b="0" i="1" smtClean="0">
                                    <a:solidFill>
                                      <a:schemeClr val="tx1">
                                        <a:lumMod val="75000"/>
                                        <a:lumOff val="25000"/>
                                      </a:schemeClr>
                                    </a:solidFill>
                                    <a:latin typeface="Cambria Math" charset="0"/>
                                  </a:rPr>
                                </m:ctrlPr>
                              </m:sSubPr>
                              <m:e>
                                <m:r>
                                  <a:rPr lang="en-US" b="0" i="1" smtClean="0">
                                    <a:solidFill>
                                      <a:schemeClr val="tx1">
                                        <a:lumMod val="75000"/>
                                        <a:lumOff val="25000"/>
                                      </a:schemeClr>
                                    </a:solidFill>
                                    <a:latin typeface="Cambria Math" charset="0"/>
                                  </a:rPr>
                                  <m:t>𝜉</m:t>
                                </m:r>
                              </m:e>
                              <m:sub>
                                <m:r>
                                  <a:rPr lang="en-US" b="0" i="1" smtClean="0">
                                    <a:solidFill>
                                      <a:schemeClr val="tx1">
                                        <a:lumMod val="75000"/>
                                        <a:lumOff val="25000"/>
                                      </a:schemeClr>
                                    </a:solidFill>
                                    <a:latin typeface="Cambria Math" charset="0"/>
                                  </a:rPr>
                                  <m:t>1</m:t>
                                </m:r>
                              </m:sub>
                            </m:sSub>
                          </m:sup>
                        </m:sSup>
                      </m:oMath>
                      <m:oMath xmlns:m="http://schemas.openxmlformats.org/officeDocument/2006/math">
                        <m:sSubSup>
                          <m:sSubSupPr>
                            <m:ctrlPr>
                              <a:rPr lang="en-US" b="0" i="1" smtClean="0">
                                <a:solidFill>
                                  <a:schemeClr val="tx1">
                                    <a:lumMod val="75000"/>
                                    <a:lumOff val="25000"/>
                                  </a:schemeClr>
                                </a:solidFill>
                                <a:latin typeface="Cambria Math" charset="0"/>
                              </a:rPr>
                            </m:ctrlPr>
                          </m:sSubSupPr>
                          <m:e>
                            <m:r>
                              <a:rPr lang="en-US" b="0" i="1" smtClean="0">
                                <a:solidFill>
                                  <a:schemeClr val="tx1">
                                    <a:lumMod val="75000"/>
                                    <a:lumOff val="25000"/>
                                  </a:schemeClr>
                                </a:solidFill>
                                <a:latin typeface="Cambria Math" charset="0"/>
                              </a:rPr>
                              <m:t>𝜉</m:t>
                            </m:r>
                          </m:e>
                          <m:sub>
                            <m:r>
                              <a:rPr lang="en-US" b="0" i="1" smtClean="0">
                                <a:solidFill>
                                  <a:schemeClr val="tx1">
                                    <a:lumMod val="75000"/>
                                    <a:lumOff val="25000"/>
                                  </a:schemeClr>
                                </a:solidFill>
                                <a:latin typeface="Cambria Math" charset="0"/>
                              </a:rPr>
                              <m:t>2</m:t>
                            </m:r>
                          </m:sub>
                          <m:sup>
                            <m:r>
                              <a:rPr lang="en-US" b="0" i="1" smtClean="0">
                                <a:solidFill>
                                  <a:schemeClr val="tx1">
                                    <a:lumMod val="75000"/>
                                    <a:lumOff val="25000"/>
                                  </a:schemeClr>
                                </a:solidFill>
                                <a:latin typeface="Cambria Math" charset="0"/>
                              </a:rPr>
                              <m:t>′</m:t>
                            </m:r>
                          </m:sup>
                        </m:sSubSup>
                        <m:r>
                          <a:rPr lang="en-US" b="0" i="1" smtClean="0">
                            <a:solidFill>
                              <a:schemeClr val="tx1">
                                <a:lumMod val="75000"/>
                                <a:lumOff val="25000"/>
                              </a:schemeClr>
                            </a:solidFill>
                            <a:latin typeface="Cambria Math" charset="0"/>
                          </a:rPr>
                          <m:t>=</m:t>
                        </m:r>
                        <m:sSup>
                          <m:sSupPr>
                            <m:ctrlPr>
                              <a:rPr lang="en-US" b="0" i="1" smtClean="0">
                                <a:solidFill>
                                  <a:schemeClr val="tx1">
                                    <a:lumMod val="75000"/>
                                    <a:lumOff val="25000"/>
                                  </a:schemeClr>
                                </a:solidFill>
                                <a:latin typeface="Cambria Math" charset="0"/>
                              </a:rPr>
                            </m:ctrlPr>
                          </m:sSupPr>
                          <m:e>
                            <m:r>
                              <a:rPr lang="en-US" b="0" i="1" smtClean="0">
                                <a:solidFill>
                                  <a:schemeClr val="tx1">
                                    <a:lumMod val="75000"/>
                                    <a:lumOff val="25000"/>
                                  </a:schemeClr>
                                </a:solidFill>
                                <a:latin typeface="Cambria Math" charset="0"/>
                              </a:rPr>
                              <m:t>−</m:t>
                            </m:r>
                            <m:r>
                              <a:rPr lang="en-US" b="0" i="1" smtClean="0">
                                <a:solidFill>
                                  <a:schemeClr val="tx1">
                                    <a:lumMod val="75000"/>
                                    <a:lumOff val="25000"/>
                                  </a:schemeClr>
                                </a:solidFill>
                                <a:latin typeface="Cambria Math" charset="0"/>
                              </a:rPr>
                              <m:t>𝑒</m:t>
                            </m:r>
                          </m:e>
                          <m:sup>
                            <m:r>
                              <a:rPr lang="en-US" b="0" i="1" smtClean="0">
                                <a:solidFill>
                                  <a:schemeClr val="tx1">
                                    <a:lumMod val="75000"/>
                                    <a:lumOff val="25000"/>
                                  </a:schemeClr>
                                </a:solidFill>
                                <a:latin typeface="Cambria Math" charset="0"/>
                              </a:rPr>
                              <m:t>−</m:t>
                            </m:r>
                            <m:sSub>
                              <m:sSubPr>
                                <m:ctrlPr>
                                  <a:rPr lang="en-US" b="0" i="1" smtClean="0">
                                    <a:solidFill>
                                      <a:schemeClr val="tx1">
                                        <a:lumMod val="75000"/>
                                        <a:lumOff val="25000"/>
                                      </a:schemeClr>
                                    </a:solidFill>
                                    <a:latin typeface="Cambria Math" charset="0"/>
                                  </a:rPr>
                                </m:ctrlPr>
                              </m:sSubPr>
                              <m:e>
                                <m:r>
                                  <a:rPr lang="en-US" b="0" i="1" smtClean="0">
                                    <a:solidFill>
                                      <a:schemeClr val="tx1">
                                        <a:lumMod val="75000"/>
                                        <a:lumOff val="25000"/>
                                      </a:schemeClr>
                                    </a:solidFill>
                                    <a:latin typeface="Cambria Math" charset="0"/>
                                  </a:rPr>
                                  <m:t>𝜉</m:t>
                                </m:r>
                              </m:e>
                              <m:sub>
                                <m:r>
                                  <a:rPr lang="en-US" b="0" i="1" smtClean="0">
                                    <a:solidFill>
                                      <a:schemeClr val="tx1">
                                        <a:lumMod val="75000"/>
                                        <a:lumOff val="25000"/>
                                      </a:schemeClr>
                                    </a:solidFill>
                                    <a:latin typeface="Cambria Math" charset="0"/>
                                  </a:rPr>
                                  <m:t>1</m:t>
                                </m:r>
                              </m:sub>
                            </m:sSub>
                          </m:sup>
                        </m:sSup>
                      </m:oMath>
                    </m:oMathPara>
                  </a14:m>
                  <a:endParaRPr lang="en-US" dirty="0">
                    <a:solidFill>
                      <a:schemeClr val="tx1">
                        <a:lumMod val="75000"/>
                        <a:lumOff val="25000"/>
                      </a:schemeClr>
                    </a:solidFill>
                  </a:endParaRPr>
                </a:p>
              </p:txBody>
            </p:sp>
          </mc:Choice>
          <mc:Fallback xmlns="">
            <p:sp>
              <p:nvSpPr>
                <p:cNvPr id="12" name="Rectangle 11"/>
                <p:cNvSpPr>
                  <a:spLocks noRot="1" noChangeAspect="1" noMove="1" noResize="1" noEditPoints="1" noAdjustHandles="1" noChangeArrowheads="1" noChangeShapeType="1" noTextEdit="1"/>
                </p:cNvSpPr>
                <p:nvPr/>
              </p:nvSpPr>
              <p:spPr>
                <a:xfrm>
                  <a:off x="2824702" y="2955813"/>
                  <a:ext cx="1352422" cy="677430"/>
                </a:xfrm>
                <a:prstGeom prst="rect">
                  <a:avLst/>
                </a:prstGeom>
                <a:blipFill rotWithShape="0">
                  <a:blip r:embed="rId6"/>
                  <a:stretch>
                    <a:fillRect l="-901" b="-5405"/>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13" name="Oval 12"/>
              <p:cNvSpPr/>
              <p:nvPr/>
            </p:nvSpPr>
            <p:spPr>
              <a:xfrm>
                <a:off x="2756813" y="1514047"/>
                <a:ext cx="642552" cy="605481"/>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600" b="0" i="0" dirty="0" smtClean="0">
                          <a:solidFill>
                            <a:schemeClr val="tx1">
                              <a:lumMod val="75000"/>
                              <a:lumOff val="25000"/>
                            </a:schemeClr>
                          </a:solidFill>
                          <a:latin typeface="Cambria Math" charset="0"/>
                        </a:rPr>
                        <m:t>+</m:t>
                      </m:r>
                    </m:oMath>
                  </m:oMathPara>
                </a14:m>
                <a:endParaRPr lang="en-US" dirty="0">
                  <a:solidFill>
                    <a:schemeClr val="tx1">
                      <a:lumMod val="75000"/>
                      <a:lumOff val="25000"/>
                    </a:schemeClr>
                  </a:solidFill>
                </a:endParaRPr>
              </a:p>
            </p:txBody>
          </p:sp>
        </mc:Choice>
        <mc:Fallback xmlns="">
          <p:sp>
            <p:nvSpPr>
              <p:cNvPr id="13" name="Oval 12"/>
              <p:cNvSpPr>
                <a:spLocks noRot="1" noChangeAspect="1" noMove="1" noResize="1" noEditPoints="1" noAdjustHandles="1" noChangeArrowheads="1" noChangeShapeType="1" noTextEdit="1"/>
              </p:cNvSpPr>
              <p:nvPr/>
            </p:nvSpPr>
            <p:spPr>
              <a:xfrm>
                <a:off x="2756813" y="1514047"/>
                <a:ext cx="642552" cy="605481"/>
              </a:xfrm>
              <a:prstGeom prst="ellipse">
                <a:avLst/>
              </a:prstGeom>
              <a:blipFill rotWithShape="0">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p:cNvSpPr/>
              <p:nvPr/>
            </p:nvSpPr>
            <p:spPr>
              <a:xfrm>
                <a:off x="941536" y="1608909"/>
                <a:ext cx="1870127" cy="41575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chemeClr val="tx1">
                                  <a:lumMod val="75000"/>
                                  <a:lumOff val="25000"/>
                                </a:schemeClr>
                              </a:solidFill>
                              <a:latin typeface="Cambria Math" charset="0"/>
                            </a:rPr>
                          </m:ctrlPr>
                        </m:sSubPr>
                        <m:e>
                          <m:r>
                            <a:rPr lang="en-US" b="0" i="1" smtClean="0">
                              <a:solidFill>
                                <a:schemeClr val="tx1">
                                  <a:lumMod val="75000"/>
                                  <a:lumOff val="25000"/>
                                </a:schemeClr>
                              </a:solidFill>
                              <a:latin typeface="Cambria Math" charset="0"/>
                            </a:rPr>
                            <m:t>𝜉</m:t>
                          </m:r>
                        </m:e>
                        <m:sub>
                          <m:r>
                            <a:rPr lang="en-US" b="0" i="1" smtClean="0">
                              <a:solidFill>
                                <a:schemeClr val="tx1">
                                  <a:lumMod val="75000"/>
                                  <a:lumOff val="25000"/>
                                </a:schemeClr>
                              </a:solidFill>
                              <a:latin typeface="Cambria Math" charset="0"/>
                            </a:rPr>
                            <m:t>3</m:t>
                          </m:r>
                        </m:sub>
                      </m:sSub>
                      <m:r>
                        <a:rPr lang="en-US" b="0" i="1" smtClean="0">
                          <a:solidFill>
                            <a:schemeClr val="tx1">
                              <a:lumMod val="75000"/>
                              <a:lumOff val="25000"/>
                            </a:schemeClr>
                          </a:solidFill>
                          <a:latin typeface="Cambria Math" charset="0"/>
                        </a:rPr>
                        <m:t>=</m:t>
                      </m:r>
                      <m:sSup>
                        <m:sSupPr>
                          <m:ctrlPr>
                            <a:rPr lang="en-US" b="0" i="1" smtClean="0">
                              <a:solidFill>
                                <a:schemeClr val="tx1">
                                  <a:lumMod val="75000"/>
                                  <a:lumOff val="25000"/>
                                </a:schemeClr>
                              </a:solidFill>
                              <a:latin typeface="Cambria Math" charset="0"/>
                            </a:rPr>
                          </m:ctrlPr>
                        </m:sSupPr>
                        <m:e>
                          <m:r>
                            <a:rPr lang="en-US" b="0" i="1" smtClean="0">
                              <a:solidFill>
                                <a:schemeClr val="tx1">
                                  <a:lumMod val="75000"/>
                                  <a:lumOff val="25000"/>
                                </a:schemeClr>
                              </a:solidFill>
                              <a:latin typeface="Cambria Math" charset="0"/>
                            </a:rPr>
                            <m:t>1+</m:t>
                          </m:r>
                          <m:r>
                            <a:rPr lang="en-US" b="0" i="1" smtClean="0">
                              <a:solidFill>
                                <a:schemeClr val="tx1">
                                  <a:lumMod val="75000"/>
                                  <a:lumOff val="25000"/>
                                </a:schemeClr>
                              </a:solidFill>
                              <a:latin typeface="Cambria Math" charset="0"/>
                            </a:rPr>
                            <m:t>𝑒</m:t>
                          </m:r>
                        </m:e>
                        <m:sup>
                          <m:r>
                            <a:rPr lang="en-US" b="0" i="1" smtClean="0">
                              <a:solidFill>
                                <a:schemeClr val="tx1">
                                  <a:lumMod val="75000"/>
                                  <a:lumOff val="25000"/>
                                </a:schemeClr>
                              </a:solidFill>
                              <a:latin typeface="Cambria Math" charset="0"/>
                            </a:rPr>
                            <m:t>−</m:t>
                          </m:r>
                          <m:sSup>
                            <m:sSupPr>
                              <m:ctrlPr>
                                <a:rPr lang="en-US" b="0" i="1" smtClean="0">
                                  <a:solidFill>
                                    <a:schemeClr val="tx1">
                                      <a:lumMod val="75000"/>
                                      <a:lumOff val="25000"/>
                                    </a:schemeClr>
                                  </a:solidFill>
                                  <a:latin typeface="Cambria Math" charset="0"/>
                                </a:rPr>
                              </m:ctrlPr>
                            </m:sSupPr>
                            <m:e>
                              <m:r>
                                <a:rPr lang="en-US" b="0" i="1" smtClean="0">
                                  <a:solidFill>
                                    <a:schemeClr val="tx1">
                                      <a:lumMod val="75000"/>
                                      <a:lumOff val="25000"/>
                                    </a:schemeClr>
                                  </a:solidFill>
                                  <a:latin typeface="Cambria Math" charset="0"/>
                                </a:rPr>
                                <m:t>𝑊</m:t>
                              </m:r>
                            </m:e>
                            <m:sup>
                              <m:r>
                                <a:rPr lang="en-US" b="0" i="1" smtClean="0">
                                  <a:solidFill>
                                    <a:schemeClr val="tx1">
                                      <a:lumMod val="75000"/>
                                      <a:lumOff val="25000"/>
                                    </a:schemeClr>
                                  </a:solidFill>
                                  <a:latin typeface="Cambria Math" charset="0"/>
                                </a:rPr>
                                <m:t>𝑇</m:t>
                              </m:r>
                            </m:sup>
                          </m:sSup>
                          <m:r>
                            <a:rPr lang="en-US" b="0" i="1" smtClean="0">
                              <a:solidFill>
                                <a:schemeClr val="tx1">
                                  <a:lumMod val="75000"/>
                                  <a:lumOff val="25000"/>
                                </a:schemeClr>
                              </a:solidFill>
                              <a:latin typeface="Cambria Math" charset="0"/>
                            </a:rPr>
                            <m:t>𝑋</m:t>
                          </m:r>
                        </m:sup>
                      </m:sSup>
                    </m:oMath>
                  </m:oMathPara>
                </a14:m>
                <a:endParaRPr lang="en-US" dirty="0">
                  <a:solidFill>
                    <a:schemeClr val="tx1">
                      <a:lumMod val="75000"/>
                      <a:lumOff val="25000"/>
                    </a:schemeClr>
                  </a:solidFill>
                </a:endParaRPr>
              </a:p>
            </p:txBody>
          </p:sp>
        </mc:Choice>
        <mc:Fallback xmlns="">
          <p:sp>
            <p:nvSpPr>
              <p:cNvPr id="14" name="Rectangle 13"/>
              <p:cNvSpPr>
                <a:spLocks noRot="1" noChangeAspect="1" noMove="1" noResize="1" noEditPoints="1" noAdjustHandles="1" noChangeArrowheads="1" noChangeShapeType="1" noTextEdit="1"/>
              </p:cNvSpPr>
              <p:nvPr/>
            </p:nvSpPr>
            <p:spPr>
              <a:xfrm>
                <a:off x="941536" y="1608909"/>
                <a:ext cx="1870127" cy="415755"/>
              </a:xfrm>
              <a:prstGeom prst="rect">
                <a:avLst/>
              </a:prstGeom>
              <a:blipFill rotWithShape="0">
                <a:blip r:embed="rId8"/>
                <a:stretch>
                  <a:fillRect b="-10294"/>
                </a:stretch>
              </a:blipFill>
            </p:spPr>
            <p:txBody>
              <a:bodyPr/>
              <a:lstStyle/>
              <a:p>
                <a:r>
                  <a:rPr lang="en-US">
                    <a:noFill/>
                  </a:rPr>
                  <a:t> </a:t>
                </a:r>
              </a:p>
            </p:txBody>
          </p:sp>
        </mc:Fallback>
      </mc:AlternateContent>
      <p:cxnSp>
        <p:nvCxnSpPr>
          <p:cNvPr id="21" name="Straight Arrow Connector 20"/>
          <p:cNvCxnSpPr>
            <a:stCxn id="3" idx="0"/>
            <a:endCxn id="7" idx="3"/>
          </p:cNvCxnSpPr>
          <p:nvPr/>
        </p:nvCxnSpPr>
        <p:spPr>
          <a:xfrm flipV="1">
            <a:off x="2275654" y="4214046"/>
            <a:ext cx="481159" cy="76293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a:stCxn id="7" idx="0"/>
            <a:endCxn id="71" idx="3"/>
          </p:cNvCxnSpPr>
          <p:nvPr/>
        </p:nvCxnSpPr>
        <p:spPr>
          <a:xfrm flipV="1">
            <a:off x="2983989" y="3613365"/>
            <a:ext cx="428564" cy="838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a:stCxn id="13" idx="7"/>
            <a:endCxn id="36" idx="3"/>
          </p:cNvCxnSpPr>
          <p:nvPr/>
        </p:nvCxnSpPr>
        <p:spPr>
          <a:xfrm flipV="1">
            <a:off x="3305265" y="1281214"/>
            <a:ext cx="635423" cy="32150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a:stCxn id="8" idx="0"/>
            <a:endCxn id="7" idx="5"/>
          </p:cNvCxnSpPr>
          <p:nvPr/>
        </p:nvCxnSpPr>
        <p:spPr>
          <a:xfrm flipH="1" flipV="1">
            <a:off x="3211165" y="4214046"/>
            <a:ext cx="1164387" cy="74101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0" name="Straight Arrow Connector 39"/>
          <p:cNvCxnSpPr>
            <a:stCxn id="9" idx="0"/>
            <a:endCxn id="13" idx="4"/>
          </p:cNvCxnSpPr>
          <p:nvPr/>
        </p:nvCxnSpPr>
        <p:spPr>
          <a:xfrm flipV="1">
            <a:off x="3024204" y="2119528"/>
            <a:ext cx="53885" cy="34982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16" name="Group 15"/>
          <p:cNvGrpSpPr/>
          <p:nvPr/>
        </p:nvGrpSpPr>
        <p:grpSpPr>
          <a:xfrm>
            <a:off x="2135963" y="444434"/>
            <a:ext cx="2353177" cy="925451"/>
            <a:chOff x="3580449" y="444434"/>
            <a:chExt cx="2353177" cy="925451"/>
          </a:xfrm>
        </p:grpSpPr>
        <mc:AlternateContent xmlns:mc="http://schemas.openxmlformats.org/markup-compatibility/2006" xmlns:a14="http://schemas.microsoft.com/office/drawing/2010/main">
          <mc:Choice Requires="a14">
            <p:sp>
              <p:nvSpPr>
                <p:cNvPr id="36" name="Oval 35"/>
                <p:cNvSpPr/>
                <p:nvPr/>
              </p:nvSpPr>
              <p:spPr>
                <a:xfrm>
                  <a:off x="5291074" y="764404"/>
                  <a:ext cx="642552" cy="605481"/>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lumMod val="75000"/>
                                <a:lumOff val="25000"/>
                              </a:schemeClr>
                            </a:solidFill>
                            <a:latin typeface="Cambria Math" charset="0"/>
                          </a:rPr>
                          <m:t>÷</m:t>
                        </m:r>
                      </m:oMath>
                    </m:oMathPara>
                  </a14:m>
                  <a:endParaRPr lang="en-US" dirty="0">
                    <a:solidFill>
                      <a:schemeClr val="tx1">
                        <a:lumMod val="75000"/>
                        <a:lumOff val="25000"/>
                      </a:schemeClr>
                    </a:solidFill>
                  </a:endParaRPr>
                </a:p>
              </p:txBody>
            </p:sp>
          </mc:Choice>
          <mc:Fallback xmlns="">
            <p:sp>
              <p:nvSpPr>
                <p:cNvPr id="36" name="Oval 35"/>
                <p:cNvSpPr>
                  <a:spLocks noRot="1" noChangeAspect="1" noMove="1" noResize="1" noEditPoints="1" noAdjustHandles="1" noChangeArrowheads="1" noChangeShapeType="1" noTextEdit="1"/>
                </p:cNvSpPr>
                <p:nvPr/>
              </p:nvSpPr>
              <p:spPr>
                <a:xfrm>
                  <a:off x="5291074" y="764404"/>
                  <a:ext cx="642552" cy="605481"/>
                </a:xfrm>
                <a:prstGeom prst="ellipse">
                  <a:avLst/>
                </a:prstGeom>
                <a:blipFill rotWithShape="0">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Rectangle 42"/>
                <p:cNvSpPr/>
                <p:nvPr/>
              </p:nvSpPr>
              <p:spPr>
                <a:xfrm>
                  <a:off x="3580449" y="444434"/>
                  <a:ext cx="1804725" cy="645946"/>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chemeClr val="tx1">
                                    <a:lumMod val="75000"/>
                                    <a:lumOff val="25000"/>
                                  </a:schemeClr>
                                </a:solidFill>
                                <a:latin typeface="Cambria Math" charset="0"/>
                              </a:rPr>
                            </m:ctrlPr>
                          </m:sSubPr>
                          <m:e>
                            <m:r>
                              <a:rPr lang="en-US" b="0" i="1" smtClean="0">
                                <a:solidFill>
                                  <a:schemeClr val="tx1">
                                    <a:lumMod val="75000"/>
                                    <a:lumOff val="25000"/>
                                  </a:schemeClr>
                                </a:solidFill>
                                <a:latin typeface="Cambria Math" charset="0"/>
                              </a:rPr>
                              <m:t>𝜉</m:t>
                            </m:r>
                          </m:e>
                          <m:sub>
                            <m:r>
                              <a:rPr lang="en-US" b="0" i="1" smtClean="0">
                                <a:solidFill>
                                  <a:schemeClr val="tx1">
                                    <a:lumMod val="75000"/>
                                    <a:lumOff val="25000"/>
                                  </a:schemeClr>
                                </a:solidFill>
                                <a:latin typeface="Cambria Math" charset="0"/>
                              </a:rPr>
                              <m:t>4</m:t>
                            </m:r>
                          </m:sub>
                        </m:sSub>
                        <m:r>
                          <a:rPr lang="en-US" b="0" i="1" smtClean="0">
                            <a:solidFill>
                              <a:schemeClr val="tx1">
                                <a:lumMod val="75000"/>
                                <a:lumOff val="25000"/>
                              </a:schemeClr>
                            </a:solidFill>
                            <a:latin typeface="Cambria Math" charset="0"/>
                          </a:rPr>
                          <m:t>=</m:t>
                        </m:r>
                        <m:f>
                          <m:fPr>
                            <m:ctrlPr>
                              <a:rPr lang="en-US" b="0" i="1" smtClean="0">
                                <a:solidFill>
                                  <a:schemeClr val="tx1">
                                    <a:lumMod val="75000"/>
                                    <a:lumOff val="25000"/>
                                  </a:schemeClr>
                                </a:solidFill>
                                <a:latin typeface="Cambria Math" charset="0"/>
                              </a:rPr>
                            </m:ctrlPr>
                          </m:fPr>
                          <m:num>
                            <m:r>
                              <a:rPr lang="en-US" b="0" i="1" smtClean="0">
                                <a:solidFill>
                                  <a:schemeClr val="tx1">
                                    <a:lumMod val="75000"/>
                                    <a:lumOff val="25000"/>
                                  </a:schemeClr>
                                </a:solidFill>
                                <a:latin typeface="Cambria Math" charset="0"/>
                              </a:rPr>
                              <m:t>1</m:t>
                            </m:r>
                          </m:num>
                          <m:den>
                            <m:r>
                              <a:rPr lang="en-US" b="0" i="1" smtClean="0">
                                <a:solidFill>
                                  <a:schemeClr val="tx1">
                                    <a:lumMod val="75000"/>
                                    <a:lumOff val="25000"/>
                                  </a:schemeClr>
                                </a:solidFill>
                                <a:latin typeface="Cambria Math" charset="0"/>
                              </a:rPr>
                              <m:t>1+</m:t>
                            </m:r>
                            <m:sSup>
                              <m:sSupPr>
                                <m:ctrlPr>
                                  <a:rPr lang="en-US" b="0" i="1" smtClean="0">
                                    <a:solidFill>
                                      <a:schemeClr val="tx1">
                                        <a:lumMod val="75000"/>
                                        <a:lumOff val="25000"/>
                                      </a:schemeClr>
                                    </a:solidFill>
                                    <a:latin typeface="Cambria Math" charset="0"/>
                                  </a:rPr>
                                </m:ctrlPr>
                              </m:sSupPr>
                              <m:e>
                                <m:r>
                                  <a:rPr lang="en-US" b="0" i="1" smtClean="0">
                                    <a:solidFill>
                                      <a:schemeClr val="tx1">
                                        <a:lumMod val="75000"/>
                                        <a:lumOff val="25000"/>
                                      </a:schemeClr>
                                    </a:solidFill>
                                    <a:latin typeface="Cambria Math" charset="0"/>
                                  </a:rPr>
                                  <m:t>𝑒</m:t>
                                </m:r>
                              </m:e>
                              <m:sup>
                                <m:r>
                                  <a:rPr lang="en-US" b="0" i="1" smtClean="0">
                                    <a:solidFill>
                                      <a:schemeClr val="tx1">
                                        <a:lumMod val="75000"/>
                                        <a:lumOff val="25000"/>
                                      </a:schemeClr>
                                    </a:solidFill>
                                    <a:latin typeface="Cambria Math" charset="0"/>
                                  </a:rPr>
                                  <m:t>−</m:t>
                                </m:r>
                                <m:sSup>
                                  <m:sSupPr>
                                    <m:ctrlPr>
                                      <a:rPr lang="en-US" b="0" i="1" smtClean="0">
                                        <a:solidFill>
                                          <a:schemeClr val="tx1">
                                            <a:lumMod val="75000"/>
                                            <a:lumOff val="25000"/>
                                          </a:schemeClr>
                                        </a:solidFill>
                                        <a:latin typeface="Cambria Math" charset="0"/>
                                      </a:rPr>
                                    </m:ctrlPr>
                                  </m:sSupPr>
                                  <m:e>
                                    <m:r>
                                      <a:rPr lang="en-US" b="0" i="1" smtClean="0">
                                        <a:solidFill>
                                          <a:schemeClr val="tx1">
                                            <a:lumMod val="75000"/>
                                            <a:lumOff val="25000"/>
                                          </a:schemeClr>
                                        </a:solidFill>
                                        <a:latin typeface="Cambria Math" charset="0"/>
                                      </a:rPr>
                                      <m:t>𝑊</m:t>
                                    </m:r>
                                  </m:e>
                                  <m:sup>
                                    <m:r>
                                      <a:rPr lang="en-US" b="0" i="1" smtClean="0">
                                        <a:solidFill>
                                          <a:schemeClr val="tx1">
                                            <a:lumMod val="75000"/>
                                            <a:lumOff val="25000"/>
                                          </a:schemeClr>
                                        </a:solidFill>
                                        <a:latin typeface="Cambria Math" charset="0"/>
                                      </a:rPr>
                                      <m:t>𝑇</m:t>
                                    </m:r>
                                  </m:sup>
                                </m:sSup>
                                <m:r>
                                  <a:rPr lang="en-US" b="0" i="1" smtClean="0">
                                    <a:solidFill>
                                      <a:schemeClr val="tx1">
                                        <a:lumMod val="75000"/>
                                        <a:lumOff val="25000"/>
                                      </a:schemeClr>
                                    </a:solidFill>
                                    <a:latin typeface="Cambria Math" charset="0"/>
                                  </a:rPr>
                                  <m:t>𝑋</m:t>
                                </m:r>
                              </m:sup>
                            </m:sSup>
                          </m:den>
                        </m:f>
                      </m:oMath>
                    </m:oMathPara>
                  </a14:m>
                  <a:endParaRPr lang="en-US" dirty="0">
                    <a:solidFill>
                      <a:schemeClr val="tx1">
                        <a:lumMod val="75000"/>
                        <a:lumOff val="25000"/>
                      </a:schemeClr>
                    </a:solidFill>
                  </a:endParaRPr>
                </a:p>
              </p:txBody>
            </p:sp>
          </mc:Choice>
          <mc:Fallback xmlns="">
            <p:sp>
              <p:nvSpPr>
                <p:cNvPr id="43" name="Rectangle 42"/>
                <p:cNvSpPr>
                  <a:spLocks noRot="1" noChangeAspect="1" noMove="1" noResize="1" noEditPoints="1" noAdjustHandles="1" noChangeArrowheads="1" noChangeShapeType="1" noTextEdit="1"/>
                </p:cNvSpPr>
                <p:nvPr/>
              </p:nvSpPr>
              <p:spPr>
                <a:xfrm>
                  <a:off x="3580449" y="444434"/>
                  <a:ext cx="1804725" cy="645946"/>
                </a:xfrm>
                <a:prstGeom prst="rect">
                  <a:avLst/>
                </a:prstGeom>
                <a:blipFill rotWithShape="0">
                  <a:blip r:embed="rId10"/>
                  <a:stretch>
                    <a:fillRect/>
                  </a:stretch>
                </a:blipFill>
              </p:spPr>
              <p:txBody>
                <a:bodyPr/>
                <a:lstStyle/>
                <a:p>
                  <a:r>
                    <a:rPr lang="en-US">
                      <a:noFill/>
                    </a:rPr>
                    <a:t> </a:t>
                  </a:r>
                </a:p>
              </p:txBody>
            </p:sp>
          </mc:Fallback>
        </mc:AlternateContent>
      </p:grpSp>
      <p:cxnSp>
        <p:nvCxnSpPr>
          <p:cNvPr id="45" name="Straight Arrow Connector 44"/>
          <p:cNvCxnSpPr>
            <a:stCxn id="36" idx="6"/>
            <a:endCxn id="44" idx="2"/>
          </p:cNvCxnSpPr>
          <p:nvPr/>
        </p:nvCxnSpPr>
        <p:spPr>
          <a:xfrm flipV="1">
            <a:off x="4489140" y="978474"/>
            <a:ext cx="992659" cy="886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17" name="Group 16"/>
          <p:cNvGrpSpPr/>
          <p:nvPr/>
        </p:nvGrpSpPr>
        <p:grpSpPr>
          <a:xfrm>
            <a:off x="5218411" y="140161"/>
            <a:ext cx="2141355" cy="1141053"/>
            <a:chOff x="6662897" y="140161"/>
            <a:chExt cx="2141355" cy="1141053"/>
          </a:xfrm>
        </p:grpSpPr>
        <p:sp>
          <p:nvSpPr>
            <p:cNvPr id="44" name="Oval 43"/>
            <p:cNvSpPr/>
            <p:nvPr/>
          </p:nvSpPr>
          <p:spPr>
            <a:xfrm>
              <a:off x="6926285" y="675733"/>
              <a:ext cx="642552" cy="605481"/>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chemeClr val="tx1">
                      <a:lumMod val="75000"/>
                      <a:lumOff val="25000"/>
                    </a:schemeClr>
                  </a:solidFill>
                </a:rPr>
                <a:t>Log</a:t>
              </a:r>
              <a:r>
                <a:rPr lang="en-US" dirty="0" smtClean="0">
                  <a:solidFill>
                    <a:schemeClr val="tx1">
                      <a:lumMod val="75000"/>
                      <a:lumOff val="25000"/>
                    </a:schemeClr>
                  </a:solidFill>
                </a:rPr>
                <a:t> </a:t>
              </a:r>
              <a:endParaRPr lang="en-US"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50" name="Rectangle 49"/>
                <p:cNvSpPr/>
                <p:nvPr/>
              </p:nvSpPr>
              <p:spPr>
                <a:xfrm>
                  <a:off x="6662897" y="140161"/>
                  <a:ext cx="2141355" cy="6459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i="1" smtClean="0">
                                <a:latin typeface="Cambria Math" charset="0"/>
                              </a:rPr>
                            </m:ctrlPr>
                          </m:funcPr>
                          <m:fName>
                            <m:sSub>
                              <m:sSubPr>
                                <m:ctrlPr>
                                  <a:rPr lang="en-US" b="0" i="1" smtClean="0">
                                    <a:latin typeface="Cambria Math" charset="0"/>
                                  </a:rPr>
                                </m:ctrlPr>
                              </m:sSubPr>
                              <m:e>
                                <m:r>
                                  <a:rPr lang="en-US" b="0" i="1" smtClean="0">
                                    <a:latin typeface="Cambria Math" charset="0"/>
                                  </a:rPr>
                                  <m:t>𝜉</m:t>
                                </m:r>
                              </m:e>
                              <m:sub>
                                <m:r>
                                  <a:rPr lang="en-US" b="0" i="1" smtClean="0">
                                    <a:latin typeface="Cambria Math" charset="0"/>
                                  </a:rPr>
                                  <m:t>5</m:t>
                                </m:r>
                              </m:sub>
                            </m:sSub>
                            <m:r>
                              <a:rPr lang="en-US" b="0" i="1" smtClean="0">
                                <a:latin typeface="Cambria Math" charset="0"/>
                              </a:rPr>
                              <m:t>=</m:t>
                            </m:r>
                            <m:r>
                              <m:rPr>
                                <m:sty m:val="p"/>
                              </m:rPr>
                              <a:rPr lang="en-US">
                                <a:latin typeface="Cambria Math" charset="0"/>
                              </a:rPr>
                              <m:t>log</m:t>
                            </m:r>
                          </m:fName>
                          <m:e>
                            <m:f>
                              <m:fPr>
                                <m:ctrlPr>
                                  <a:rPr lang="mr-IN" i="1" smtClean="0">
                                    <a:latin typeface="Cambria Math" charset="0"/>
                                  </a:rPr>
                                </m:ctrlPr>
                              </m:fPr>
                              <m:num>
                                <m:r>
                                  <a:rPr lang="en-US" b="0" i="1" smtClean="0">
                                    <a:latin typeface="Cambria Math" charset="0"/>
                                  </a:rPr>
                                  <m:t>1</m:t>
                                </m:r>
                              </m:num>
                              <m:den>
                                <m:r>
                                  <a:rPr lang="en-US" b="0" i="1" smtClean="0">
                                    <a:latin typeface="Cambria Math" charset="0"/>
                                  </a:rPr>
                                  <m:t>1+</m:t>
                                </m:r>
                                <m:sSup>
                                  <m:sSupPr>
                                    <m:ctrlPr>
                                      <a:rPr lang="en-US" b="0" i="1" smtClean="0">
                                        <a:latin typeface="Cambria Math" charset="0"/>
                                      </a:rPr>
                                    </m:ctrlPr>
                                  </m:sSupPr>
                                  <m:e>
                                    <m:r>
                                      <a:rPr lang="en-US" b="0" i="1" smtClean="0">
                                        <a:latin typeface="Cambria Math" charset="0"/>
                                      </a:rPr>
                                      <m:t>𝑒</m:t>
                                    </m:r>
                                  </m:e>
                                  <m:sup>
                                    <m:r>
                                      <a:rPr lang="en-US" b="0" i="1" smtClean="0">
                                        <a:latin typeface="Cambria Math" charset="0"/>
                                      </a:rPr>
                                      <m:t>−</m:t>
                                    </m:r>
                                    <m:sSup>
                                      <m:sSupPr>
                                        <m:ctrlPr>
                                          <a:rPr lang="en-US" b="0" i="1" smtClean="0">
                                            <a:latin typeface="Cambria Math" charset="0"/>
                                          </a:rPr>
                                        </m:ctrlPr>
                                      </m:sSupPr>
                                      <m:e>
                                        <m:r>
                                          <a:rPr lang="en-US" b="0" i="1" smtClean="0">
                                            <a:latin typeface="Cambria Math" charset="0"/>
                                          </a:rPr>
                                          <m:t>𝑊</m:t>
                                        </m:r>
                                      </m:e>
                                      <m:sup>
                                        <m:r>
                                          <a:rPr lang="en-US" b="0" i="1" smtClean="0">
                                            <a:latin typeface="Cambria Math" charset="0"/>
                                          </a:rPr>
                                          <m:t>𝑇</m:t>
                                        </m:r>
                                      </m:sup>
                                    </m:sSup>
                                    <m:r>
                                      <a:rPr lang="en-US" b="0" i="1" smtClean="0">
                                        <a:latin typeface="Cambria Math" charset="0"/>
                                      </a:rPr>
                                      <m:t>𝑋</m:t>
                                    </m:r>
                                  </m:sup>
                                </m:sSup>
                              </m:den>
                            </m:f>
                          </m:e>
                        </m:func>
                      </m:oMath>
                    </m:oMathPara>
                  </a14:m>
                  <a:endParaRPr lang="en-US" dirty="0"/>
                </a:p>
              </p:txBody>
            </p:sp>
          </mc:Choice>
          <mc:Fallback xmlns="">
            <p:sp>
              <p:nvSpPr>
                <p:cNvPr id="50" name="Rectangle 49"/>
                <p:cNvSpPr>
                  <a:spLocks noRot="1" noChangeAspect="1" noMove="1" noResize="1" noEditPoints="1" noAdjustHandles="1" noChangeArrowheads="1" noChangeShapeType="1" noTextEdit="1"/>
                </p:cNvSpPr>
                <p:nvPr/>
              </p:nvSpPr>
              <p:spPr>
                <a:xfrm>
                  <a:off x="6662897" y="140161"/>
                  <a:ext cx="2141355" cy="645946"/>
                </a:xfrm>
                <a:prstGeom prst="rect">
                  <a:avLst/>
                </a:prstGeom>
                <a:blipFill rotWithShape="0">
                  <a:blip r:embed="rId11"/>
                  <a:stretch>
                    <a:fillRect/>
                  </a:stretch>
                </a:blipFill>
              </p:spPr>
              <p:txBody>
                <a:bodyPr/>
                <a:lstStyle/>
                <a:p>
                  <a:r>
                    <a:rPr lang="en-US">
                      <a:noFill/>
                    </a:rPr>
                    <a:t> </a:t>
                  </a:r>
                </a:p>
              </p:txBody>
            </p:sp>
          </mc:Fallback>
        </mc:AlternateContent>
      </p:grpSp>
      <p:cxnSp>
        <p:nvCxnSpPr>
          <p:cNvPr id="52" name="Straight Arrow Connector 51"/>
          <p:cNvCxnSpPr>
            <a:stCxn id="36" idx="5"/>
            <a:endCxn id="51" idx="1"/>
          </p:cNvCxnSpPr>
          <p:nvPr/>
        </p:nvCxnSpPr>
        <p:spPr>
          <a:xfrm>
            <a:off x="4395040" y="1281214"/>
            <a:ext cx="804301" cy="62424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5" name="Oval 54"/>
          <p:cNvSpPr/>
          <p:nvPr/>
        </p:nvSpPr>
        <p:spPr>
          <a:xfrm>
            <a:off x="4038630" y="2168981"/>
            <a:ext cx="642552" cy="605481"/>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lumMod val="75000"/>
                    <a:lumOff val="25000"/>
                  </a:schemeClr>
                </a:solidFill>
              </a:rPr>
              <a:t>1</a:t>
            </a:r>
          </a:p>
        </p:txBody>
      </p:sp>
      <p:cxnSp>
        <p:nvCxnSpPr>
          <p:cNvPr id="56" name="Straight Arrow Connector 55"/>
          <p:cNvCxnSpPr>
            <a:stCxn id="55" idx="6"/>
            <a:endCxn id="51" idx="3"/>
          </p:cNvCxnSpPr>
          <p:nvPr/>
        </p:nvCxnSpPr>
        <p:spPr>
          <a:xfrm flipV="1">
            <a:off x="4681182" y="2333596"/>
            <a:ext cx="518159" cy="13812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9" name="Straight Arrow Connector 58"/>
          <p:cNvCxnSpPr>
            <a:stCxn id="55" idx="2"/>
            <a:endCxn id="13" idx="5"/>
          </p:cNvCxnSpPr>
          <p:nvPr/>
        </p:nvCxnSpPr>
        <p:spPr>
          <a:xfrm flipH="1" flipV="1">
            <a:off x="3305265" y="2030857"/>
            <a:ext cx="733365" cy="44086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18" name="Group 17"/>
          <p:cNvGrpSpPr/>
          <p:nvPr/>
        </p:nvGrpSpPr>
        <p:grpSpPr>
          <a:xfrm>
            <a:off x="5105241" y="1816786"/>
            <a:ext cx="2261260" cy="1162756"/>
            <a:chOff x="6549727" y="1816786"/>
            <a:chExt cx="2261260" cy="1162756"/>
          </a:xfrm>
        </p:grpSpPr>
        <p:sp>
          <p:nvSpPr>
            <p:cNvPr id="51" name="Oval 50"/>
            <p:cNvSpPr/>
            <p:nvPr/>
          </p:nvSpPr>
          <p:spPr>
            <a:xfrm>
              <a:off x="6549727" y="1816786"/>
              <a:ext cx="642552" cy="605481"/>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chemeClr val="tx1">
                      <a:lumMod val="75000"/>
                      <a:lumOff val="25000"/>
                    </a:schemeClr>
                  </a:solidFill>
                </a:rPr>
                <a:t>-</a:t>
              </a:r>
              <a:endParaRPr lang="en-US"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62" name="Rectangle 61"/>
                <p:cNvSpPr/>
                <p:nvPr/>
              </p:nvSpPr>
              <p:spPr>
                <a:xfrm>
                  <a:off x="6549727" y="2333596"/>
                  <a:ext cx="2261260" cy="6459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i="1" smtClean="0">
                                <a:latin typeface="Cambria Math" charset="0"/>
                              </a:rPr>
                            </m:ctrlPr>
                          </m:funcPr>
                          <m:fName>
                            <m:sSub>
                              <m:sSubPr>
                                <m:ctrlPr>
                                  <a:rPr lang="en-US" i="1">
                                    <a:latin typeface="Cambria Math" charset="0"/>
                                  </a:rPr>
                                </m:ctrlPr>
                              </m:sSubPr>
                              <m:e>
                                <m:r>
                                  <a:rPr lang="en-US" i="1">
                                    <a:latin typeface="Cambria Math" charset="0"/>
                                  </a:rPr>
                                  <m:t>𝜉</m:t>
                                </m:r>
                              </m:e>
                              <m:sub>
                                <m:r>
                                  <a:rPr lang="en-US" b="0" i="1" smtClean="0">
                                    <a:latin typeface="Cambria Math" charset="0"/>
                                  </a:rPr>
                                  <m:t>6</m:t>
                                </m:r>
                              </m:sub>
                            </m:sSub>
                            <m:r>
                              <a:rPr lang="en-US" i="1">
                                <a:latin typeface="Cambria Math" charset="0"/>
                              </a:rPr>
                              <m:t>=</m:t>
                            </m:r>
                            <m:r>
                              <a:rPr lang="en-US" b="0" i="1" smtClean="0">
                                <a:latin typeface="Cambria Math" charset="0"/>
                              </a:rPr>
                              <m:t>1−</m:t>
                            </m:r>
                          </m:fName>
                          <m:e>
                            <m:f>
                              <m:fPr>
                                <m:ctrlPr>
                                  <a:rPr lang="mr-IN" i="1">
                                    <a:latin typeface="Cambria Math" charset="0"/>
                                  </a:rPr>
                                </m:ctrlPr>
                              </m:fPr>
                              <m:num>
                                <m:r>
                                  <a:rPr lang="en-US" i="1">
                                    <a:latin typeface="Cambria Math" charset="0"/>
                                  </a:rPr>
                                  <m:t>1</m:t>
                                </m:r>
                              </m:num>
                              <m:den>
                                <m:r>
                                  <a:rPr lang="en-US" i="1">
                                    <a:latin typeface="Cambria Math" charset="0"/>
                                  </a:rPr>
                                  <m:t>1+</m:t>
                                </m:r>
                                <m:sSup>
                                  <m:sSupPr>
                                    <m:ctrlPr>
                                      <a:rPr lang="en-US" i="1">
                                        <a:latin typeface="Cambria Math" charset="0"/>
                                      </a:rPr>
                                    </m:ctrlPr>
                                  </m:sSupPr>
                                  <m:e>
                                    <m:r>
                                      <a:rPr lang="en-US" i="1">
                                        <a:latin typeface="Cambria Math" charset="0"/>
                                      </a:rPr>
                                      <m:t>𝑒</m:t>
                                    </m:r>
                                  </m:e>
                                  <m:sup>
                                    <m:r>
                                      <a:rPr lang="en-US" i="1">
                                        <a:latin typeface="Cambria Math" charset="0"/>
                                      </a:rPr>
                                      <m:t>−</m:t>
                                    </m:r>
                                    <m:sSup>
                                      <m:sSupPr>
                                        <m:ctrlPr>
                                          <a:rPr lang="en-US" i="1">
                                            <a:latin typeface="Cambria Math" charset="0"/>
                                          </a:rPr>
                                        </m:ctrlPr>
                                      </m:sSupPr>
                                      <m:e>
                                        <m:r>
                                          <a:rPr lang="en-US" i="1">
                                            <a:latin typeface="Cambria Math" charset="0"/>
                                          </a:rPr>
                                          <m:t>𝑊</m:t>
                                        </m:r>
                                      </m:e>
                                      <m:sup>
                                        <m:r>
                                          <a:rPr lang="en-US" i="1">
                                            <a:latin typeface="Cambria Math" charset="0"/>
                                          </a:rPr>
                                          <m:t>𝑇</m:t>
                                        </m:r>
                                      </m:sup>
                                    </m:sSup>
                                    <m:r>
                                      <a:rPr lang="en-US" i="1">
                                        <a:latin typeface="Cambria Math" charset="0"/>
                                      </a:rPr>
                                      <m:t>𝑋</m:t>
                                    </m:r>
                                  </m:sup>
                                </m:sSup>
                              </m:den>
                            </m:f>
                          </m:e>
                        </m:func>
                      </m:oMath>
                    </m:oMathPara>
                  </a14:m>
                  <a:endParaRPr lang="en-US" dirty="0"/>
                </a:p>
              </p:txBody>
            </p:sp>
          </mc:Choice>
          <mc:Fallback xmlns="">
            <p:sp>
              <p:nvSpPr>
                <p:cNvPr id="62" name="Rectangle 61"/>
                <p:cNvSpPr>
                  <a:spLocks noRot="1" noChangeAspect="1" noMove="1" noResize="1" noEditPoints="1" noAdjustHandles="1" noChangeArrowheads="1" noChangeShapeType="1" noTextEdit="1"/>
                </p:cNvSpPr>
                <p:nvPr/>
              </p:nvSpPr>
              <p:spPr>
                <a:xfrm>
                  <a:off x="6549727" y="2333596"/>
                  <a:ext cx="2261260" cy="645946"/>
                </a:xfrm>
                <a:prstGeom prst="rect">
                  <a:avLst/>
                </a:prstGeom>
                <a:blipFill rotWithShape="0">
                  <a:blip r:embed="rId12"/>
                  <a:stretch>
                    <a:fillRect/>
                  </a:stretch>
                </a:blipFill>
              </p:spPr>
              <p:txBody>
                <a:bodyPr/>
                <a:lstStyle/>
                <a:p>
                  <a:r>
                    <a:rPr lang="en-US">
                      <a:noFill/>
                    </a:rPr>
                    <a:t> </a:t>
                  </a:r>
                </a:p>
              </p:txBody>
            </p:sp>
          </mc:Fallback>
        </mc:AlternateContent>
      </p:grpSp>
      <p:cxnSp>
        <p:nvCxnSpPr>
          <p:cNvPr id="35" name="Straight Arrow Connector 34"/>
          <p:cNvCxnSpPr>
            <a:stCxn id="51" idx="6"/>
            <a:endCxn id="37" idx="2"/>
          </p:cNvCxnSpPr>
          <p:nvPr/>
        </p:nvCxnSpPr>
        <p:spPr>
          <a:xfrm flipV="1">
            <a:off x="5747793" y="1931235"/>
            <a:ext cx="710201" cy="18829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15" name="Group 14"/>
          <p:cNvGrpSpPr/>
          <p:nvPr/>
        </p:nvGrpSpPr>
        <p:grpSpPr>
          <a:xfrm>
            <a:off x="6457994" y="1184162"/>
            <a:ext cx="3008846" cy="1049813"/>
            <a:chOff x="8095048" y="868101"/>
            <a:chExt cx="3008846" cy="1049813"/>
          </a:xfrm>
        </p:grpSpPr>
        <p:sp>
          <p:nvSpPr>
            <p:cNvPr id="37" name="Oval 36"/>
            <p:cNvSpPr/>
            <p:nvPr/>
          </p:nvSpPr>
          <p:spPr>
            <a:xfrm>
              <a:off x="8095048" y="1312433"/>
              <a:ext cx="642552" cy="605481"/>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chemeClr val="tx1">
                      <a:lumMod val="75000"/>
                      <a:lumOff val="25000"/>
                    </a:schemeClr>
                  </a:solidFill>
                </a:rPr>
                <a:t>log</a:t>
              </a:r>
              <a:endParaRPr lang="en-US"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38" name="Rectangle 37"/>
                <p:cNvSpPr/>
                <p:nvPr/>
              </p:nvSpPr>
              <p:spPr>
                <a:xfrm>
                  <a:off x="8417518" y="868101"/>
                  <a:ext cx="2686376" cy="6459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i="1" smtClean="0">
                                <a:latin typeface="Cambria Math" charset="0"/>
                              </a:rPr>
                            </m:ctrlPr>
                          </m:funcPr>
                          <m:fName>
                            <m:sSub>
                              <m:sSubPr>
                                <m:ctrlPr>
                                  <a:rPr lang="en-US" i="1">
                                    <a:latin typeface="Cambria Math" charset="0"/>
                                  </a:rPr>
                                </m:ctrlPr>
                              </m:sSubPr>
                              <m:e>
                                <m:r>
                                  <a:rPr lang="en-US" i="1">
                                    <a:latin typeface="Cambria Math" charset="0"/>
                                  </a:rPr>
                                  <m:t>𝜉</m:t>
                                </m:r>
                              </m:e>
                              <m:sub>
                                <m:r>
                                  <a:rPr lang="en-US" b="0" i="1" smtClean="0">
                                    <a:latin typeface="Cambria Math" charset="0"/>
                                  </a:rPr>
                                  <m:t>7</m:t>
                                </m:r>
                              </m:sub>
                            </m:sSub>
                            <m:r>
                              <a:rPr lang="en-US" b="0" i="1" smtClean="0">
                                <a:latin typeface="Cambria Math" charset="0"/>
                              </a:rPr>
                              <m:t>=</m:t>
                            </m:r>
                            <m:r>
                              <m:rPr>
                                <m:sty m:val="p"/>
                              </m:rPr>
                              <a:rPr lang="en-US">
                                <a:latin typeface="Cambria Math" charset="0"/>
                              </a:rPr>
                              <m:t>log</m:t>
                            </m:r>
                            <m:r>
                              <a:rPr lang="en-US" b="0" i="1" smtClean="0">
                                <a:latin typeface="Cambria Math" charset="0"/>
                              </a:rPr>
                              <m:t>(1−</m:t>
                            </m:r>
                          </m:fName>
                          <m:e>
                            <m:f>
                              <m:fPr>
                                <m:ctrlPr>
                                  <a:rPr lang="mr-IN" i="1">
                                    <a:latin typeface="Cambria Math" charset="0"/>
                                  </a:rPr>
                                </m:ctrlPr>
                              </m:fPr>
                              <m:num>
                                <m:r>
                                  <a:rPr lang="en-US" i="1">
                                    <a:latin typeface="Cambria Math" charset="0"/>
                                  </a:rPr>
                                  <m:t>1</m:t>
                                </m:r>
                              </m:num>
                              <m:den>
                                <m:r>
                                  <a:rPr lang="en-US" i="1">
                                    <a:latin typeface="Cambria Math" charset="0"/>
                                  </a:rPr>
                                  <m:t>1+</m:t>
                                </m:r>
                                <m:sSup>
                                  <m:sSupPr>
                                    <m:ctrlPr>
                                      <a:rPr lang="en-US" i="1">
                                        <a:latin typeface="Cambria Math" charset="0"/>
                                      </a:rPr>
                                    </m:ctrlPr>
                                  </m:sSupPr>
                                  <m:e>
                                    <m:r>
                                      <a:rPr lang="en-US" i="1">
                                        <a:latin typeface="Cambria Math" charset="0"/>
                                      </a:rPr>
                                      <m:t>𝑒</m:t>
                                    </m:r>
                                  </m:e>
                                  <m:sup>
                                    <m:r>
                                      <a:rPr lang="en-US" i="1">
                                        <a:latin typeface="Cambria Math" charset="0"/>
                                      </a:rPr>
                                      <m:t>−</m:t>
                                    </m:r>
                                    <m:sSup>
                                      <m:sSupPr>
                                        <m:ctrlPr>
                                          <a:rPr lang="en-US" i="1">
                                            <a:latin typeface="Cambria Math" charset="0"/>
                                          </a:rPr>
                                        </m:ctrlPr>
                                      </m:sSupPr>
                                      <m:e>
                                        <m:r>
                                          <a:rPr lang="en-US" i="1">
                                            <a:latin typeface="Cambria Math" charset="0"/>
                                          </a:rPr>
                                          <m:t>𝑊</m:t>
                                        </m:r>
                                      </m:e>
                                      <m:sup>
                                        <m:r>
                                          <a:rPr lang="en-US" i="1">
                                            <a:latin typeface="Cambria Math" charset="0"/>
                                          </a:rPr>
                                          <m:t>𝑇</m:t>
                                        </m:r>
                                      </m:sup>
                                    </m:sSup>
                                    <m:r>
                                      <a:rPr lang="en-US" i="1">
                                        <a:latin typeface="Cambria Math" charset="0"/>
                                      </a:rPr>
                                      <m:t>𝑋</m:t>
                                    </m:r>
                                  </m:sup>
                                </m:sSup>
                              </m:den>
                            </m:f>
                            <m:r>
                              <a:rPr lang="en-US" b="0" i="1" smtClean="0">
                                <a:latin typeface="Cambria Math" charset="0"/>
                              </a:rPr>
                              <m:t>)</m:t>
                            </m:r>
                          </m:e>
                        </m:func>
                      </m:oMath>
                    </m:oMathPara>
                  </a14:m>
                  <a:endParaRPr lang="en-US" dirty="0"/>
                </a:p>
              </p:txBody>
            </p:sp>
          </mc:Choice>
          <mc:Fallback xmlns="">
            <p:sp>
              <p:nvSpPr>
                <p:cNvPr id="38" name="Rectangle 37"/>
                <p:cNvSpPr>
                  <a:spLocks noRot="1" noChangeAspect="1" noMove="1" noResize="1" noEditPoints="1" noAdjustHandles="1" noChangeArrowheads="1" noChangeShapeType="1" noTextEdit="1"/>
                </p:cNvSpPr>
                <p:nvPr/>
              </p:nvSpPr>
              <p:spPr>
                <a:xfrm>
                  <a:off x="8417518" y="868101"/>
                  <a:ext cx="2686376" cy="645946"/>
                </a:xfrm>
                <a:prstGeom prst="rect">
                  <a:avLst/>
                </a:prstGeom>
                <a:blipFill rotWithShape="0">
                  <a:blip r:embed="rId13"/>
                  <a:stretch>
                    <a:fillRect/>
                  </a:stretch>
                </a:blipFill>
              </p:spPr>
              <p:txBody>
                <a:bodyPr/>
                <a:lstStyle/>
                <a:p>
                  <a:r>
                    <a:rPr lang="en-US">
                      <a:noFill/>
                    </a:rPr>
                    <a:t> </a:t>
                  </a:r>
                </a:p>
              </p:txBody>
            </p:sp>
          </mc:Fallback>
        </mc:AlternateContent>
      </p:grpSp>
      <p:sp>
        <p:nvSpPr>
          <p:cNvPr id="41" name="Oval 40"/>
          <p:cNvSpPr/>
          <p:nvPr/>
        </p:nvSpPr>
        <p:spPr>
          <a:xfrm>
            <a:off x="9838724" y="2471722"/>
            <a:ext cx="670250" cy="693181"/>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mtClean="0">
                <a:solidFill>
                  <a:schemeClr val="tx1">
                    <a:lumMod val="75000"/>
                    <a:lumOff val="25000"/>
                  </a:schemeClr>
                </a:solidFill>
              </a:rPr>
              <a:t>1-y</a:t>
            </a:r>
            <a:endParaRPr lang="en-US" dirty="0">
              <a:solidFill>
                <a:schemeClr val="tx1">
                  <a:lumMod val="75000"/>
                  <a:lumOff val="25000"/>
                </a:schemeClr>
              </a:solidFill>
            </a:endParaRPr>
          </a:p>
        </p:txBody>
      </p:sp>
      <p:cxnSp>
        <p:nvCxnSpPr>
          <p:cNvPr id="46" name="Straight Arrow Connector 45"/>
          <p:cNvCxnSpPr>
            <a:stCxn id="37" idx="5"/>
            <a:endCxn id="42" idx="1"/>
          </p:cNvCxnSpPr>
          <p:nvPr/>
        </p:nvCxnSpPr>
        <p:spPr>
          <a:xfrm>
            <a:off x="7006446" y="2145304"/>
            <a:ext cx="1349410" cy="119138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7" name="Straight Arrow Connector 46"/>
          <p:cNvCxnSpPr>
            <a:stCxn id="41" idx="3"/>
            <a:endCxn id="42" idx="6"/>
          </p:cNvCxnSpPr>
          <p:nvPr/>
        </p:nvCxnSpPr>
        <p:spPr>
          <a:xfrm flipH="1">
            <a:off x="8904308" y="3063389"/>
            <a:ext cx="1032572" cy="48737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39" name="Group 38"/>
          <p:cNvGrpSpPr/>
          <p:nvPr/>
        </p:nvGrpSpPr>
        <p:grpSpPr>
          <a:xfrm>
            <a:off x="7343542" y="3248020"/>
            <a:ext cx="3464345" cy="1283609"/>
            <a:chOff x="7343542" y="3248020"/>
            <a:chExt cx="3464345" cy="1283609"/>
          </a:xfrm>
        </p:grpSpPr>
        <mc:AlternateContent xmlns:mc="http://schemas.openxmlformats.org/markup-compatibility/2006" xmlns:a14="http://schemas.microsoft.com/office/drawing/2010/main">
          <mc:Choice Requires="a14">
            <p:sp>
              <p:nvSpPr>
                <p:cNvPr id="42" name="Oval 41"/>
                <p:cNvSpPr/>
                <p:nvPr/>
              </p:nvSpPr>
              <p:spPr>
                <a:xfrm>
                  <a:off x="8261756" y="3248020"/>
                  <a:ext cx="642552" cy="605481"/>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lumMod val="75000"/>
                                <a:lumOff val="25000"/>
                              </a:schemeClr>
                            </a:solidFill>
                            <a:latin typeface="Cambria Math" charset="0"/>
                          </a:rPr>
                          <m:t>×</m:t>
                        </m:r>
                      </m:oMath>
                    </m:oMathPara>
                  </a14:m>
                  <a:endParaRPr lang="en-US" b="0" dirty="0" smtClean="0">
                    <a:solidFill>
                      <a:schemeClr val="tx1">
                        <a:lumMod val="75000"/>
                        <a:lumOff val="25000"/>
                      </a:schemeClr>
                    </a:solidFill>
                  </a:endParaRPr>
                </a:p>
              </p:txBody>
            </p:sp>
          </mc:Choice>
          <mc:Fallback xmlns="">
            <p:sp>
              <p:nvSpPr>
                <p:cNvPr id="42" name="Oval 41"/>
                <p:cNvSpPr>
                  <a:spLocks noRot="1" noChangeAspect="1" noMove="1" noResize="1" noEditPoints="1" noAdjustHandles="1" noChangeArrowheads="1" noChangeShapeType="1" noTextEdit="1"/>
                </p:cNvSpPr>
                <p:nvPr/>
              </p:nvSpPr>
              <p:spPr>
                <a:xfrm>
                  <a:off x="8261756" y="3248020"/>
                  <a:ext cx="642552" cy="605481"/>
                </a:xfrm>
                <a:prstGeom prst="ellipse">
                  <a:avLst/>
                </a:prstGeom>
                <a:blipFill rotWithShape="0">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Rectangle 25"/>
                <p:cNvSpPr/>
                <p:nvPr/>
              </p:nvSpPr>
              <p:spPr>
                <a:xfrm>
                  <a:off x="7343542" y="3885683"/>
                  <a:ext cx="3464345" cy="6459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i="1" smtClean="0">
                                <a:latin typeface="Cambria Math" charset="0"/>
                              </a:rPr>
                            </m:ctrlPr>
                          </m:funcPr>
                          <m:fName>
                            <m:sSub>
                              <m:sSubPr>
                                <m:ctrlPr>
                                  <a:rPr lang="en-US" i="1">
                                    <a:latin typeface="Cambria Math" charset="0"/>
                                  </a:rPr>
                                </m:ctrlPr>
                              </m:sSubPr>
                              <m:e>
                                <m:r>
                                  <a:rPr lang="en-US" i="1">
                                    <a:latin typeface="Cambria Math" charset="0"/>
                                  </a:rPr>
                                  <m:t>𝜉</m:t>
                                </m:r>
                              </m:e>
                              <m:sub>
                                <m:r>
                                  <a:rPr lang="en-US" b="0" i="1" smtClean="0">
                                    <a:latin typeface="Cambria Math" charset="0"/>
                                  </a:rPr>
                                  <m:t>8</m:t>
                                </m:r>
                              </m:sub>
                            </m:sSub>
                            <m:r>
                              <a:rPr lang="en-US" i="1">
                                <a:latin typeface="Cambria Math" charset="0"/>
                              </a:rPr>
                              <m:t>=</m:t>
                            </m:r>
                            <m:d>
                              <m:dPr>
                                <m:ctrlPr>
                                  <a:rPr lang="en-US" b="0" i="1" smtClean="0">
                                    <a:latin typeface="Cambria Math" charset="0"/>
                                  </a:rPr>
                                </m:ctrlPr>
                              </m:dPr>
                              <m:e>
                                <m:r>
                                  <a:rPr lang="en-US" b="0" i="0" smtClean="0">
                                    <a:latin typeface="Cambria Math" charset="0"/>
                                  </a:rPr>
                                  <m:t>1−</m:t>
                                </m:r>
                                <m:r>
                                  <m:rPr>
                                    <m:sty m:val="p"/>
                                  </m:rPr>
                                  <a:rPr lang="en-US" b="0" i="0" smtClean="0">
                                    <a:latin typeface="Cambria Math" charset="0"/>
                                  </a:rPr>
                                  <m:t>y</m:t>
                                </m:r>
                              </m:e>
                            </m:d>
                            <m:r>
                              <m:rPr>
                                <m:sty m:val="p"/>
                              </m:rPr>
                              <a:rPr lang="en-US">
                                <a:latin typeface="Cambria Math" charset="0"/>
                              </a:rPr>
                              <m:t>log</m:t>
                            </m:r>
                            <m:r>
                              <a:rPr lang="en-US" i="1">
                                <a:latin typeface="Cambria Math" charset="0"/>
                              </a:rPr>
                              <m:t>(1−</m:t>
                            </m:r>
                          </m:fName>
                          <m:e>
                            <m:f>
                              <m:fPr>
                                <m:ctrlPr>
                                  <a:rPr lang="mr-IN" i="1">
                                    <a:latin typeface="Cambria Math" charset="0"/>
                                  </a:rPr>
                                </m:ctrlPr>
                              </m:fPr>
                              <m:num>
                                <m:r>
                                  <a:rPr lang="en-US" i="1">
                                    <a:latin typeface="Cambria Math" charset="0"/>
                                  </a:rPr>
                                  <m:t>1</m:t>
                                </m:r>
                              </m:num>
                              <m:den>
                                <m:r>
                                  <a:rPr lang="en-US" i="1">
                                    <a:latin typeface="Cambria Math" charset="0"/>
                                  </a:rPr>
                                  <m:t>1+</m:t>
                                </m:r>
                                <m:sSup>
                                  <m:sSupPr>
                                    <m:ctrlPr>
                                      <a:rPr lang="en-US" i="1">
                                        <a:latin typeface="Cambria Math" charset="0"/>
                                      </a:rPr>
                                    </m:ctrlPr>
                                  </m:sSupPr>
                                  <m:e>
                                    <m:r>
                                      <a:rPr lang="en-US" i="1">
                                        <a:latin typeface="Cambria Math" charset="0"/>
                                      </a:rPr>
                                      <m:t>𝑒</m:t>
                                    </m:r>
                                  </m:e>
                                  <m:sup>
                                    <m:r>
                                      <a:rPr lang="en-US" i="1">
                                        <a:latin typeface="Cambria Math" charset="0"/>
                                      </a:rPr>
                                      <m:t>−</m:t>
                                    </m:r>
                                    <m:sSup>
                                      <m:sSupPr>
                                        <m:ctrlPr>
                                          <a:rPr lang="en-US" i="1">
                                            <a:latin typeface="Cambria Math" charset="0"/>
                                          </a:rPr>
                                        </m:ctrlPr>
                                      </m:sSupPr>
                                      <m:e>
                                        <m:r>
                                          <a:rPr lang="en-US" i="1">
                                            <a:latin typeface="Cambria Math" charset="0"/>
                                          </a:rPr>
                                          <m:t>𝑊</m:t>
                                        </m:r>
                                      </m:e>
                                      <m:sup>
                                        <m:r>
                                          <a:rPr lang="en-US" i="1">
                                            <a:latin typeface="Cambria Math" charset="0"/>
                                          </a:rPr>
                                          <m:t>𝑇</m:t>
                                        </m:r>
                                      </m:sup>
                                    </m:sSup>
                                    <m:r>
                                      <a:rPr lang="en-US" i="1">
                                        <a:latin typeface="Cambria Math" charset="0"/>
                                      </a:rPr>
                                      <m:t>𝑋</m:t>
                                    </m:r>
                                  </m:sup>
                                </m:sSup>
                              </m:den>
                            </m:f>
                            <m:r>
                              <a:rPr lang="en-US" i="1">
                                <a:latin typeface="Cambria Math" charset="0"/>
                              </a:rPr>
                              <m:t>)</m:t>
                            </m:r>
                          </m:e>
                        </m:func>
                      </m:oMath>
                    </m:oMathPara>
                  </a14:m>
                  <a:endParaRPr lang="en-US" dirty="0"/>
                </a:p>
              </p:txBody>
            </p:sp>
          </mc:Choice>
          <mc:Fallback xmlns="">
            <p:sp>
              <p:nvSpPr>
                <p:cNvPr id="26" name="Rectangle 25"/>
                <p:cNvSpPr>
                  <a:spLocks noRot="1" noChangeAspect="1" noMove="1" noResize="1" noEditPoints="1" noAdjustHandles="1" noChangeArrowheads="1" noChangeShapeType="1" noTextEdit="1"/>
                </p:cNvSpPr>
                <p:nvPr/>
              </p:nvSpPr>
              <p:spPr>
                <a:xfrm>
                  <a:off x="7343542" y="3885683"/>
                  <a:ext cx="3464345" cy="645946"/>
                </a:xfrm>
                <a:prstGeom prst="rect">
                  <a:avLst/>
                </a:prstGeom>
                <a:blipFill rotWithShape="0">
                  <a:blip r:embed="rId15"/>
                  <a:stretch>
                    <a:fillRect/>
                  </a:stretch>
                </a:blipFill>
              </p:spPr>
              <p:txBody>
                <a:bodyPr/>
                <a:lstStyle/>
                <a:p>
                  <a:r>
                    <a:rPr lang="en-US">
                      <a:noFill/>
                    </a:rPr>
                    <a:t> </a:t>
                  </a:r>
                </a:p>
              </p:txBody>
            </p:sp>
          </mc:Fallback>
        </mc:AlternateContent>
      </p:grpSp>
      <p:cxnSp>
        <p:nvCxnSpPr>
          <p:cNvPr id="53" name="Straight Arrow Connector 52"/>
          <p:cNvCxnSpPr>
            <a:stCxn id="44" idx="4"/>
            <a:endCxn id="57" idx="0"/>
          </p:cNvCxnSpPr>
          <p:nvPr/>
        </p:nvCxnSpPr>
        <p:spPr>
          <a:xfrm>
            <a:off x="5803075" y="1281214"/>
            <a:ext cx="545839" cy="238676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4" name="Oval 53"/>
          <p:cNvSpPr/>
          <p:nvPr/>
        </p:nvSpPr>
        <p:spPr>
          <a:xfrm>
            <a:off x="4646970" y="3515475"/>
            <a:ext cx="670250" cy="693181"/>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y</a:t>
            </a:r>
            <a:endParaRPr lang="en-US" dirty="0">
              <a:solidFill>
                <a:schemeClr val="tx1">
                  <a:lumMod val="75000"/>
                  <a:lumOff val="25000"/>
                </a:schemeClr>
              </a:solidFill>
            </a:endParaRPr>
          </a:p>
        </p:txBody>
      </p:sp>
      <p:cxnSp>
        <p:nvCxnSpPr>
          <p:cNvPr id="58" name="Straight Arrow Connector 57"/>
          <p:cNvCxnSpPr>
            <a:stCxn id="54" idx="6"/>
            <a:endCxn id="57" idx="2"/>
          </p:cNvCxnSpPr>
          <p:nvPr/>
        </p:nvCxnSpPr>
        <p:spPr>
          <a:xfrm>
            <a:off x="5317220" y="3862066"/>
            <a:ext cx="710418" cy="10865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48" name="Group 47"/>
          <p:cNvGrpSpPr/>
          <p:nvPr/>
        </p:nvGrpSpPr>
        <p:grpSpPr>
          <a:xfrm>
            <a:off x="4911218" y="3667978"/>
            <a:ext cx="2516138" cy="1147480"/>
            <a:chOff x="4911218" y="3667978"/>
            <a:chExt cx="2516138" cy="1147480"/>
          </a:xfrm>
        </p:grpSpPr>
        <mc:AlternateContent xmlns:mc="http://schemas.openxmlformats.org/markup-compatibility/2006" xmlns:a14="http://schemas.microsoft.com/office/drawing/2010/main">
          <mc:Choice Requires="a14">
            <p:sp>
              <p:nvSpPr>
                <p:cNvPr id="57" name="Oval 56"/>
                <p:cNvSpPr/>
                <p:nvPr/>
              </p:nvSpPr>
              <p:spPr>
                <a:xfrm>
                  <a:off x="6027638" y="3667978"/>
                  <a:ext cx="642552" cy="605481"/>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lumMod val="75000"/>
                                <a:lumOff val="25000"/>
                              </a:schemeClr>
                            </a:solidFill>
                            <a:latin typeface="Cambria Math" charset="0"/>
                          </a:rPr>
                          <m:t>×</m:t>
                        </m:r>
                      </m:oMath>
                    </m:oMathPara>
                  </a14:m>
                  <a:endParaRPr lang="en-US" b="0" dirty="0" smtClean="0">
                    <a:solidFill>
                      <a:schemeClr val="tx1">
                        <a:lumMod val="75000"/>
                        <a:lumOff val="25000"/>
                      </a:schemeClr>
                    </a:solidFill>
                  </a:endParaRPr>
                </a:p>
              </p:txBody>
            </p:sp>
          </mc:Choice>
          <mc:Fallback xmlns="">
            <p:sp>
              <p:nvSpPr>
                <p:cNvPr id="57" name="Oval 56"/>
                <p:cNvSpPr>
                  <a:spLocks noRot="1" noChangeAspect="1" noMove="1" noResize="1" noEditPoints="1" noAdjustHandles="1" noChangeArrowheads="1" noChangeShapeType="1" noTextEdit="1"/>
                </p:cNvSpPr>
                <p:nvPr/>
              </p:nvSpPr>
              <p:spPr>
                <a:xfrm>
                  <a:off x="6027638" y="3667978"/>
                  <a:ext cx="642552" cy="605481"/>
                </a:xfrm>
                <a:prstGeom prst="ellipse">
                  <a:avLst/>
                </a:prstGeom>
                <a:blipFill rotWithShape="0">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Rectangle 59"/>
                <p:cNvSpPr/>
                <p:nvPr/>
              </p:nvSpPr>
              <p:spPr>
                <a:xfrm>
                  <a:off x="4911218" y="4169512"/>
                  <a:ext cx="2516138" cy="6459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i="1" smtClean="0">
                                <a:latin typeface="Cambria Math" charset="0"/>
                              </a:rPr>
                            </m:ctrlPr>
                          </m:funcPr>
                          <m:fName>
                            <m:sSub>
                              <m:sSubPr>
                                <m:ctrlPr>
                                  <a:rPr lang="en-US" i="1">
                                    <a:latin typeface="Cambria Math" charset="0"/>
                                  </a:rPr>
                                </m:ctrlPr>
                              </m:sSubPr>
                              <m:e>
                                <m:r>
                                  <a:rPr lang="en-US" i="1">
                                    <a:latin typeface="Cambria Math" charset="0"/>
                                  </a:rPr>
                                  <m:t>𝜉</m:t>
                                </m:r>
                              </m:e>
                              <m:sub>
                                <m:r>
                                  <a:rPr lang="en-US" b="0" i="1" smtClean="0">
                                    <a:latin typeface="Cambria Math" charset="0"/>
                                  </a:rPr>
                                  <m:t>9</m:t>
                                </m:r>
                              </m:sub>
                            </m:sSub>
                            <m:r>
                              <a:rPr lang="en-US" i="1">
                                <a:latin typeface="Cambria Math" charset="0"/>
                              </a:rPr>
                              <m:t>=</m:t>
                            </m:r>
                            <m:r>
                              <m:rPr>
                                <m:sty m:val="p"/>
                              </m:rPr>
                              <a:rPr lang="en-US" b="0" i="0" smtClean="0">
                                <a:latin typeface="Cambria Math" charset="0"/>
                              </a:rPr>
                              <m:t>y</m:t>
                            </m:r>
                            <m:r>
                              <m:rPr>
                                <m:sty m:val="p"/>
                              </m:rPr>
                              <a:rPr lang="en-US">
                                <a:latin typeface="Cambria Math" charset="0"/>
                              </a:rPr>
                              <m:t>log</m:t>
                            </m:r>
                            <m:r>
                              <a:rPr lang="en-US" i="1">
                                <a:latin typeface="Cambria Math" charset="0"/>
                              </a:rPr>
                              <m:t>(</m:t>
                            </m:r>
                          </m:fName>
                          <m:e>
                            <m:f>
                              <m:fPr>
                                <m:ctrlPr>
                                  <a:rPr lang="mr-IN" i="1">
                                    <a:latin typeface="Cambria Math" charset="0"/>
                                  </a:rPr>
                                </m:ctrlPr>
                              </m:fPr>
                              <m:num>
                                <m:r>
                                  <a:rPr lang="en-US" i="1">
                                    <a:latin typeface="Cambria Math" charset="0"/>
                                  </a:rPr>
                                  <m:t>1</m:t>
                                </m:r>
                              </m:num>
                              <m:den>
                                <m:r>
                                  <a:rPr lang="en-US" i="1">
                                    <a:latin typeface="Cambria Math" charset="0"/>
                                  </a:rPr>
                                  <m:t>1+</m:t>
                                </m:r>
                                <m:sSup>
                                  <m:sSupPr>
                                    <m:ctrlPr>
                                      <a:rPr lang="en-US" i="1">
                                        <a:latin typeface="Cambria Math" charset="0"/>
                                      </a:rPr>
                                    </m:ctrlPr>
                                  </m:sSupPr>
                                  <m:e>
                                    <m:r>
                                      <a:rPr lang="en-US" i="1">
                                        <a:latin typeface="Cambria Math" charset="0"/>
                                      </a:rPr>
                                      <m:t>𝑒</m:t>
                                    </m:r>
                                  </m:e>
                                  <m:sup>
                                    <m:r>
                                      <a:rPr lang="en-US" i="1">
                                        <a:latin typeface="Cambria Math" charset="0"/>
                                      </a:rPr>
                                      <m:t>−</m:t>
                                    </m:r>
                                    <m:sSup>
                                      <m:sSupPr>
                                        <m:ctrlPr>
                                          <a:rPr lang="en-US" i="1">
                                            <a:latin typeface="Cambria Math" charset="0"/>
                                          </a:rPr>
                                        </m:ctrlPr>
                                      </m:sSupPr>
                                      <m:e>
                                        <m:r>
                                          <a:rPr lang="en-US" i="1">
                                            <a:latin typeface="Cambria Math" charset="0"/>
                                          </a:rPr>
                                          <m:t>𝑊</m:t>
                                        </m:r>
                                      </m:e>
                                      <m:sup>
                                        <m:r>
                                          <a:rPr lang="en-US" i="1">
                                            <a:latin typeface="Cambria Math" charset="0"/>
                                          </a:rPr>
                                          <m:t>𝑇</m:t>
                                        </m:r>
                                      </m:sup>
                                    </m:sSup>
                                    <m:r>
                                      <a:rPr lang="en-US" i="1">
                                        <a:latin typeface="Cambria Math" charset="0"/>
                                      </a:rPr>
                                      <m:t>𝑋</m:t>
                                    </m:r>
                                  </m:sup>
                                </m:sSup>
                              </m:den>
                            </m:f>
                            <m:r>
                              <a:rPr lang="en-US" i="1">
                                <a:latin typeface="Cambria Math" charset="0"/>
                              </a:rPr>
                              <m:t>)</m:t>
                            </m:r>
                          </m:e>
                        </m:func>
                      </m:oMath>
                    </m:oMathPara>
                  </a14:m>
                  <a:endParaRPr lang="en-US" dirty="0"/>
                </a:p>
              </p:txBody>
            </p:sp>
          </mc:Choice>
          <mc:Fallback xmlns="">
            <p:sp>
              <p:nvSpPr>
                <p:cNvPr id="60" name="Rectangle 59"/>
                <p:cNvSpPr>
                  <a:spLocks noRot="1" noChangeAspect="1" noMove="1" noResize="1" noEditPoints="1" noAdjustHandles="1" noChangeArrowheads="1" noChangeShapeType="1" noTextEdit="1"/>
                </p:cNvSpPr>
                <p:nvPr/>
              </p:nvSpPr>
              <p:spPr>
                <a:xfrm>
                  <a:off x="4911218" y="4169512"/>
                  <a:ext cx="2516138" cy="645946"/>
                </a:xfrm>
                <a:prstGeom prst="rect">
                  <a:avLst/>
                </a:prstGeom>
                <a:blipFill rotWithShape="0">
                  <a:blip r:embed="rId17"/>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65" name="Oval 64"/>
              <p:cNvSpPr/>
              <p:nvPr/>
            </p:nvSpPr>
            <p:spPr>
              <a:xfrm>
                <a:off x="7802376" y="4949668"/>
                <a:ext cx="642552" cy="605481"/>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600" b="0" i="0" dirty="0" smtClean="0">
                          <a:solidFill>
                            <a:schemeClr val="tx1">
                              <a:lumMod val="75000"/>
                              <a:lumOff val="25000"/>
                            </a:schemeClr>
                          </a:solidFill>
                          <a:latin typeface="Cambria Math" charset="0"/>
                        </a:rPr>
                        <m:t>+</m:t>
                      </m:r>
                    </m:oMath>
                  </m:oMathPara>
                </a14:m>
                <a:endParaRPr lang="en-US" dirty="0">
                  <a:solidFill>
                    <a:schemeClr val="tx1">
                      <a:lumMod val="75000"/>
                      <a:lumOff val="25000"/>
                    </a:schemeClr>
                  </a:solidFill>
                </a:endParaRPr>
              </a:p>
            </p:txBody>
          </p:sp>
        </mc:Choice>
        <mc:Fallback xmlns="">
          <p:sp>
            <p:nvSpPr>
              <p:cNvPr id="65" name="Oval 64"/>
              <p:cNvSpPr>
                <a:spLocks noRot="1" noChangeAspect="1" noMove="1" noResize="1" noEditPoints="1" noAdjustHandles="1" noChangeArrowheads="1" noChangeShapeType="1" noTextEdit="1"/>
              </p:cNvSpPr>
              <p:nvPr/>
            </p:nvSpPr>
            <p:spPr>
              <a:xfrm>
                <a:off x="7802376" y="4949668"/>
                <a:ext cx="642552" cy="605481"/>
              </a:xfrm>
              <a:prstGeom prst="ellipse">
                <a:avLst/>
              </a:prstGeom>
              <a:blipFill rotWithShape="0">
                <a:blip r:embed="rId18"/>
                <a:stretch>
                  <a:fillRect/>
                </a:stretch>
              </a:blipFill>
            </p:spPr>
            <p:txBody>
              <a:bodyPr/>
              <a:lstStyle/>
              <a:p>
                <a:r>
                  <a:rPr lang="en-US">
                    <a:noFill/>
                  </a:rPr>
                  <a:t> </a:t>
                </a:r>
              </a:p>
            </p:txBody>
          </p:sp>
        </mc:Fallback>
      </mc:AlternateContent>
      <p:cxnSp>
        <p:nvCxnSpPr>
          <p:cNvPr id="66" name="Straight Arrow Connector 65"/>
          <p:cNvCxnSpPr>
            <a:stCxn id="42" idx="4"/>
            <a:endCxn id="65" idx="0"/>
          </p:cNvCxnSpPr>
          <p:nvPr/>
        </p:nvCxnSpPr>
        <p:spPr>
          <a:xfrm flipH="1">
            <a:off x="8123652" y="3853501"/>
            <a:ext cx="459380" cy="109616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7" name="Straight Arrow Connector 66"/>
          <p:cNvCxnSpPr>
            <a:stCxn id="57" idx="6"/>
            <a:endCxn id="65" idx="1"/>
          </p:cNvCxnSpPr>
          <p:nvPr/>
        </p:nvCxnSpPr>
        <p:spPr>
          <a:xfrm>
            <a:off x="6670190" y="3970719"/>
            <a:ext cx="1226286" cy="106762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70" name="Rectangle 69"/>
              <p:cNvSpPr/>
              <p:nvPr/>
            </p:nvSpPr>
            <p:spPr>
              <a:xfrm>
                <a:off x="5317220" y="5555149"/>
                <a:ext cx="5989460" cy="6459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i="1" smtClean="0">
                              <a:latin typeface="Cambria Math" charset="0"/>
                            </a:rPr>
                          </m:ctrlPr>
                        </m:funcPr>
                        <m:fName>
                          <m:r>
                            <a:rPr lang="en-US" b="0" i="1" smtClean="0">
                              <a:latin typeface="Cambria Math" charset="0"/>
                            </a:rPr>
                            <m:t>−</m:t>
                          </m:r>
                          <m:r>
                            <a:rPr lang="en-US" b="0" i="1" smtClean="0">
                              <a:latin typeface="Cambria Math" charset="0"/>
                            </a:rPr>
                            <m:t>ℒ</m:t>
                          </m:r>
                          <m:r>
                            <a:rPr lang="en-US" i="1">
                              <a:latin typeface="Cambria Math" charset="0"/>
                            </a:rPr>
                            <m:t>=</m:t>
                          </m:r>
                          <m:func>
                            <m:funcPr>
                              <m:ctrlPr>
                                <a:rPr lang="en-US" i="1">
                                  <a:latin typeface="Cambria Math" charset="0"/>
                                </a:rPr>
                              </m:ctrlPr>
                            </m:funcPr>
                            <m:fName>
                              <m:sSub>
                                <m:sSubPr>
                                  <m:ctrlPr>
                                    <a:rPr lang="en-US" i="1">
                                      <a:latin typeface="Cambria Math" charset="0"/>
                                    </a:rPr>
                                  </m:ctrlPr>
                                </m:sSubPr>
                                <m:e>
                                  <m:r>
                                    <a:rPr lang="en-US" i="1">
                                      <a:latin typeface="Cambria Math" charset="0"/>
                                    </a:rPr>
                                    <m:t>𝜉</m:t>
                                  </m:r>
                                </m:e>
                                <m:sub>
                                  <m:r>
                                    <a:rPr lang="en-US" i="1">
                                      <a:latin typeface="Cambria Math" charset="0"/>
                                    </a:rPr>
                                    <m:t>9</m:t>
                                  </m:r>
                                </m:sub>
                              </m:sSub>
                              <m:r>
                                <a:rPr lang="en-US" i="1">
                                  <a:latin typeface="Cambria Math" charset="0"/>
                                </a:rPr>
                                <m:t>=</m:t>
                              </m:r>
                              <m:r>
                                <m:rPr>
                                  <m:sty m:val="p"/>
                                </m:rPr>
                                <a:rPr lang="en-US">
                                  <a:latin typeface="Cambria Math" charset="0"/>
                                </a:rPr>
                                <m:t>ylog</m:t>
                              </m:r>
                              <m:r>
                                <a:rPr lang="en-US" i="1">
                                  <a:latin typeface="Cambria Math" charset="0"/>
                                </a:rPr>
                                <m:t>(</m:t>
                              </m:r>
                            </m:fName>
                            <m:e>
                              <m:f>
                                <m:fPr>
                                  <m:ctrlPr>
                                    <a:rPr lang="mr-IN" i="1">
                                      <a:latin typeface="Cambria Math" charset="0"/>
                                    </a:rPr>
                                  </m:ctrlPr>
                                </m:fPr>
                                <m:num>
                                  <m:r>
                                    <a:rPr lang="en-US" i="1">
                                      <a:latin typeface="Cambria Math" charset="0"/>
                                    </a:rPr>
                                    <m:t>1</m:t>
                                  </m:r>
                                </m:num>
                                <m:den>
                                  <m:r>
                                    <a:rPr lang="en-US" i="1">
                                      <a:latin typeface="Cambria Math" charset="0"/>
                                    </a:rPr>
                                    <m:t>1+</m:t>
                                  </m:r>
                                  <m:sSup>
                                    <m:sSupPr>
                                      <m:ctrlPr>
                                        <a:rPr lang="en-US" i="1">
                                          <a:latin typeface="Cambria Math" charset="0"/>
                                        </a:rPr>
                                      </m:ctrlPr>
                                    </m:sSupPr>
                                    <m:e>
                                      <m:r>
                                        <a:rPr lang="en-US" i="1">
                                          <a:latin typeface="Cambria Math" charset="0"/>
                                        </a:rPr>
                                        <m:t>𝑒</m:t>
                                      </m:r>
                                    </m:e>
                                    <m:sup>
                                      <m:r>
                                        <a:rPr lang="en-US" i="1">
                                          <a:latin typeface="Cambria Math" charset="0"/>
                                        </a:rPr>
                                        <m:t>−</m:t>
                                      </m:r>
                                      <m:sSup>
                                        <m:sSupPr>
                                          <m:ctrlPr>
                                            <a:rPr lang="en-US" i="1">
                                              <a:latin typeface="Cambria Math" charset="0"/>
                                            </a:rPr>
                                          </m:ctrlPr>
                                        </m:sSupPr>
                                        <m:e>
                                          <m:r>
                                            <a:rPr lang="en-US" i="1">
                                              <a:latin typeface="Cambria Math" charset="0"/>
                                            </a:rPr>
                                            <m:t>𝑊</m:t>
                                          </m:r>
                                        </m:e>
                                        <m:sup>
                                          <m:r>
                                            <a:rPr lang="en-US" i="1">
                                              <a:latin typeface="Cambria Math" charset="0"/>
                                            </a:rPr>
                                            <m:t>𝑇</m:t>
                                          </m:r>
                                        </m:sup>
                                      </m:sSup>
                                      <m:r>
                                        <a:rPr lang="en-US" i="1">
                                          <a:latin typeface="Cambria Math" charset="0"/>
                                        </a:rPr>
                                        <m:t>𝑋</m:t>
                                      </m:r>
                                    </m:sup>
                                  </m:sSup>
                                </m:den>
                              </m:f>
                              <m:r>
                                <a:rPr lang="en-US" i="1">
                                  <a:latin typeface="Cambria Math" charset="0"/>
                                </a:rPr>
                                <m:t>)</m:t>
                              </m:r>
                            </m:e>
                          </m:func>
                          <m:r>
                            <a:rPr lang="en-US" b="0" i="0" smtClean="0">
                              <a:latin typeface="Cambria Math" charset="0"/>
                            </a:rPr>
                            <m:t>+ </m:t>
                          </m:r>
                          <m:d>
                            <m:dPr>
                              <m:ctrlPr>
                                <a:rPr lang="en-US" b="0" i="1" smtClean="0">
                                  <a:latin typeface="Cambria Math" charset="0"/>
                                </a:rPr>
                              </m:ctrlPr>
                            </m:dPr>
                            <m:e>
                              <m:r>
                                <a:rPr lang="en-US" b="0" i="0" smtClean="0">
                                  <a:latin typeface="Cambria Math" charset="0"/>
                                </a:rPr>
                                <m:t>1−</m:t>
                              </m:r>
                              <m:r>
                                <m:rPr>
                                  <m:sty m:val="p"/>
                                </m:rPr>
                                <a:rPr lang="en-US" b="0" i="0" smtClean="0">
                                  <a:latin typeface="Cambria Math" charset="0"/>
                                </a:rPr>
                                <m:t>y</m:t>
                              </m:r>
                            </m:e>
                          </m:d>
                          <m:r>
                            <m:rPr>
                              <m:sty m:val="p"/>
                            </m:rPr>
                            <a:rPr lang="en-US">
                              <a:latin typeface="Cambria Math" charset="0"/>
                            </a:rPr>
                            <m:t>log</m:t>
                          </m:r>
                          <m:r>
                            <a:rPr lang="en-US" i="1">
                              <a:latin typeface="Cambria Math" charset="0"/>
                            </a:rPr>
                            <m:t>(1−</m:t>
                          </m:r>
                        </m:fName>
                        <m:e>
                          <m:f>
                            <m:fPr>
                              <m:ctrlPr>
                                <a:rPr lang="mr-IN" i="1">
                                  <a:latin typeface="Cambria Math" charset="0"/>
                                </a:rPr>
                              </m:ctrlPr>
                            </m:fPr>
                            <m:num>
                              <m:r>
                                <a:rPr lang="en-US" i="1">
                                  <a:latin typeface="Cambria Math" charset="0"/>
                                </a:rPr>
                                <m:t>1</m:t>
                              </m:r>
                            </m:num>
                            <m:den>
                              <m:r>
                                <a:rPr lang="en-US" i="1">
                                  <a:latin typeface="Cambria Math" charset="0"/>
                                </a:rPr>
                                <m:t>1+</m:t>
                              </m:r>
                              <m:sSup>
                                <m:sSupPr>
                                  <m:ctrlPr>
                                    <a:rPr lang="en-US" i="1">
                                      <a:latin typeface="Cambria Math" charset="0"/>
                                    </a:rPr>
                                  </m:ctrlPr>
                                </m:sSupPr>
                                <m:e>
                                  <m:r>
                                    <a:rPr lang="en-US" i="1">
                                      <a:latin typeface="Cambria Math" charset="0"/>
                                    </a:rPr>
                                    <m:t>𝑒</m:t>
                                  </m:r>
                                </m:e>
                                <m:sup>
                                  <m:r>
                                    <a:rPr lang="en-US" i="1">
                                      <a:latin typeface="Cambria Math" charset="0"/>
                                    </a:rPr>
                                    <m:t>−</m:t>
                                  </m:r>
                                  <m:sSup>
                                    <m:sSupPr>
                                      <m:ctrlPr>
                                        <a:rPr lang="en-US" i="1">
                                          <a:latin typeface="Cambria Math" charset="0"/>
                                        </a:rPr>
                                      </m:ctrlPr>
                                    </m:sSupPr>
                                    <m:e>
                                      <m:r>
                                        <a:rPr lang="en-US" i="1">
                                          <a:latin typeface="Cambria Math" charset="0"/>
                                        </a:rPr>
                                        <m:t>𝑊</m:t>
                                      </m:r>
                                    </m:e>
                                    <m:sup>
                                      <m:r>
                                        <a:rPr lang="en-US" i="1">
                                          <a:latin typeface="Cambria Math" charset="0"/>
                                        </a:rPr>
                                        <m:t>𝑇</m:t>
                                      </m:r>
                                    </m:sup>
                                  </m:sSup>
                                  <m:r>
                                    <a:rPr lang="en-US" i="1">
                                      <a:latin typeface="Cambria Math" charset="0"/>
                                    </a:rPr>
                                    <m:t>𝑋</m:t>
                                  </m:r>
                                </m:sup>
                              </m:sSup>
                            </m:den>
                          </m:f>
                          <m:r>
                            <a:rPr lang="en-US" i="1">
                              <a:latin typeface="Cambria Math" charset="0"/>
                            </a:rPr>
                            <m:t>)</m:t>
                          </m:r>
                        </m:e>
                      </m:func>
                    </m:oMath>
                  </m:oMathPara>
                </a14:m>
                <a:endParaRPr lang="en-US" dirty="0"/>
              </a:p>
            </p:txBody>
          </p:sp>
        </mc:Choice>
        <mc:Fallback xmlns="">
          <p:sp>
            <p:nvSpPr>
              <p:cNvPr id="70" name="Rectangle 69"/>
              <p:cNvSpPr>
                <a:spLocks noRot="1" noChangeAspect="1" noMove="1" noResize="1" noEditPoints="1" noAdjustHandles="1" noChangeArrowheads="1" noChangeShapeType="1" noTextEdit="1"/>
              </p:cNvSpPr>
              <p:nvPr/>
            </p:nvSpPr>
            <p:spPr>
              <a:xfrm>
                <a:off x="5317220" y="5555149"/>
                <a:ext cx="5989460" cy="645946"/>
              </a:xfrm>
              <a:prstGeom prst="rect">
                <a:avLst/>
              </a:prstGeom>
              <a:blipFill rotWithShape="0">
                <a:blip r:embed="rId1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1" name="Oval 70"/>
              <p:cNvSpPr/>
              <p:nvPr/>
            </p:nvSpPr>
            <p:spPr>
              <a:xfrm>
                <a:off x="3318453" y="3096555"/>
                <a:ext cx="642552" cy="605481"/>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lumMod val="75000"/>
                              <a:lumOff val="25000"/>
                            </a:schemeClr>
                          </a:solidFill>
                          <a:latin typeface="Cambria Math" charset="0"/>
                        </a:rPr>
                        <m:t>−</m:t>
                      </m:r>
                    </m:oMath>
                  </m:oMathPara>
                </a14:m>
                <a:endParaRPr lang="en-US" dirty="0">
                  <a:solidFill>
                    <a:schemeClr val="tx1">
                      <a:lumMod val="75000"/>
                      <a:lumOff val="25000"/>
                    </a:schemeClr>
                  </a:solidFill>
                </a:endParaRPr>
              </a:p>
            </p:txBody>
          </p:sp>
        </mc:Choice>
        <mc:Fallback xmlns="">
          <p:sp>
            <p:nvSpPr>
              <p:cNvPr id="71" name="Oval 70"/>
              <p:cNvSpPr>
                <a:spLocks noRot="1" noChangeAspect="1" noMove="1" noResize="1" noEditPoints="1" noAdjustHandles="1" noChangeArrowheads="1" noChangeShapeType="1" noTextEdit="1"/>
              </p:cNvSpPr>
              <p:nvPr/>
            </p:nvSpPr>
            <p:spPr>
              <a:xfrm>
                <a:off x="3318453" y="3096555"/>
                <a:ext cx="642552" cy="605481"/>
              </a:xfrm>
              <a:prstGeom prst="ellipse">
                <a:avLst/>
              </a:prstGeom>
              <a:blipFill rotWithShape="0">
                <a:blip r:embed="rId20"/>
                <a:stretch>
                  <a:fillRect/>
                </a:stretch>
              </a:blipFill>
            </p:spPr>
            <p:txBody>
              <a:bodyPr/>
              <a:lstStyle/>
              <a:p>
                <a:r>
                  <a:rPr lang="en-US">
                    <a:noFill/>
                  </a:rPr>
                  <a:t> </a:t>
                </a:r>
              </a:p>
            </p:txBody>
          </p:sp>
        </mc:Fallback>
      </mc:AlternateContent>
      <p:cxnSp>
        <p:nvCxnSpPr>
          <p:cNvPr id="73" name="Straight Arrow Connector 72"/>
          <p:cNvCxnSpPr>
            <a:stCxn id="71" idx="0"/>
            <a:endCxn id="9" idx="5"/>
          </p:cNvCxnSpPr>
          <p:nvPr/>
        </p:nvCxnSpPr>
        <p:spPr>
          <a:xfrm flipH="1" flipV="1">
            <a:off x="3251380" y="2986166"/>
            <a:ext cx="388349" cy="11038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76" name="Straight Arrow Connector 75"/>
          <p:cNvCxnSpPr>
            <a:stCxn id="55" idx="0"/>
            <a:endCxn id="36" idx="4"/>
          </p:cNvCxnSpPr>
          <p:nvPr/>
        </p:nvCxnSpPr>
        <p:spPr>
          <a:xfrm flipH="1" flipV="1">
            <a:off x="4167864" y="1369885"/>
            <a:ext cx="192042" cy="79909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79" name="Title 1"/>
          <p:cNvSpPr txBox="1">
            <a:spLocks/>
          </p:cNvSpPr>
          <p:nvPr/>
        </p:nvSpPr>
        <p:spPr>
          <a:xfrm>
            <a:off x="7681151" y="90200"/>
            <a:ext cx="4422212" cy="624243"/>
          </a:xfrm>
          <a:prstGeom prst="rect">
            <a:avLst/>
          </a:prstGeom>
          <a:solidFill>
            <a:schemeClr val="tx2">
              <a:lumMod val="20000"/>
              <a:lumOff val="80000"/>
            </a:schemeClr>
          </a:solidFill>
        </p:spPr>
        <p:txBody>
          <a:bodyPr/>
          <a:lstStyle>
            <a:lvl1pPr algn="ctr" defTabSz="457182" rtl="0" eaLnBrk="1" latinLnBrk="0" hangingPunct="1">
              <a:spcBef>
                <a:spcPct val="0"/>
              </a:spcBef>
              <a:buNone/>
              <a:defRPr sz="3200" kern="1200" baseline="0">
                <a:solidFill>
                  <a:schemeClr val="tx1"/>
                </a:solidFill>
                <a:latin typeface="Karla"/>
                <a:ea typeface="+mj-ea"/>
                <a:cs typeface="Karla"/>
              </a:defRPr>
            </a:lvl1pPr>
          </a:lstStyle>
          <a:p>
            <a:r>
              <a:rPr lang="en-US" dirty="0" smtClean="0"/>
              <a:t>Computational Graph</a:t>
            </a:r>
            <a:endParaRPr lang="en-US" dirty="0"/>
          </a:p>
        </p:txBody>
      </p:sp>
    </p:spTree>
    <p:extLst>
      <p:ext uri="{BB962C8B-B14F-4D97-AF65-F5344CB8AC3E}">
        <p14:creationId xmlns:p14="http://schemas.microsoft.com/office/powerpoint/2010/main" val="896539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76"/>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52"/>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8"/>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56"/>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45"/>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7"/>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35"/>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5"/>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53"/>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48"/>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54"/>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58"/>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nodeType="clickEffect">
                                  <p:stCondLst>
                                    <p:cond delay="0"/>
                                  </p:stCondLst>
                                  <p:childTnLst>
                                    <p:set>
                                      <p:cBhvr>
                                        <p:cTn id="80" dur="1" fill="hold">
                                          <p:stCondLst>
                                            <p:cond delay="0"/>
                                          </p:stCondLst>
                                        </p:cTn>
                                        <p:tgtEl>
                                          <p:spTgt spid="46"/>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41"/>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39"/>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47"/>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67"/>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66"/>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65"/>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3" grpId="0" animBg="1"/>
      <p:bldP spid="14" grpId="0"/>
      <p:bldP spid="55" grpId="0" animBg="1"/>
      <p:bldP spid="41" grpId="0" animBg="1"/>
      <p:bldP spid="54" grpId="0" animBg="1"/>
      <p:bldP spid="65" grpId="0" animBg="1"/>
      <p:bldP spid="70" grpId="0"/>
      <p:bldP spid="71"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Putting it altogether </a:t>
            </a:r>
            <a:endParaRPr lang="en-US" dirty="0"/>
          </a:p>
        </p:txBody>
      </p:sp>
      <p:sp>
        <p:nvSpPr>
          <p:cNvPr id="3" name="Content Placeholder 2"/>
          <p:cNvSpPr>
            <a:spLocks noGrp="1"/>
          </p:cNvSpPr>
          <p:nvPr>
            <p:ph idx="1"/>
          </p:nvPr>
        </p:nvSpPr>
        <p:spPr/>
        <p:txBody>
          <a:bodyPr/>
          <a:lstStyle/>
          <a:p>
            <a:r>
              <a:rPr lang="en-US" sz="2400" dirty="0"/>
              <a:t>1. We specify the network structure </a:t>
            </a:r>
          </a:p>
        </p:txBody>
      </p:sp>
      <p:sp>
        <p:nvSpPr>
          <p:cNvPr id="4" name="Slide Number Placeholder 3"/>
          <p:cNvSpPr>
            <a:spLocks noGrp="1"/>
          </p:cNvSpPr>
          <p:nvPr>
            <p:ph type="sldNum" sz="quarter" idx="12"/>
          </p:nvPr>
        </p:nvSpPr>
        <p:spPr/>
        <p:txBody>
          <a:bodyPr/>
          <a:lstStyle/>
          <a:p>
            <a:fld id="{74FD6AAA-7C75-FB4B-8EA1-06B22787237D}" type="slidenum">
              <a:rPr lang="en-US" smtClean="0"/>
              <a:t>48</a:t>
            </a:fld>
            <a:endParaRPr lang="en-US"/>
          </a:p>
        </p:txBody>
      </p:sp>
      <p:grpSp>
        <p:nvGrpSpPr>
          <p:cNvPr id="5" name="Group 4"/>
          <p:cNvGrpSpPr/>
          <p:nvPr/>
        </p:nvGrpSpPr>
        <p:grpSpPr>
          <a:xfrm>
            <a:off x="1323603" y="1913145"/>
            <a:ext cx="3884154" cy="1375756"/>
            <a:chOff x="1768177" y="3916087"/>
            <a:chExt cx="7000377" cy="2479513"/>
          </a:xfrm>
        </p:grpSpPr>
        <p:grpSp>
          <p:nvGrpSpPr>
            <p:cNvPr id="6" name="Group 5"/>
            <p:cNvGrpSpPr/>
            <p:nvPr/>
          </p:nvGrpSpPr>
          <p:grpSpPr>
            <a:xfrm>
              <a:off x="1768177" y="3916087"/>
              <a:ext cx="7000377" cy="2479513"/>
              <a:chOff x="3193036" y="1798870"/>
              <a:chExt cx="7000377" cy="2479513"/>
            </a:xfrm>
          </p:grpSpPr>
          <p:grpSp>
            <p:nvGrpSpPr>
              <p:cNvPr id="13" name="Group 12"/>
              <p:cNvGrpSpPr/>
              <p:nvPr/>
            </p:nvGrpSpPr>
            <p:grpSpPr>
              <a:xfrm>
                <a:off x="3193036" y="1798870"/>
                <a:ext cx="6501741" cy="2479513"/>
                <a:chOff x="2777549" y="2141459"/>
                <a:chExt cx="6501741" cy="2479513"/>
              </a:xfrm>
            </p:grpSpPr>
            <mc:AlternateContent xmlns:mc="http://schemas.openxmlformats.org/markup-compatibility/2006" xmlns:a14="http://schemas.microsoft.com/office/drawing/2010/main">
              <mc:Choice Requires="a14">
                <p:sp>
                  <p:nvSpPr>
                    <p:cNvPr id="15" name="TextBox 14"/>
                    <p:cNvSpPr txBox="1"/>
                    <p:nvPr/>
                  </p:nvSpPr>
                  <p:spPr>
                    <a:xfrm flipH="1" flipV="1">
                      <a:off x="2777549" y="3189246"/>
                      <a:ext cx="42504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21" name="TextBox 20"/>
                    <p:cNvSpPr txBox="1">
                      <a:spLocks noRot="1" noChangeAspect="1" noMove="1" noResize="1" noEditPoints="1" noAdjustHandles="1" noChangeArrowheads="1" noChangeShapeType="1" noTextEdit="1"/>
                    </p:cNvSpPr>
                    <p:nvPr/>
                  </p:nvSpPr>
                  <p:spPr>
                    <a:xfrm flipH="1" flipV="1">
                      <a:off x="2777549" y="3189246"/>
                      <a:ext cx="425045" cy="369332"/>
                    </a:xfrm>
                    <a:prstGeom prst="rect">
                      <a:avLst/>
                    </a:prstGeom>
                    <a:blipFill rotWithShape="0">
                      <a:blip r:embed="rId5"/>
                      <a:stretch>
                        <a:fillRect/>
                      </a:stretch>
                    </a:blipFill>
                  </p:spPr>
                  <p:txBody>
                    <a:bodyPr/>
                    <a:lstStyle/>
                    <a:p>
                      <a:r>
                        <a:rPr lang="en-US">
                          <a:noFill/>
                        </a:rPr>
                        <a:t> </a:t>
                      </a:r>
                    </a:p>
                  </p:txBody>
                </p:sp>
              </mc:Fallback>
            </mc:AlternateContent>
            <p:sp>
              <p:nvSpPr>
                <p:cNvPr id="16" name="Rectangle 15"/>
                <p:cNvSpPr/>
                <p:nvPr/>
              </p:nvSpPr>
              <p:spPr>
                <a:xfrm>
                  <a:off x="4418675" y="2141459"/>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W</a:t>
                  </a:r>
                  <a:r>
                    <a:rPr lang="en-US" baseline="-25000" dirty="0" smtClean="0">
                      <a:solidFill>
                        <a:schemeClr val="tx1">
                          <a:lumMod val="75000"/>
                          <a:lumOff val="25000"/>
                        </a:schemeClr>
                      </a:solidFill>
                    </a:rPr>
                    <a:t>1</a:t>
                  </a:r>
                  <a:endParaRPr lang="en-US" dirty="0">
                    <a:solidFill>
                      <a:schemeClr val="tx1">
                        <a:lumMod val="75000"/>
                        <a:lumOff val="25000"/>
                      </a:schemeClr>
                    </a:solidFill>
                  </a:endParaRPr>
                </a:p>
              </p:txBody>
            </p:sp>
            <p:cxnSp>
              <p:nvCxnSpPr>
                <p:cNvPr id="17" name="Straight Arrow Connector 16"/>
                <p:cNvCxnSpPr/>
                <p:nvPr/>
              </p:nvCxnSpPr>
              <p:spPr>
                <a:xfrm flipV="1">
                  <a:off x="3202594" y="2598659"/>
                  <a:ext cx="1216081" cy="77525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3202594" y="3373912"/>
                  <a:ext cx="1216081" cy="78986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19" name="Group 18"/>
                <p:cNvGrpSpPr/>
                <p:nvPr/>
              </p:nvGrpSpPr>
              <p:grpSpPr>
                <a:xfrm>
                  <a:off x="5333075" y="2141459"/>
                  <a:ext cx="2129297" cy="2022314"/>
                  <a:chOff x="7172934" y="2048375"/>
                  <a:chExt cx="2129297" cy="2022314"/>
                </a:xfrm>
              </p:grpSpPr>
              <p:cxnSp>
                <p:nvCxnSpPr>
                  <p:cNvPr id="22" name="Straight Arrow Connector 21"/>
                  <p:cNvCxnSpPr/>
                  <p:nvPr/>
                </p:nvCxnSpPr>
                <p:spPr>
                  <a:xfrm flipV="1">
                    <a:off x="7172934" y="4070688"/>
                    <a:ext cx="1216081" cy="1"/>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a:off x="7172934" y="2505575"/>
                    <a:ext cx="1216081" cy="156511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4" name="Rectangle 23"/>
                      <p:cNvSpPr/>
                      <p:nvPr/>
                    </p:nvSpPr>
                    <p:spPr>
                      <a:xfrm>
                        <a:off x="8387831" y="2048375"/>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700" b="0" i="1" smtClean="0">
                                      <a:solidFill>
                                        <a:schemeClr val="tx1">
                                          <a:lumMod val="75000"/>
                                          <a:lumOff val="25000"/>
                                        </a:schemeClr>
                                      </a:solidFill>
                                      <a:latin typeface="Cambria Math" charset="0"/>
                                    </a:rPr>
                                  </m:ctrlPr>
                                </m:sSubPr>
                                <m:e>
                                  <m:r>
                                    <a:rPr lang="en-US" sz="1700" b="0" i="1" smtClean="0">
                                      <a:solidFill>
                                        <a:schemeClr val="tx1">
                                          <a:lumMod val="75000"/>
                                          <a:lumOff val="25000"/>
                                        </a:schemeClr>
                                      </a:solidFill>
                                      <a:latin typeface="Cambria Math" charset="0"/>
                                    </a:rPr>
                                    <m:t>𝑊</m:t>
                                  </m:r>
                                </m:e>
                                <m:sub>
                                  <m:r>
                                    <a:rPr lang="en-US" sz="1700" b="0" i="1" smtClean="0">
                                      <a:solidFill>
                                        <a:schemeClr val="tx1">
                                          <a:lumMod val="75000"/>
                                          <a:lumOff val="25000"/>
                                        </a:schemeClr>
                                      </a:solidFill>
                                      <a:latin typeface="Cambria Math" charset="0"/>
                                    </a:rPr>
                                    <m:t>3</m:t>
                                  </m:r>
                                </m:sub>
                              </m:sSub>
                            </m:oMath>
                          </m:oMathPara>
                        </a14:m>
                        <a:endParaRPr lang="en-US" sz="1700" dirty="0">
                          <a:solidFill>
                            <a:schemeClr val="tx1">
                              <a:lumMod val="75000"/>
                              <a:lumOff val="25000"/>
                            </a:schemeClr>
                          </a:solidFill>
                        </a:endParaRPr>
                      </a:p>
                    </p:txBody>
                  </p:sp>
                </mc:Choice>
                <mc:Fallback xmlns="">
                  <p:sp>
                    <p:nvSpPr>
                      <p:cNvPr id="30" name="Rectangle 29"/>
                      <p:cNvSpPr>
                        <a:spLocks noRot="1" noChangeAspect="1" noMove="1" noResize="1" noEditPoints="1" noAdjustHandles="1" noChangeArrowheads="1" noChangeShapeType="1" noTextEdit="1"/>
                      </p:cNvSpPr>
                      <p:nvPr/>
                    </p:nvSpPr>
                    <p:spPr>
                      <a:xfrm>
                        <a:off x="8387831" y="2048375"/>
                        <a:ext cx="914400" cy="914400"/>
                      </a:xfrm>
                      <a:prstGeom prst="rect">
                        <a:avLst/>
                      </a:prstGeom>
                      <a:blipFill rotWithShape="0">
                        <a:blip r:embed="rId6"/>
                        <a:stretch>
                          <a:fillRect/>
                        </a:stretch>
                      </a:blipFill>
                      <a:ln>
                        <a:solidFill>
                          <a:schemeClr val="tx1">
                            <a:lumMod val="75000"/>
                            <a:lumOff val="25000"/>
                          </a:schemeClr>
                        </a:solidFill>
                      </a:ln>
                      <a:effectLst/>
                    </p:spPr>
                    <p:txBody>
                      <a:bodyPr/>
                      <a:lstStyle/>
                      <a:p>
                        <a:r>
                          <a:rPr lang="en-US">
                            <a:noFill/>
                          </a:rPr>
                          <a:t> </a:t>
                        </a:r>
                      </a:p>
                    </p:txBody>
                  </p:sp>
                </mc:Fallback>
              </mc:AlternateContent>
            </p:grpSp>
            <p:sp>
              <p:nvSpPr>
                <p:cNvPr id="20" name="Rectangle 19"/>
                <p:cNvSpPr/>
                <p:nvPr/>
              </p:nvSpPr>
              <p:spPr>
                <a:xfrm>
                  <a:off x="4418675" y="3706572"/>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mtClean="0">
                      <a:solidFill>
                        <a:schemeClr val="tx1">
                          <a:lumMod val="75000"/>
                          <a:lumOff val="25000"/>
                        </a:schemeClr>
                      </a:solidFill>
                    </a:rPr>
                    <a:t>W</a:t>
                  </a:r>
                  <a:r>
                    <a:rPr lang="en-US" baseline="-25000" smtClean="0">
                      <a:solidFill>
                        <a:schemeClr val="tx1">
                          <a:lumMod val="75000"/>
                          <a:lumOff val="25000"/>
                        </a:schemeClr>
                      </a:solidFill>
                    </a:rPr>
                    <a:t>2</a:t>
                  </a:r>
                  <a:endParaRPr lang="en-US" dirty="0">
                    <a:solidFill>
                      <a:schemeClr val="tx1">
                        <a:lumMod val="75000"/>
                        <a:lumOff val="25000"/>
                      </a:schemeClr>
                    </a:solidFill>
                  </a:endParaRPr>
                </a:p>
              </p:txBody>
            </p:sp>
            <p:cxnSp>
              <p:nvCxnSpPr>
                <p:cNvPr id="21" name="Straight Arrow Connector 20"/>
                <p:cNvCxnSpPr/>
                <p:nvPr/>
              </p:nvCxnSpPr>
              <p:spPr>
                <a:xfrm>
                  <a:off x="8977609" y="3443555"/>
                  <a:ext cx="301681"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14" name="Rectangle 13"/>
                  <p:cNvSpPr/>
                  <p:nvPr/>
                </p:nvSpPr>
                <p:spPr>
                  <a:xfrm>
                    <a:off x="9810744" y="2921959"/>
                    <a:ext cx="38266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𝑌</m:t>
                          </m:r>
                        </m:oMath>
                      </m:oMathPara>
                    </a14:m>
                    <a:endParaRPr lang="en-US" dirty="0"/>
                  </a:p>
                </p:txBody>
              </p:sp>
            </mc:Choice>
            <mc:Fallback xmlns="">
              <p:sp>
                <p:nvSpPr>
                  <p:cNvPr id="20" name="Rectangle 19"/>
                  <p:cNvSpPr>
                    <a:spLocks noRot="1" noChangeAspect="1" noMove="1" noResize="1" noEditPoints="1" noAdjustHandles="1" noChangeArrowheads="1" noChangeShapeType="1" noTextEdit="1"/>
                  </p:cNvSpPr>
                  <p:nvPr/>
                </p:nvSpPr>
                <p:spPr>
                  <a:xfrm>
                    <a:off x="9810744" y="2921959"/>
                    <a:ext cx="382669" cy="369332"/>
                  </a:xfrm>
                  <a:prstGeom prst="rect">
                    <a:avLst/>
                  </a:prstGeom>
                  <a:blipFill rotWithShape="0">
                    <a:blip r:embed="rId7"/>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7" name="Rectangle 6"/>
                <p:cNvSpPr/>
                <p:nvPr/>
              </p:nvSpPr>
              <p:spPr>
                <a:xfrm>
                  <a:off x="5539784" y="5481200"/>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700" b="0" i="1" smtClean="0">
                                <a:solidFill>
                                  <a:schemeClr val="tx1">
                                    <a:lumMod val="75000"/>
                                    <a:lumOff val="25000"/>
                                  </a:schemeClr>
                                </a:solidFill>
                                <a:latin typeface="Cambria Math" charset="0"/>
                              </a:rPr>
                            </m:ctrlPr>
                          </m:sSubPr>
                          <m:e>
                            <m:r>
                              <a:rPr lang="en-US" sz="1700" b="0" i="1" smtClean="0">
                                <a:solidFill>
                                  <a:schemeClr val="tx1">
                                    <a:lumMod val="75000"/>
                                    <a:lumOff val="25000"/>
                                  </a:schemeClr>
                                </a:solidFill>
                                <a:latin typeface="Cambria Math" charset="0"/>
                              </a:rPr>
                              <m:t>𝑊</m:t>
                            </m:r>
                          </m:e>
                          <m:sub>
                            <m:r>
                              <a:rPr lang="en-US" sz="1700" b="0" i="1" smtClean="0">
                                <a:solidFill>
                                  <a:schemeClr val="tx1">
                                    <a:lumMod val="75000"/>
                                    <a:lumOff val="25000"/>
                                  </a:schemeClr>
                                </a:solidFill>
                                <a:latin typeface="Cambria Math" charset="0"/>
                              </a:rPr>
                              <m:t>4</m:t>
                            </m:r>
                          </m:sub>
                        </m:sSub>
                      </m:oMath>
                    </m:oMathPara>
                  </a14:m>
                  <a:endParaRPr lang="en-US" sz="1700" dirty="0">
                    <a:solidFill>
                      <a:schemeClr val="tx1">
                        <a:lumMod val="75000"/>
                        <a:lumOff val="25000"/>
                      </a:schemeClr>
                    </a:solidFill>
                  </a:endParaRPr>
                </a:p>
              </p:txBody>
            </p:sp>
          </mc:Choice>
          <mc:Fallback xmlns="">
            <p:sp>
              <p:nvSpPr>
                <p:cNvPr id="7" name="Rectangle 6"/>
                <p:cNvSpPr>
                  <a:spLocks noRot="1" noChangeAspect="1" noMove="1" noResize="1" noEditPoints="1" noAdjustHandles="1" noChangeArrowheads="1" noChangeShapeType="1" noTextEdit="1"/>
                </p:cNvSpPr>
                <p:nvPr/>
              </p:nvSpPr>
              <p:spPr>
                <a:xfrm>
                  <a:off x="5539784" y="5481200"/>
                  <a:ext cx="914400" cy="914400"/>
                </a:xfrm>
                <a:prstGeom prst="rect">
                  <a:avLst/>
                </a:prstGeom>
                <a:blipFill rotWithShape="0">
                  <a:blip r:embed="rId8"/>
                  <a:stretch>
                    <a:fillRect/>
                  </a:stretch>
                </a:blipFill>
                <a:ln>
                  <a:solidFill>
                    <a:schemeClr val="tx1">
                      <a:lumMod val="75000"/>
                      <a:lumOff val="25000"/>
                    </a:schemeClr>
                  </a:solidFill>
                </a:ln>
                <a:effectLst/>
              </p:spPr>
              <p:txBody>
                <a:bodyPr/>
                <a:lstStyle/>
                <a:p>
                  <a:r>
                    <a:rPr lang="en-US">
                      <a:noFill/>
                    </a:rPr>
                    <a:t> </a:t>
                  </a:r>
                </a:p>
              </p:txBody>
            </p:sp>
          </mc:Fallback>
        </mc:AlternateContent>
        <p:cxnSp>
          <p:nvCxnSpPr>
            <p:cNvPr id="8" name="Straight Arrow Connector 7"/>
            <p:cNvCxnSpPr/>
            <p:nvPr/>
          </p:nvCxnSpPr>
          <p:spPr>
            <a:xfrm flipV="1">
              <a:off x="4323703" y="4373287"/>
              <a:ext cx="1214897" cy="156511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flipV="1">
              <a:off x="4323111" y="4373286"/>
              <a:ext cx="1216081" cy="1"/>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0" name="Rectangle 9"/>
                <p:cNvSpPr/>
                <p:nvPr/>
              </p:nvSpPr>
              <p:spPr>
                <a:xfrm>
                  <a:off x="7053837" y="4760913"/>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700" b="0" i="1" smtClean="0">
                                <a:solidFill>
                                  <a:schemeClr val="tx1">
                                    <a:lumMod val="75000"/>
                                    <a:lumOff val="25000"/>
                                  </a:schemeClr>
                                </a:solidFill>
                                <a:latin typeface="Cambria Math" charset="0"/>
                              </a:rPr>
                            </m:ctrlPr>
                          </m:sSubPr>
                          <m:e>
                            <m:r>
                              <a:rPr lang="en-US" sz="1700" b="0" i="1" smtClean="0">
                                <a:solidFill>
                                  <a:schemeClr val="tx1">
                                    <a:lumMod val="75000"/>
                                    <a:lumOff val="25000"/>
                                  </a:schemeClr>
                                </a:solidFill>
                                <a:latin typeface="Cambria Math" charset="0"/>
                              </a:rPr>
                              <m:t>𝑊</m:t>
                            </m:r>
                          </m:e>
                          <m:sub>
                            <m:r>
                              <a:rPr lang="en-US" sz="1700" b="0" i="1" smtClean="0">
                                <a:solidFill>
                                  <a:schemeClr val="tx1">
                                    <a:lumMod val="75000"/>
                                    <a:lumOff val="25000"/>
                                  </a:schemeClr>
                                </a:solidFill>
                                <a:latin typeface="Cambria Math" charset="0"/>
                              </a:rPr>
                              <m:t>5</m:t>
                            </m:r>
                          </m:sub>
                        </m:sSub>
                      </m:oMath>
                    </m:oMathPara>
                  </a14:m>
                  <a:endParaRPr lang="en-US" sz="1700" dirty="0">
                    <a:solidFill>
                      <a:schemeClr val="tx1">
                        <a:lumMod val="75000"/>
                        <a:lumOff val="25000"/>
                      </a:schemeClr>
                    </a:solidFill>
                  </a:endParaRPr>
                </a:p>
              </p:txBody>
            </p:sp>
          </mc:Choice>
          <mc:Fallback xmlns="">
            <p:sp>
              <p:nvSpPr>
                <p:cNvPr id="10" name="Rectangle 9"/>
                <p:cNvSpPr>
                  <a:spLocks noRot="1" noChangeAspect="1" noMove="1" noResize="1" noEditPoints="1" noAdjustHandles="1" noChangeArrowheads="1" noChangeShapeType="1" noTextEdit="1"/>
                </p:cNvSpPr>
                <p:nvPr/>
              </p:nvSpPr>
              <p:spPr>
                <a:xfrm>
                  <a:off x="7053837" y="4760913"/>
                  <a:ext cx="914400" cy="914400"/>
                </a:xfrm>
                <a:prstGeom prst="rect">
                  <a:avLst/>
                </a:prstGeom>
                <a:blipFill rotWithShape="0">
                  <a:blip r:embed="rId9"/>
                  <a:stretch>
                    <a:fillRect/>
                  </a:stretch>
                </a:blipFill>
                <a:ln>
                  <a:solidFill>
                    <a:schemeClr val="tx1">
                      <a:lumMod val="75000"/>
                      <a:lumOff val="25000"/>
                    </a:schemeClr>
                  </a:solidFill>
                </a:ln>
                <a:effectLst/>
              </p:spPr>
              <p:txBody>
                <a:bodyPr/>
                <a:lstStyle/>
                <a:p>
                  <a:r>
                    <a:rPr lang="en-US">
                      <a:noFill/>
                    </a:rPr>
                    <a:t> </a:t>
                  </a:r>
                </a:p>
              </p:txBody>
            </p:sp>
          </mc:Fallback>
        </mc:AlternateContent>
        <p:cxnSp>
          <p:nvCxnSpPr>
            <p:cNvPr id="11" name="Straight Arrow Connector 10"/>
            <p:cNvCxnSpPr/>
            <p:nvPr/>
          </p:nvCxnSpPr>
          <p:spPr>
            <a:xfrm>
              <a:off x="6453000" y="4373287"/>
              <a:ext cx="600837" cy="844826"/>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flipV="1">
              <a:off x="6454184" y="5218113"/>
              <a:ext cx="599653" cy="720287"/>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sp>
        <p:nvSpPr>
          <p:cNvPr id="25" name="Content Placeholder 2"/>
          <p:cNvSpPr txBox="1">
            <a:spLocks/>
          </p:cNvSpPr>
          <p:nvPr/>
        </p:nvSpPr>
        <p:spPr>
          <a:xfrm>
            <a:off x="932496" y="3586035"/>
            <a:ext cx="10327008" cy="2111143"/>
          </a:xfrm>
          <a:prstGeom prst="rect">
            <a:avLst/>
          </a:prstGeom>
          <a:ln>
            <a:noFill/>
          </a:ln>
        </p:spPr>
        <p:txBody>
          <a:bodyPr/>
          <a:lstStyle>
            <a:lvl1pPr marL="0" indent="0" algn="l" defTabSz="457182" rtl="0" eaLnBrk="1" latinLnBrk="0" hangingPunct="1">
              <a:spcBef>
                <a:spcPct val="20000"/>
              </a:spcBef>
              <a:buFont typeface="Arial"/>
              <a:buNone/>
              <a:defRPr sz="24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0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18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6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6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buFont typeface="Arial" charset="0"/>
              <a:buChar char="•"/>
            </a:pPr>
            <a:r>
              <a:rPr lang="en-US" dirty="0" smtClean="0"/>
              <a:t>We create the computational graph. </a:t>
            </a:r>
          </a:p>
          <a:p>
            <a:pPr marL="342900" indent="-342900">
              <a:buFont typeface="Arial" charset="0"/>
              <a:buChar char="•"/>
            </a:pPr>
            <a:r>
              <a:rPr lang="en-US" dirty="0" smtClean="0"/>
              <a:t>At each node of the graph we build two functions: the evaluation of the variable and its partial derivative with respect to the previous variable (as shown in the table 3 slides back) </a:t>
            </a:r>
          </a:p>
          <a:p>
            <a:pPr marL="342900" indent="-342900">
              <a:buFont typeface="Arial" charset="0"/>
              <a:buChar char="•"/>
            </a:pPr>
            <a:r>
              <a:rPr lang="en-US" dirty="0" smtClean="0"/>
              <a:t>Now we can either go forward or backward depending on the situation. In general, forward is easier to implement and to understand. The difference is clearer when there are multiple nodes per layer. </a:t>
            </a:r>
          </a:p>
          <a:p>
            <a:pPr marL="342900" indent="-342900">
              <a:buFont typeface="Arial" charset="0"/>
              <a:buChar char="•"/>
            </a:pPr>
            <a:endParaRPr lang="en-US" dirty="0"/>
          </a:p>
          <a:p>
            <a:endParaRPr lang="en-US" dirty="0" smtClean="0"/>
          </a:p>
        </p:txBody>
      </p:sp>
    </p:spTree>
    <p:extLst>
      <p:ext uri="{BB962C8B-B14F-4D97-AF65-F5344CB8AC3E}">
        <p14:creationId xmlns:p14="http://schemas.microsoft.com/office/powerpoint/2010/main" val="2041772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C00000"/>
                </a:solidFill>
              </a:rPr>
              <a:t>Forward mode: </a:t>
            </a:r>
            <a:r>
              <a:rPr lang="en-US" dirty="0" smtClean="0"/>
              <a:t>Evaluate the derivative at: </a:t>
            </a:r>
            <a:r>
              <a:rPr lang="en-US" i="1" dirty="0" smtClean="0">
                <a:latin typeface="Cambria Math" charset="0"/>
                <a:ea typeface="Cambria Math" charset="0"/>
                <a:cs typeface="Cambria Math" charset="0"/>
              </a:rPr>
              <a:t>X={</a:t>
            </a:r>
            <a:r>
              <a:rPr lang="en-US" i="1" dirty="0">
                <a:latin typeface="Cambria Math" charset="0"/>
                <a:ea typeface="Cambria Math" charset="0"/>
                <a:cs typeface="Cambria Math" charset="0"/>
              </a:rPr>
              <a:t>3</a:t>
            </a:r>
            <a:r>
              <a:rPr lang="en-US" i="1" dirty="0" smtClean="0">
                <a:latin typeface="Cambria Math" charset="0"/>
                <a:ea typeface="Cambria Math" charset="0"/>
                <a:cs typeface="Cambria Math" charset="0"/>
              </a:rPr>
              <a:t>}, y=1, W=3  </a:t>
            </a:r>
            <a:endParaRPr lang="en-US" i="1" dirty="0">
              <a:latin typeface="Cambria Math" charset="0"/>
              <a:ea typeface="Cambria Math" charset="0"/>
              <a:cs typeface="Cambria Math" charset="0"/>
            </a:endParaRPr>
          </a:p>
        </p:txBody>
      </p:sp>
      <p:sp>
        <p:nvSpPr>
          <p:cNvPr id="4" name="Slide Number Placeholder 3"/>
          <p:cNvSpPr>
            <a:spLocks noGrp="1"/>
          </p:cNvSpPr>
          <p:nvPr>
            <p:ph type="sldNum" sz="quarter" idx="12"/>
          </p:nvPr>
        </p:nvSpPr>
        <p:spPr/>
        <p:txBody>
          <a:bodyPr/>
          <a:lstStyle/>
          <a:p>
            <a:fld id="{74FD6AAA-7C75-FB4B-8EA1-06B22787237D}" type="slidenum">
              <a:rPr lang="en-US" smtClean="0"/>
              <a:t>49</a:t>
            </a:fld>
            <a:endParaRPr lang="en-US"/>
          </a:p>
        </p:txBody>
      </p:sp>
      <mc:AlternateContent xmlns:mc="http://schemas.openxmlformats.org/markup-compatibility/2006" xmlns:a14="http://schemas.microsoft.com/office/drawing/2010/main">
        <mc:Choice Requires="a14">
          <p:graphicFrame>
            <p:nvGraphicFramePr>
              <p:cNvPr id="5" name="Table 4"/>
              <p:cNvGraphicFramePr>
                <a:graphicFrameLocks noGrp="1"/>
              </p:cNvGraphicFramePr>
              <p:nvPr>
                <p:extLst/>
              </p:nvPr>
            </p:nvGraphicFramePr>
            <p:xfrm>
              <a:off x="755374" y="983807"/>
              <a:ext cx="9703738" cy="4839495"/>
            </p:xfrm>
            <a:graphic>
              <a:graphicData uri="http://schemas.openxmlformats.org/drawingml/2006/table">
                <a:tbl>
                  <a:tblPr firstRow="1" bandRow="1">
                    <a:tableStyleId>{073A0DAA-6AF3-43AB-8588-CEC1D06C72B9}</a:tableStyleId>
                  </a:tblPr>
                  <a:tblGrid>
                    <a:gridCol w="2716772"/>
                    <a:gridCol w="1571120"/>
                    <a:gridCol w="1805282"/>
                    <a:gridCol w="1805282"/>
                    <a:gridCol w="1805282"/>
                  </a:tblGrid>
                  <a:tr h="502122">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smtClean="0"/>
                            <a:t>Variables</a:t>
                          </a:r>
                          <a:endParaRPr lang="en-US" sz="1400" b="0" dirty="0" smtClean="0">
                            <a:latin typeface="Karla" charset="0"/>
                            <a:ea typeface="Karla" charset="0"/>
                            <a:cs typeface="Karla" charset="0"/>
                          </a:endParaRPr>
                        </a:p>
                      </a:txBody>
                      <a:tcPr anchor="ctr"/>
                    </a:tc>
                    <a:tc>
                      <a:txBody>
                        <a:bodyPr/>
                        <a:lstStyle/>
                        <a:p>
                          <a:pPr algn="ctr"/>
                          <a:r>
                            <a:rPr lang="en-US" sz="1400" dirty="0" smtClean="0"/>
                            <a:t>derivatives</a:t>
                          </a:r>
                          <a:endParaRPr lang="en-US" sz="1400" dirty="0">
                            <a:latin typeface="Karla" charset="0"/>
                            <a:ea typeface="Karla" charset="0"/>
                            <a:cs typeface="Karla" charset="0"/>
                          </a:endParaRPr>
                        </a:p>
                      </a:txBody>
                      <a:tcPr anchor="ctr"/>
                    </a:tc>
                    <a:tc>
                      <a:txBody>
                        <a:bodyPr/>
                        <a:lstStyle/>
                        <a:p>
                          <a:pPr algn="ctr"/>
                          <a:r>
                            <a:rPr lang="en-US" sz="1400" dirty="0" smtClean="0">
                              <a:latin typeface="Karla" charset="0"/>
                              <a:ea typeface="Karla" charset="0"/>
                              <a:cs typeface="Karla" charset="0"/>
                            </a:rPr>
                            <a:t>Value of</a:t>
                          </a:r>
                          <a:r>
                            <a:rPr lang="en-US" sz="1400" baseline="0" dirty="0" smtClean="0">
                              <a:latin typeface="Karla" charset="0"/>
                              <a:ea typeface="Karla" charset="0"/>
                              <a:cs typeface="Karla" charset="0"/>
                            </a:rPr>
                            <a:t> the variable</a:t>
                          </a:r>
                          <a:endParaRPr lang="en-US" sz="1400" dirty="0">
                            <a:latin typeface="Karla" charset="0"/>
                            <a:ea typeface="Karla" charset="0"/>
                            <a:cs typeface="Karla" charset="0"/>
                          </a:endParaRPr>
                        </a:p>
                      </a:txBody>
                      <a:tcPr anchor="ctr"/>
                    </a:tc>
                    <a:tc>
                      <a:txBody>
                        <a:bodyPr/>
                        <a:lstStyle/>
                        <a:p>
                          <a:pPr algn="ctr"/>
                          <a:r>
                            <a:rPr lang="en-US" sz="1400" dirty="0" smtClean="0">
                              <a:latin typeface="Karla" charset="0"/>
                              <a:ea typeface="Karla" charset="0"/>
                              <a:cs typeface="Karla" charset="0"/>
                            </a:rPr>
                            <a:t>Value of the partial derivative</a:t>
                          </a:r>
                          <a:endParaRPr lang="en-US" sz="1400" dirty="0">
                            <a:latin typeface="Karla" charset="0"/>
                            <a:ea typeface="Karla" charset="0"/>
                            <a:cs typeface="Karla" charset="0"/>
                          </a:endParaRPr>
                        </a:p>
                      </a:txBody>
                      <a:tcPr anchor="ctr"/>
                    </a:tc>
                    <a:tc>
                      <a:txBody>
                        <a:bodyPr/>
                        <a:lstStyle/>
                        <a:p>
                          <a:pPr algn="ct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smtClean="0">
                                        <a:latin typeface="Cambria Math" charset="0"/>
                                      </a:rPr>
                                      <m:t>𝑑</m:t>
                                    </m:r>
                                    <m:r>
                                      <a:rPr lang="en-US" sz="1400" b="1" i="1" smtClean="0">
                                        <a:latin typeface="Cambria Math" charset="0"/>
                                      </a:rPr>
                                      <m:t>ℒ</m:t>
                                    </m:r>
                                  </m:num>
                                  <m:den>
                                    <m:r>
                                      <a:rPr lang="en-US" sz="1400" smtClean="0">
                                        <a:latin typeface="Cambria Math" charset="0"/>
                                      </a:rPr>
                                      <m:t>𝑑</m:t>
                                    </m:r>
                                    <m:sSub>
                                      <m:sSubPr>
                                        <m:ctrlPr>
                                          <a:rPr lang="en-US" sz="1400" b="1" i="1" smtClean="0">
                                            <a:latin typeface="Cambria Math" charset="0"/>
                                          </a:rPr>
                                        </m:ctrlPr>
                                      </m:sSubPr>
                                      <m:e>
                                        <m:r>
                                          <a:rPr lang="en-US" sz="1400" b="1" i="1" smtClean="0">
                                            <a:latin typeface="Cambria Math" charset="0"/>
                                          </a:rPr>
                                          <m:t>𝝃</m:t>
                                        </m:r>
                                      </m:e>
                                      <m:sub>
                                        <m:r>
                                          <a:rPr lang="en-US" sz="1400" b="1" i="1" smtClean="0">
                                            <a:latin typeface="Cambria Math" charset="0"/>
                                          </a:rPr>
                                          <m:t>𝒏</m:t>
                                        </m:r>
                                      </m:sub>
                                    </m:sSub>
                                  </m:den>
                                </m:f>
                              </m:oMath>
                            </m:oMathPara>
                          </a14:m>
                          <a:endParaRPr lang="en-US" sz="1400" dirty="0">
                            <a:latin typeface="Karla" charset="0"/>
                            <a:ea typeface="Karla" charset="0"/>
                            <a:cs typeface="Karla" charset="0"/>
                          </a:endParaRPr>
                        </a:p>
                      </a:txBody>
                      <a:tcPr anchor="ctr"/>
                    </a:tc>
                  </a:tr>
                  <a:tr h="514712">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r>
                                  <a:rPr lang="en-US" sz="1400" smtClean="0">
                                    <a:latin typeface="Cambria Math" charset="0"/>
                                  </a:rPr>
                                  <m:t>=−</m:t>
                                </m:r>
                                <m:sSup>
                                  <m:sSupPr>
                                    <m:ctrlPr>
                                      <a:rPr lang="en-US" sz="1400" i="1" smtClean="0">
                                        <a:latin typeface="Cambria Math" charset="0"/>
                                      </a:rPr>
                                    </m:ctrlPr>
                                  </m:sSupPr>
                                  <m:e>
                                    <m:r>
                                      <a:rPr lang="en-US" sz="1400" smtClean="0">
                                        <a:latin typeface="Cambria Math" charset="0"/>
                                      </a:rPr>
                                      <m:t>𝑊</m:t>
                                    </m:r>
                                  </m:e>
                                  <m:sup>
                                    <m:r>
                                      <a:rPr lang="en-US" sz="1400" smtClean="0">
                                        <a:latin typeface="Cambria Math" charset="0"/>
                                      </a:rPr>
                                      <m:t>𝑇</m:t>
                                    </m:r>
                                  </m:sup>
                                </m:sSup>
                                <m:r>
                                  <a:rPr lang="en-US" sz="1400" smtClean="0">
                                    <a:latin typeface="Cambria Math" charset="0"/>
                                  </a:rPr>
                                  <m:t>𝑋</m:t>
                                </m:r>
                              </m:oMath>
                            </m:oMathPara>
                          </a14:m>
                          <a:endParaRPr lang="en-US" sz="1400" b="0" dirty="0" smtClean="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num>
                                  <m:den>
                                    <m:r>
                                      <a:rPr lang="en-US" sz="1400" b="0" i="1" smtClean="0">
                                        <a:latin typeface="Cambria Math" charset="0"/>
                                      </a:rPr>
                                      <m:t>𝜕</m:t>
                                    </m:r>
                                    <m:r>
                                      <a:rPr lang="en-US" sz="1400" smtClean="0">
                                        <a:latin typeface="Cambria Math" charset="0"/>
                                      </a:rPr>
                                      <m:t>𝑊</m:t>
                                    </m:r>
                                  </m:den>
                                </m:f>
                                <m:r>
                                  <a:rPr lang="en-US" sz="1400" smtClean="0">
                                    <a:latin typeface="Cambria Math" charset="0"/>
                                  </a:rPr>
                                  <m:t>=−</m:t>
                                </m:r>
                                <m:r>
                                  <a:rPr lang="en-US" sz="1400" smtClean="0">
                                    <a:latin typeface="Cambria Math" charset="0"/>
                                  </a:rPr>
                                  <m:t>𝑋</m:t>
                                </m:r>
                              </m:oMath>
                            </m:oMathPara>
                          </a14:m>
                          <a:endParaRPr lang="en-US" sz="1400" b="0" dirty="0" smtClean="0"/>
                        </a:p>
                      </a:txBody>
                      <a:tcP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0" i="1" smtClean="0">
                                    <a:latin typeface="Cambria Math" charset="0"/>
                                  </a:rPr>
                                  <m:t>−9</m:t>
                                </m:r>
                              </m:oMath>
                            </m:oMathPara>
                          </a14:m>
                          <a:endParaRPr lang="en-US" sz="1400" b="0" dirty="0" smtClean="0"/>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b="0" dirty="0" smtClean="0"/>
                            <a:t>-3</a:t>
                          </a:r>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b="0" dirty="0" smtClean="0"/>
                            <a:t>-3</a:t>
                          </a:r>
                        </a:p>
                      </a:txBody>
                      <a:tcPr anchor="ctr"/>
                    </a:tc>
                  </a:tr>
                  <a:tr h="551246">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r>
                                  <a:rPr lang="en-US" sz="1400" smtClean="0">
                                    <a:latin typeface="Cambria Math" charset="0"/>
                                  </a:rPr>
                                  <m:t>=</m:t>
                                </m:r>
                                <m:sSup>
                                  <m:sSupPr>
                                    <m:ctrlPr>
                                      <a:rPr lang="en-US" sz="1400" i="1" smtClean="0">
                                        <a:latin typeface="Cambria Math" charset="0"/>
                                      </a:rPr>
                                    </m:ctrlPr>
                                  </m:sSupPr>
                                  <m:e>
                                    <m:sSup>
                                      <m:sSupPr>
                                        <m:ctrlPr>
                                          <a:rPr lang="en-US" sz="1400" i="1">
                                            <a:latin typeface="Cambria Math" charset="0"/>
                                          </a:rPr>
                                        </m:ctrlPr>
                                      </m:sSupPr>
                                      <m:e>
                                        <m:r>
                                          <a:rPr lang="en-US" sz="1400">
                                            <a:latin typeface="Cambria Math" charset="0"/>
                                          </a:rPr>
                                          <m:t>𝑒</m:t>
                                        </m:r>
                                      </m:e>
                                      <m:sup>
                                        <m:sSub>
                                          <m:sSubPr>
                                            <m:ctrlPr>
                                              <a:rPr lang="en-US" sz="1400" i="1">
                                                <a:latin typeface="Cambria Math" charset="0"/>
                                              </a:rPr>
                                            </m:ctrlPr>
                                          </m:sSubPr>
                                          <m:e>
                                            <m:r>
                                              <a:rPr lang="en-US" sz="1400">
                                                <a:latin typeface="Cambria Math" charset="0"/>
                                              </a:rPr>
                                              <m:t>𝜉</m:t>
                                            </m:r>
                                          </m:e>
                                          <m:sub>
                                            <m:r>
                                              <a:rPr lang="en-US" sz="1400">
                                                <a:latin typeface="Cambria Math" charset="0"/>
                                              </a:rPr>
                                              <m:t>1</m:t>
                                            </m:r>
                                          </m:sub>
                                        </m:sSub>
                                      </m:sup>
                                    </m:sSup>
                                    <m:r>
                                      <a:rPr lang="en-US" sz="1400" smtClean="0">
                                        <a:latin typeface="Cambria Math" charset="0"/>
                                      </a:rPr>
                                      <m:t>=</m:t>
                                    </m:r>
                                    <m:r>
                                      <a:rPr lang="en-US" sz="1400" smtClean="0">
                                        <a:latin typeface="Cambria Math" charset="0"/>
                                      </a:rPr>
                                      <m:t>𝑒</m:t>
                                    </m:r>
                                  </m:e>
                                  <m:sup>
                                    <m:r>
                                      <a:rPr lang="en-US" sz="1400" smtClean="0">
                                        <a:latin typeface="Cambria Math" charset="0"/>
                                      </a:rPr>
                                      <m:t>−</m:t>
                                    </m:r>
                                    <m:sSup>
                                      <m:sSupPr>
                                        <m:ctrlPr>
                                          <a:rPr lang="en-US" sz="1400" i="1" smtClean="0">
                                            <a:latin typeface="Cambria Math" charset="0"/>
                                          </a:rPr>
                                        </m:ctrlPr>
                                      </m:sSupPr>
                                      <m:e>
                                        <m:r>
                                          <a:rPr lang="en-US" sz="1400" smtClean="0">
                                            <a:latin typeface="Cambria Math" charset="0"/>
                                          </a:rPr>
                                          <m:t>𝑊</m:t>
                                        </m:r>
                                      </m:e>
                                      <m:sup>
                                        <m:r>
                                          <a:rPr lang="en-US" sz="1400" smtClean="0">
                                            <a:latin typeface="Cambria Math" charset="0"/>
                                          </a:rPr>
                                          <m:t>𝑇</m:t>
                                        </m:r>
                                      </m:sup>
                                    </m:sSup>
                                    <m:r>
                                      <a:rPr lang="en-US" sz="1400" smtClean="0">
                                        <a:latin typeface="Cambria Math" charset="0"/>
                                      </a:rPr>
                                      <m:t>𝑋</m:t>
                                    </m:r>
                                  </m:sup>
                                </m:sSup>
                              </m:oMath>
                            </m:oMathPara>
                          </a14:m>
                          <a:endParaRPr lang="en-US" sz="1400" dirty="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den>
                                </m:f>
                                <m:r>
                                  <a:rPr lang="en-US" sz="1400" smtClean="0">
                                    <a:latin typeface="Cambria Math" charset="0"/>
                                  </a:rPr>
                                  <m:t>=</m:t>
                                </m:r>
                                <m:sSup>
                                  <m:sSupPr>
                                    <m:ctrlPr>
                                      <a:rPr lang="en-US" sz="1400" i="1" smtClean="0">
                                        <a:latin typeface="Cambria Math" charset="0"/>
                                      </a:rPr>
                                    </m:ctrlPr>
                                  </m:sSupPr>
                                  <m:e>
                                    <m:r>
                                      <a:rPr lang="en-US" sz="1400" smtClean="0">
                                        <a:latin typeface="Cambria Math" charset="0"/>
                                      </a:rPr>
                                      <m:t>𝑒</m:t>
                                    </m:r>
                                  </m:e>
                                  <m:sup>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sup>
                                </m:sSup>
                              </m:oMath>
                            </m:oMathPara>
                          </a14:m>
                          <a:endParaRPr lang="en-US" sz="1400" b="0" dirty="0" smtClean="0"/>
                        </a:p>
                      </a:txBody>
                      <a:tcPr/>
                    </a:tc>
                    <a:tc>
                      <a:txBody>
                        <a:bodyPr/>
                        <a:lstStyle/>
                        <a:p>
                          <a:pPr algn="ctr"/>
                          <a14:m>
                            <m:oMathPara xmlns:m="http://schemas.openxmlformats.org/officeDocument/2006/math">
                              <m:oMathParaPr>
                                <m:jc m:val="centerGroup"/>
                              </m:oMathParaPr>
                              <m:oMath xmlns:m="http://schemas.openxmlformats.org/officeDocument/2006/math">
                                <m:sSup>
                                  <m:sSupPr>
                                    <m:ctrlPr>
                                      <a:rPr lang="en-US" sz="1400" i="1" smtClean="0">
                                        <a:latin typeface="Cambria Math" charset="0"/>
                                      </a:rPr>
                                    </m:ctrlPr>
                                  </m:sSupPr>
                                  <m:e>
                                    <m:r>
                                      <a:rPr lang="en-US" sz="1400">
                                        <a:latin typeface="Cambria Math" charset="0"/>
                                      </a:rPr>
                                      <m:t>𝑒</m:t>
                                    </m:r>
                                  </m:e>
                                  <m:sup>
                                    <m:r>
                                      <a:rPr lang="en-US" sz="1400">
                                        <a:latin typeface="Cambria Math" charset="0"/>
                                      </a:rPr>
                                      <m:t>−</m:t>
                                    </m:r>
                                    <m:r>
                                      <a:rPr lang="en-US" sz="1400" b="0" i="1" smtClean="0">
                                        <a:latin typeface="Cambria Math" charset="0"/>
                                      </a:rPr>
                                      <m:t>9</m:t>
                                    </m:r>
                                  </m:sup>
                                </m:sSup>
                              </m:oMath>
                            </m:oMathPara>
                          </a14:m>
                          <a:endParaRPr lang="en-US" sz="1400" dirty="0"/>
                        </a:p>
                      </a:txBody>
                      <a:tcPr anchor="ctr"/>
                    </a:tc>
                    <a:tc>
                      <a:txBody>
                        <a:bodyPr/>
                        <a:lstStyle/>
                        <a:p>
                          <a:pPr algn="ctr"/>
                          <a14:m>
                            <m:oMathPara xmlns:m="http://schemas.openxmlformats.org/officeDocument/2006/math">
                              <m:oMathParaPr>
                                <m:jc m:val="centerGroup"/>
                              </m:oMathParaPr>
                              <m:oMath xmlns:m="http://schemas.openxmlformats.org/officeDocument/2006/math">
                                <m:sSup>
                                  <m:sSupPr>
                                    <m:ctrlPr>
                                      <a:rPr lang="en-US" sz="1400" i="1" smtClean="0">
                                        <a:latin typeface="Cambria Math" charset="0"/>
                                      </a:rPr>
                                    </m:ctrlPr>
                                  </m:sSupPr>
                                  <m:e>
                                    <m:r>
                                      <a:rPr lang="en-US" sz="1400">
                                        <a:latin typeface="Cambria Math" charset="0"/>
                                      </a:rPr>
                                      <m:t>𝑒</m:t>
                                    </m:r>
                                  </m:e>
                                  <m:sup>
                                    <m:r>
                                      <a:rPr lang="en-US" sz="1400">
                                        <a:latin typeface="Cambria Math" charset="0"/>
                                      </a:rPr>
                                      <m:t>−</m:t>
                                    </m:r>
                                    <m:r>
                                      <a:rPr lang="en-US" sz="1400" b="0" i="1" smtClean="0">
                                        <a:latin typeface="Cambria Math" charset="0"/>
                                      </a:rPr>
                                      <m:t>9</m:t>
                                    </m:r>
                                  </m:sup>
                                </m:sSup>
                              </m:oMath>
                            </m:oMathPara>
                          </a14:m>
                          <a:endParaRPr lang="en-US" sz="1400" dirty="0"/>
                        </a:p>
                      </a:txBody>
                      <a:tcPr anchor="ctr"/>
                    </a:tc>
                    <a:tc>
                      <a:txBody>
                        <a:bodyPr/>
                        <a:lstStyle/>
                        <a:p>
                          <a:pPr algn="ctr"/>
                          <a:r>
                            <a:rPr lang="en-US" sz="1400" dirty="0" smtClean="0"/>
                            <a:t>-3</a:t>
                          </a:r>
                          <a14:m>
                            <m:oMath xmlns:m="http://schemas.openxmlformats.org/officeDocument/2006/math">
                              <m:sSup>
                                <m:sSupPr>
                                  <m:ctrlPr>
                                    <a:rPr lang="en-US" sz="1400" i="1" smtClean="0">
                                      <a:latin typeface="Cambria Math" charset="0"/>
                                    </a:rPr>
                                  </m:ctrlPr>
                                </m:sSupPr>
                                <m:e>
                                  <m:r>
                                    <a:rPr lang="en-US" sz="1400">
                                      <a:latin typeface="Cambria Math" charset="0"/>
                                    </a:rPr>
                                    <m:t>𝑒</m:t>
                                  </m:r>
                                </m:e>
                                <m:sup>
                                  <m:r>
                                    <a:rPr lang="en-US" sz="1400">
                                      <a:latin typeface="Cambria Math" charset="0"/>
                                    </a:rPr>
                                    <m:t>−</m:t>
                                  </m:r>
                                  <m:r>
                                    <a:rPr lang="en-US" sz="1400" b="0" i="1" smtClean="0">
                                      <a:latin typeface="Cambria Math" charset="0"/>
                                    </a:rPr>
                                    <m:t>9</m:t>
                                  </m:r>
                                </m:sup>
                              </m:sSup>
                            </m:oMath>
                          </a14:m>
                          <a:endParaRPr lang="en-US" sz="1400" dirty="0"/>
                        </a:p>
                      </a:txBody>
                      <a:tcPr anchor="ctr"/>
                    </a:tc>
                  </a:tr>
                  <a:tr h="551246">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r>
                                  <a:rPr lang="en-US" sz="1400" smtClean="0">
                                    <a:latin typeface="Cambria Math" charset="0"/>
                                  </a:rPr>
                                  <m:t>=</m:t>
                                </m:r>
                                <m:r>
                                  <a:rPr lang="en-US" sz="1400">
                                    <a:latin typeface="Cambria Math" charset="0"/>
                                  </a:rPr>
                                  <m:t>1+</m:t>
                                </m:r>
                                <m:sSub>
                                  <m:sSubPr>
                                    <m:ctrlPr>
                                      <a:rPr lang="en-US" sz="1400" i="1">
                                        <a:latin typeface="Cambria Math" charset="0"/>
                                      </a:rPr>
                                    </m:ctrlPr>
                                  </m:sSubPr>
                                  <m:e>
                                    <m:r>
                                      <a:rPr lang="en-US" sz="1400">
                                        <a:latin typeface="Cambria Math" charset="0"/>
                                      </a:rPr>
                                      <m:t>𝜉</m:t>
                                    </m:r>
                                  </m:e>
                                  <m:sub>
                                    <m:r>
                                      <a:rPr lang="en-US" sz="1400">
                                        <a:latin typeface="Cambria Math" charset="0"/>
                                      </a:rPr>
                                      <m:t>2</m:t>
                                    </m:r>
                                  </m:sub>
                                </m:sSub>
                                <m:r>
                                  <a:rPr lang="en-US" sz="1400" smtClean="0">
                                    <a:latin typeface="Cambria Math" charset="0"/>
                                  </a:rPr>
                                  <m:t>=1+</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oMath>
                            </m:oMathPara>
                          </a14:m>
                          <a:endParaRPr lang="en-US" sz="1400" b="0" dirty="0" smtClean="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den>
                                </m:f>
                                <m:r>
                                  <a:rPr lang="en-US" sz="1400" smtClean="0">
                                    <a:latin typeface="Cambria Math" charset="0"/>
                                  </a:rPr>
                                  <m:t>=1</m:t>
                                </m:r>
                              </m:oMath>
                            </m:oMathPara>
                          </a14:m>
                          <a:endParaRPr lang="en-US" sz="1400" b="0" dirty="0" smtClean="0"/>
                        </a:p>
                      </a:txBody>
                      <a:tcPr/>
                    </a:tc>
                    <a:tc>
                      <a:txBody>
                        <a:bodyPr/>
                        <a:lstStyle/>
                        <a:p>
                          <a:pPr algn="ctr"/>
                          <a:r>
                            <a:rPr lang="en-US" sz="1400" dirty="0" smtClean="0"/>
                            <a:t>1+</a:t>
                          </a:r>
                          <a14:m>
                            <m:oMath xmlns:m="http://schemas.openxmlformats.org/officeDocument/2006/math">
                              <m:sSup>
                                <m:sSupPr>
                                  <m:ctrlPr>
                                    <a:rPr lang="en-US" sz="1400" i="1" smtClean="0">
                                      <a:latin typeface="Cambria Math" charset="0"/>
                                    </a:rPr>
                                  </m:ctrlPr>
                                </m:sSupPr>
                                <m:e>
                                  <m:r>
                                    <a:rPr lang="en-US" sz="1400">
                                      <a:latin typeface="Cambria Math" charset="0"/>
                                    </a:rPr>
                                    <m:t>𝑒</m:t>
                                  </m:r>
                                </m:e>
                                <m:sup>
                                  <m:r>
                                    <a:rPr lang="en-US" sz="1400">
                                      <a:latin typeface="Cambria Math" charset="0"/>
                                    </a:rPr>
                                    <m:t>−</m:t>
                                  </m:r>
                                  <m:r>
                                    <a:rPr lang="en-US" sz="1400" b="0" i="1" smtClean="0">
                                      <a:latin typeface="Cambria Math" charset="0"/>
                                    </a:rPr>
                                    <m:t>9</m:t>
                                  </m:r>
                                </m:sup>
                              </m:sSup>
                            </m:oMath>
                          </a14:m>
                          <a:endParaRPr lang="en-US" sz="1400" dirty="0"/>
                        </a:p>
                      </a:txBody>
                      <a:tcPr anchor="ctr"/>
                    </a:tc>
                    <a:tc>
                      <a:txBody>
                        <a:bodyPr/>
                        <a:lstStyle/>
                        <a:p>
                          <a:pPr algn="ctr"/>
                          <a:r>
                            <a:rPr lang="en-US" sz="1400" dirty="0" smtClean="0"/>
                            <a:t>1</a:t>
                          </a:r>
                          <a:endParaRPr lang="en-US" sz="1400" dirty="0"/>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smtClean="0"/>
                            <a:t>-3</a:t>
                          </a:r>
                          <a14:m>
                            <m:oMath xmlns:m="http://schemas.openxmlformats.org/officeDocument/2006/math">
                              <m:sSup>
                                <m:sSupPr>
                                  <m:ctrlPr>
                                    <a:rPr lang="en-US" sz="1400" i="1" smtClean="0">
                                      <a:latin typeface="Cambria Math" charset="0"/>
                                    </a:rPr>
                                  </m:ctrlPr>
                                </m:sSupPr>
                                <m:e>
                                  <m:r>
                                    <a:rPr lang="en-US" sz="1400">
                                      <a:latin typeface="Cambria Math" charset="0"/>
                                    </a:rPr>
                                    <m:t>𝑒</m:t>
                                  </m:r>
                                </m:e>
                                <m:sup>
                                  <m:r>
                                    <a:rPr lang="en-US" sz="1400">
                                      <a:latin typeface="Cambria Math" charset="0"/>
                                    </a:rPr>
                                    <m:t>−</m:t>
                                  </m:r>
                                  <m:r>
                                    <a:rPr lang="en-US" sz="1400" b="0" i="1" smtClean="0">
                                      <a:latin typeface="Cambria Math" charset="0"/>
                                    </a:rPr>
                                    <m:t>9</m:t>
                                  </m:r>
                                </m:sup>
                              </m:sSup>
                            </m:oMath>
                          </a14:m>
                          <a:endParaRPr lang="en-US" sz="1400" dirty="0"/>
                        </a:p>
                      </a:txBody>
                      <a:tcPr anchor="ctr"/>
                    </a:tc>
                  </a:tr>
                  <a:tr h="633993">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r>
                                  <a:rPr lang="en-US" sz="1400">
                                    <a:latin typeface="Cambria Math" charset="0"/>
                                  </a:rPr>
                                  <m:t>=</m:t>
                                </m:r>
                                <m:f>
                                  <m:fPr>
                                    <m:ctrlPr>
                                      <a:rPr lang="mr-IN" sz="1400" i="1">
                                        <a:latin typeface="Cambria Math" charset="0"/>
                                      </a:rPr>
                                    </m:ctrlPr>
                                  </m:fPr>
                                  <m:num>
                                    <m:r>
                                      <a:rPr lang="en-US" sz="1400">
                                        <a:latin typeface="Cambria Math" charset="0"/>
                                      </a:rPr>
                                      <m:t>1</m:t>
                                    </m:r>
                                  </m:num>
                                  <m:den>
                                    <m:sSub>
                                      <m:sSubPr>
                                        <m:ctrlPr>
                                          <a:rPr lang="en-US" sz="1400" i="1">
                                            <a:latin typeface="Cambria Math" charset="0"/>
                                          </a:rPr>
                                        </m:ctrlPr>
                                      </m:sSubPr>
                                      <m:e>
                                        <m:r>
                                          <a:rPr lang="en-US" sz="1400">
                                            <a:latin typeface="Cambria Math" charset="0"/>
                                          </a:rPr>
                                          <m:t>𝜉</m:t>
                                        </m:r>
                                      </m:e>
                                      <m:sub>
                                        <m:r>
                                          <a:rPr lang="en-US" sz="1400">
                                            <a:latin typeface="Cambria Math" charset="0"/>
                                          </a:rPr>
                                          <m:t>3</m:t>
                                        </m:r>
                                      </m:sub>
                                    </m:sSub>
                                  </m:den>
                                </m:f>
                                <m:r>
                                  <a:rPr lang="en-US" sz="1400" smtClean="0">
                                    <a:latin typeface="Cambria Math" charset="0"/>
                                  </a:rPr>
                                  <m:t>=</m:t>
                                </m:r>
                                <m:f>
                                  <m:fPr>
                                    <m:ctrlPr>
                                      <a:rPr lang="mr-IN" sz="1400" i="1" smtClean="0">
                                        <a:latin typeface="Cambria Math" charset="0"/>
                                      </a:rPr>
                                    </m:ctrlPr>
                                  </m:fPr>
                                  <m:num>
                                    <m:r>
                                      <a:rPr lang="en-US" sz="1400" smtClean="0">
                                        <a:latin typeface="Cambria Math" charset="0"/>
                                      </a:rPr>
                                      <m:t>1</m:t>
                                    </m:r>
                                  </m:num>
                                  <m:den>
                                    <m:r>
                                      <a:rPr lang="en-US" sz="1400">
                                        <a:latin typeface="Cambria Math" charset="0"/>
                                      </a:rPr>
                                      <m:t>1+</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den>
                                </m:f>
                                <m:r>
                                  <a:rPr lang="en-US" sz="1400" smtClean="0">
                                    <a:latin typeface="Cambria Math" charset="0"/>
                                  </a:rPr>
                                  <m:t>=</m:t>
                                </m:r>
                                <m:r>
                                  <a:rPr lang="en-US" sz="1400" smtClean="0">
                                    <a:latin typeface="Cambria Math" charset="0"/>
                                  </a:rPr>
                                  <m:t>𝑝</m:t>
                                </m:r>
                              </m:oMath>
                            </m:oMathPara>
                          </a14:m>
                          <a:endParaRPr lang="en-US" sz="1400" b="0" dirty="0" smtClean="0">
                            <a:solidFill>
                              <a:srgbClr val="FF0000"/>
                            </a:solidFill>
                          </a:endParaRPr>
                        </a:p>
                      </a:txBody>
                      <a:tcPr anchor="ctr"/>
                    </a:tc>
                    <a:tc>
                      <a:txBody>
                        <a:bodyPr/>
                        <a:lstStyle/>
                        <a:p>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den>
                                </m:f>
                                <m:r>
                                  <a:rPr lang="en-US" sz="1400" smtClean="0">
                                    <a:latin typeface="Cambria Math" charset="0"/>
                                  </a:rPr>
                                  <m:t>=−</m:t>
                                </m:r>
                                <m:f>
                                  <m:fPr>
                                    <m:ctrlPr>
                                      <a:rPr lang="mr-IN" sz="1400" i="1" smtClean="0">
                                        <a:latin typeface="Cambria Math" charset="0"/>
                                      </a:rPr>
                                    </m:ctrlPr>
                                  </m:fPr>
                                  <m:num>
                                    <m:r>
                                      <a:rPr lang="en-US" sz="1400" smtClean="0">
                                        <a:latin typeface="Cambria Math" charset="0"/>
                                      </a:rPr>
                                      <m:t>1</m:t>
                                    </m:r>
                                  </m:num>
                                  <m:den>
                                    <m:sSubSup>
                                      <m:sSubSupPr>
                                        <m:ctrlPr>
                                          <a:rPr lang="en-US" sz="1400" i="1" smtClean="0">
                                            <a:latin typeface="Cambria Math" charset="0"/>
                                          </a:rPr>
                                        </m:ctrlPr>
                                      </m:sSubSupPr>
                                      <m:e>
                                        <m:r>
                                          <a:rPr lang="en-US" sz="1400" smtClean="0">
                                            <a:latin typeface="Cambria Math" charset="0"/>
                                          </a:rPr>
                                          <m:t>𝜉</m:t>
                                        </m:r>
                                      </m:e>
                                      <m:sub>
                                        <m:r>
                                          <a:rPr lang="en-US" sz="1400" smtClean="0">
                                            <a:latin typeface="Cambria Math" charset="0"/>
                                          </a:rPr>
                                          <m:t>3</m:t>
                                        </m:r>
                                      </m:sub>
                                      <m:sup>
                                        <m:r>
                                          <a:rPr lang="en-US" sz="1400" smtClean="0">
                                            <a:latin typeface="Cambria Math" charset="0"/>
                                          </a:rPr>
                                          <m:t>2</m:t>
                                        </m:r>
                                      </m:sup>
                                    </m:sSubSup>
                                  </m:den>
                                </m:f>
                              </m:oMath>
                            </m:oMathPara>
                          </a14:m>
                          <a:endParaRPr lang="en-US" sz="1400" dirty="0"/>
                        </a:p>
                      </a:txBody>
                      <a:tcPr/>
                    </a:tc>
                    <a:tc>
                      <a:txBody>
                        <a:bodyPr/>
                        <a:lstStyle/>
                        <a:p>
                          <a:pPr algn="ctr"/>
                          <a14:m>
                            <m:oMathPara xmlns:m="http://schemas.openxmlformats.org/officeDocument/2006/math">
                              <m:oMathParaPr>
                                <m:jc m:val="centerGroup"/>
                              </m:oMathParaPr>
                              <m:oMath xmlns:m="http://schemas.openxmlformats.org/officeDocument/2006/math">
                                <m:f>
                                  <m:fPr>
                                    <m:ctrlPr>
                                      <a:rPr lang="en-US" sz="1400" b="0" i="1" smtClean="0">
                                        <a:latin typeface="Cambria Math" charset="0"/>
                                      </a:rPr>
                                    </m:ctrlPr>
                                  </m:fPr>
                                  <m:num>
                                    <m:r>
                                      <a:rPr lang="en-US" sz="1400" b="0" i="1" smtClean="0">
                                        <a:latin typeface="Cambria Math" charset="0"/>
                                      </a:rPr>
                                      <m:t>1</m:t>
                                    </m:r>
                                  </m:num>
                                  <m:den>
                                    <m:r>
                                      <a:rPr lang="en-US" sz="1400" b="0" i="1" smtClean="0">
                                        <a:latin typeface="Cambria Math" charset="0"/>
                                      </a:rPr>
                                      <m:t>1+</m:t>
                                    </m:r>
                                    <m:sSup>
                                      <m:sSupPr>
                                        <m:ctrlPr>
                                          <a:rPr lang="en-US" sz="1400" b="0" i="1" smtClean="0">
                                            <a:latin typeface="Cambria Math" charset="0"/>
                                          </a:rPr>
                                        </m:ctrlPr>
                                      </m:sSupPr>
                                      <m:e>
                                        <m:r>
                                          <a:rPr lang="en-US" sz="1400" b="0" i="1" smtClean="0">
                                            <a:latin typeface="Cambria Math" charset="0"/>
                                          </a:rPr>
                                          <m:t>𝑒</m:t>
                                        </m:r>
                                      </m:e>
                                      <m:sup>
                                        <m:r>
                                          <a:rPr lang="en-US" sz="1400" b="0" i="1" smtClean="0">
                                            <a:latin typeface="Cambria Math" charset="0"/>
                                          </a:rPr>
                                          <m:t>−9</m:t>
                                        </m:r>
                                      </m:sup>
                                    </m:sSup>
                                  </m:den>
                                </m:f>
                              </m:oMath>
                            </m:oMathPara>
                          </a14:m>
                          <a:endParaRPr lang="en-US" sz="1400" dirty="0"/>
                        </a:p>
                      </a:txBody>
                      <a:tcPr anchor="ctr"/>
                    </a:tc>
                    <a:tc>
                      <a:txBody>
                        <a:bodyPr/>
                        <a:lstStyle/>
                        <a:p>
                          <a:pPr algn="ctr"/>
                          <a14:m>
                            <m:oMathPara xmlns:m="http://schemas.openxmlformats.org/officeDocument/2006/math">
                              <m:oMathParaPr>
                                <m:jc m:val="centerGroup"/>
                              </m:oMathParaPr>
                              <m:oMath xmlns:m="http://schemas.openxmlformats.org/officeDocument/2006/math">
                                <m:sSup>
                                  <m:sSupPr>
                                    <m:ctrlPr>
                                      <a:rPr lang="en-US" sz="1400" b="0" i="1" smtClean="0">
                                        <a:latin typeface="Cambria Math" charset="0"/>
                                      </a:rPr>
                                    </m:ctrlPr>
                                  </m:sSupPr>
                                  <m:e>
                                    <m:d>
                                      <m:dPr>
                                        <m:ctrlPr>
                                          <a:rPr lang="mr-IN" sz="1400" b="0" i="1" smtClean="0">
                                            <a:latin typeface="Cambria Math" charset="0"/>
                                          </a:rPr>
                                        </m:ctrlPr>
                                      </m:dPr>
                                      <m:e>
                                        <m:f>
                                          <m:fPr>
                                            <m:ctrlPr>
                                              <a:rPr lang="en-US" sz="1400" b="0" i="1" smtClean="0">
                                                <a:latin typeface="Cambria Math" charset="0"/>
                                              </a:rPr>
                                            </m:ctrlPr>
                                          </m:fPr>
                                          <m:num>
                                            <m:r>
                                              <a:rPr lang="en-US" sz="1400" b="0" i="1" smtClean="0">
                                                <a:latin typeface="Cambria Math" charset="0"/>
                                              </a:rPr>
                                              <m:t>1</m:t>
                                            </m:r>
                                          </m:num>
                                          <m:den>
                                            <m:r>
                                              <a:rPr lang="en-US" sz="1400" b="0" i="1" smtClean="0">
                                                <a:latin typeface="Cambria Math" charset="0"/>
                                              </a:rPr>
                                              <m:t>1+</m:t>
                                            </m:r>
                                            <m:sSup>
                                              <m:sSupPr>
                                                <m:ctrlPr>
                                                  <a:rPr lang="en-US" sz="1400" b="0" i="1" smtClean="0">
                                                    <a:latin typeface="Cambria Math" charset="0"/>
                                                  </a:rPr>
                                                </m:ctrlPr>
                                              </m:sSupPr>
                                              <m:e>
                                                <m:r>
                                                  <a:rPr lang="en-US" sz="1400" b="0" i="1" smtClean="0">
                                                    <a:latin typeface="Cambria Math" charset="0"/>
                                                  </a:rPr>
                                                  <m:t>𝑒</m:t>
                                                </m:r>
                                              </m:e>
                                              <m:sup>
                                                <m:r>
                                                  <a:rPr lang="en-US" sz="1400" b="0" i="1" smtClean="0">
                                                    <a:latin typeface="Cambria Math" charset="0"/>
                                                  </a:rPr>
                                                  <m:t>−9</m:t>
                                                </m:r>
                                              </m:sup>
                                            </m:sSup>
                                          </m:den>
                                        </m:f>
                                      </m:e>
                                    </m:d>
                                  </m:e>
                                  <m:sup>
                                    <m:r>
                                      <a:rPr lang="en-US" sz="1400" b="0" i="1" smtClean="0">
                                        <a:latin typeface="Cambria Math" charset="0"/>
                                      </a:rPr>
                                      <m:t>2</m:t>
                                    </m:r>
                                  </m:sup>
                                </m:sSup>
                              </m:oMath>
                            </m:oMathPara>
                          </a14:m>
                          <a:endParaRPr lang="en-US" sz="1400" dirty="0"/>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smtClean="0"/>
                            <a:t>-3</a:t>
                          </a:r>
                          <a14:m>
                            <m:oMath xmlns:m="http://schemas.openxmlformats.org/officeDocument/2006/math">
                              <m:sSup>
                                <m:sSupPr>
                                  <m:ctrlPr>
                                    <a:rPr lang="en-US" sz="1400" i="1" smtClean="0">
                                      <a:latin typeface="Cambria Math" charset="0"/>
                                    </a:rPr>
                                  </m:ctrlPr>
                                </m:sSupPr>
                                <m:e>
                                  <m:r>
                                    <a:rPr lang="en-US" sz="1400">
                                      <a:latin typeface="Cambria Math" charset="0"/>
                                    </a:rPr>
                                    <m:t>𝑒</m:t>
                                  </m:r>
                                </m:e>
                                <m:sup>
                                  <m:r>
                                    <a:rPr lang="en-US" sz="1400">
                                      <a:latin typeface="Cambria Math" charset="0"/>
                                    </a:rPr>
                                    <m:t>−</m:t>
                                  </m:r>
                                  <m:r>
                                    <a:rPr lang="en-US" sz="1400" b="0" i="1" smtClean="0">
                                      <a:latin typeface="Cambria Math" charset="0"/>
                                    </a:rPr>
                                    <m:t>9</m:t>
                                  </m:r>
                                </m:sup>
                              </m:sSup>
                              <m:sSup>
                                <m:sSupPr>
                                  <m:ctrlPr>
                                    <a:rPr lang="en-US" sz="1400" b="0" i="1" smtClean="0">
                                      <a:latin typeface="Cambria Math" charset="0"/>
                                    </a:rPr>
                                  </m:ctrlPr>
                                </m:sSupPr>
                                <m:e>
                                  <m:d>
                                    <m:dPr>
                                      <m:ctrlPr>
                                        <a:rPr lang="mr-IN" sz="1400" b="0" i="1" smtClean="0">
                                          <a:latin typeface="Cambria Math" charset="0"/>
                                        </a:rPr>
                                      </m:ctrlPr>
                                    </m:dPr>
                                    <m:e>
                                      <m:f>
                                        <m:fPr>
                                          <m:ctrlPr>
                                            <a:rPr lang="en-US" sz="1400" b="0" i="1" smtClean="0">
                                              <a:latin typeface="Cambria Math" charset="0"/>
                                            </a:rPr>
                                          </m:ctrlPr>
                                        </m:fPr>
                                        <m:num>
                                          <m:r>
                                            <a:rPr lang="en-US" sz="1400" b="0" i="1" smtClean="0">
                                              <a:latin typeface="Cambria Math" charset="0"/>
                                            </a:rPr>
                                            <m:t>1</m:t>
                                          </m:r>
                                        </m:num>
                                        <m:den>
                                          <m:r>
                                            <a:rPr lang="en-US" sz="1400" b="0" i="1" smtClean="0">
                                              <a:latin typeface="Cambria Math" charset="0"/>
                                            </a:rPr>
                                            <m:t>1+</m:t>
                                          </m:r>
                                          <m:sSup>
                                            <m:sSupPr>
                                              <m:ctrlPr>
                                                <a:rPr lang="en-US" sz="1400" b="0" i="1" smtClean="0">
                                                  <a:latin typeface="Cambria Math" charset="0"/>
                                                </a:rPr>
                                              </m:ctrlPr>
                                            </m:sSupPr>
                                            <m:e>
                                              <m:r>
                                                <a:rPr lang="en-US" sz="1400" b="0" i="1" smtClean="0">
                                                  <a:latin typeface="Cambria Math" charset="0"/>
                                                </a:rPr>
                                                <m:t>𝑒</m:t>
                                              </m:r>
                                            </m:e>
                                            <m:sup>
                                              <m:r>
                                                <a:rPr lang="en-US" sz="1400" b="0" i="1" smtClean="0">
                                                  <a:latin typeface="Cambria Math" charset="0"/>
                                                </a:rPr>
                                                <m:t>−9</m:t>
                                              </m:r>
                                            </m:sup>
                                          </m:sSup>
                                        </m:den>
                                      </m:f>
                                    </m:e>
                                  </m:d>
                                </m:e>
                                <m:sup>
                                  <m:r>
                                    <a:rPr lang="en-US" sz="1400" b="0" i="1" smtClean="0">
                                      <a:latin typeface="Cambria Math" charset="0"/>
                                    </a:rPr>
                                    <m:t>2</m:t>
                                  </m:r>
                                </m:sup>
                              </m:sSup>
                            </m:oMath>
                          </a14:m>
                          <a:endParaRPr lang="en-US" sz="1400" dirty="0"/>
                        </a:p>
                      </a:txBody>
                      <a:tcPr anchor="ctr"/>
                    </a:tc>
                  </a:tr>
                  <a:tr h="551246">
                    <a:tc>
                      <a:txBody>
                        <a:bodyPr/>
                        <a:lstStyle/>
                        <a:p>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r>
                                  <a:rPr lang="en-US" sz="1400" smtClean="0">
                                    <a:latin typeface="Cambria Math" charset="0"/>
                                  </a:rPr>
                                  <m:t>=</m:t>
                                </m:r>
                                <m:func>
                                  <m:funcPr>
                                    <m:ctrlPr>
                                      <a:rPr lang="en-US" sz="1400" i="1" smtClean="0">
                                        <a:latin typeface="Cambria Math" charset="0"/>
                                      </a:rPr>
                                    </m:ctrlPr>
                                  </m:funcPr>
                                  <m:fName>
                                    <m:r>
                                      <m:rPr>
                                        <m:sty m:val="p"/>
                                      </m:rPr>
                                      <a:rPr lang="en-US" sz="1400" smtClean="0">
                                        <a:latin typeface="Cambria Math" charset="0"/>
                                      </a:rPr>
                                      <m:t>log</m:t>
                                    </m:r>
                                  </m:fName>
                                  <m:e>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r>
                                      <a:rPr lang="en-US" sz="1400" smtClean="0">
                                        <a:latin typeface="Cambria Math" charset="0"/>
                                      </a:rPr>
                                      <m:t>=</m:t>
                                    </m:r>
                                    <m:func>
                                      <m:funcPr>
                                        <m:ctrlPr>
                                          <a:rPr lang="en-US" sz="1400" i="1" smtClean="0">
                                            <a:latin typeface="Cambria Math" charset="0"/>
                                          </a:rPr>
                                        </m:ctrlPr>
                                      </m:funcPr>
                                      <m:fName>
                                        <m:r>
                                          <m:rPr>
                                            <m:sty m:val="p"/>
                                          </m:rPr>
                                          <a:rPr lang="en-US" sz="1400" smtClean="0">
                                            <a:latin typeface="Cambria Math" charset="0"/>
                                          </a:rPr>
                                          <m:t>log</m:t>
                                        </m:r>
                                      </m:fName>
                                      <m:e>
                                        <m:r>
                                          <a:rPr lang="en-US" sz="1400" smtClean="0">
                                            <a:latin typeface="Cambria Math" charset="0"/>
                                          </a:rPr>
                                          <m:t>𝑝</m:t>
                                        </m:r>
                                        <m:r>
                                          <a:rPr lang="en-US" sz="1400" smtClean="0">
                                            <a:latin typeface="Cambria Math" charset="0"/>
                                          </a:rPr>
                                          <m:t> =</m:t>
                                        </m:r>
                                      </m:e>
                                    </m:func>
                                    <m:func>
                                      <m:funcPr>
                                        <m:ctrlPr>
                                          <a:rPr lang="en-US" sz="1400" i="1" smtClean="0">
                                            <a:latin typeface="Cambria Math" charset="0"/>
                                          </a:rPr>
                                        </m:ctrlPr>
                                      </m:funcPr>
                                      <m:fName>
                                        <m:r>
                                          <m:rPr>
                                            <m:sty m:val="p"/>
                                          </m:rPr>
                                          <a:rPr lang="en-US" sz="1400" smtClean="0">
                                            <a:latin typeface="Cambria Math" charset="0"/>
                                          </a:rPr>
                                          <m:t>log</m:t>
                                        </m:r>
                                      </m:fName>
                                      <m:e>
                                        <m:f>
                                          <m:fPr>
                                            <m:ctrlPr>
                                              <a:rPr lang="mr-IN" sz="1400" i="1">
                                                <a:latin typeface="Cambria Math" charset="0"/>
                                              </a:rPr>
                                            </m:ctrlPr>
                                          </m:fPr>
                                          <m:num>
                                            <m:r>
                                              <a:rPr lang="en-US" sz="1400">
                                                <a:latin typeface="Cambria Math" charset="0"/>
                                              </a:rPr>
                                              <m:t>1</m:t>
                                            </m:r>
                                          </m:num>
                                          <m:den>
                                            <m:r>
                                              <a:rPr lang="en-US" sz="1400">
                                                <a:latin typeface="Cambria Math" charset="0"/>
                                              </a:rPr>
                                              <m:t>1+</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den>
                                        </m:f>
                                      </m:e>
                                    </m:func>
                                  </m:e>
                                </m:func>
                              </m:oMath>
                            </m:oMathPara>
                          </a14:m>
                          <a:endParaRPr lang="en-US" sz="1400" dirty="0"/>
                        </a:p>
                      </a:txBody>
                      <a:tcPr anchor="ctr"/>
                    </a:tc>
                    <a:tc>
                      <a:txBody>
                        <a:bodyPr/>
                        <a:lstStyle/>
                        <a:p>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den>
                                </m:f>
                                <m:r>
                                  <a:rPr lang="en-US" sz="1400" smtClean="0">
                                    <a:latin typeface="Cambria Math" charset="0"/>
                                  </a:rPr>
                                  <m:t>=</m:t>
                                </m:r>
                                <m:f>
                                  <m:fPr>
                                    <m:ctrlPr>
                                      <a:rPr lang="mr-IN" sz="1400" i="1" smtClean="0">
                                        <a:latin typeface="Cambria Math" charset="0"/>
                                      </a:rPr>
                                    </m:ctrlPr>
                                  </m:fPr>
                                  <m:num>
                                    <m:r>
                                      <a:rPr lang="en-US" sz="1400" smtClean="0">
                                        <a:latin typeface="Cambria Math" charset="0"/>
                                      </a:rPr>
                                      <m:t>1</m:t>
                                    </m:r>
                                  </m:num>
                                  <m:den>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den>
                                </m:f>
                              </m:oMath>
                            </m:oMathPara>
                          </a14:m>
                          <a:endParaRPr lang="en-US" sz="1400" b="0" dirty="0" smtClean="0"/>
                        </a:p>
                      </a:txBody>
                      <a:tcPr/>
                    </a:tc>
                    <a:tc>
                      <a:txBody>
                        <a:bodyPr/>
                        <a:lstStyle/>
                        <a:p>
                          <a:pPr algn="ctr"/>
                          <a14:m>
                            <m:oMathPara xmlns:m="http://schemas.openxmlformats.org/officeDocument/2006/math">
                              <m:oMathParaPr>
                                <m:jc m:val="centerGroup"/>
                              </m:oMathParaPr>
                              <m:oMath xmlns:m="http://schemas.openxmlformats.org/officeDocument/2006/math">
                                <m:func>
                                  <m:funcPr>
                                    <m:ctrlPr>
                                      <a:rPr lang="en-US" sz="1400" b="0" i="1" smtClean="0">
                                        <a:latin typeface="Cambria Math" charset="0"/>
                                      </a:rPr>
                                    </m:ctrlPr>
                                  </m:funcPr>
                                  <m:fName>
                                    <m:r>
                                      <m:rPr>
                                        <m:sty m:val="p"/>
                                      </m:rPr>
                                      <a:rPr lang="en-US" sz="1400" i="0" smtClean="0">
                                        <a:latin typeface="Cambria Math" charset="0"/>
                                      </a:rPr>
                                      <m:t>log</m:t>
                                    </m:r>
                                  </m:fName>
                                  <m:e>
                                    <m:f>
                                      <m:fPr>
                                        <m:ctrlPr>
                                          <a:rPr lang="en-US" sz="1400" b="0" i="1" smtClean="0">
                                            <a:latin typeface="Cambria Math" charset="0"/>
                                          </a:rPr>
                                        </m:ctrlPr>
                                      </m:fPr>
                                      <m:num>
                                        <m:r>
                                          <a:rPr lang="en-US" sz="1400" b="0" i="1" smtClean="0">
                                            <a:latin typeface="Cambria Math" charset="0"/>
                                          </a:rPr>
                                          <m:t>1</m:t>
                                        </m:r>
                                      </m:num>
                                      <m:den>
                                        <m:r>
                                          <a:rPr lang="en-US" sz="1400" b="0" i="1" smtClean="0">
                                            <a:latin typeface="Cambria Math" charset="0"/>
                                          </a:rPr>
                                          <m:t>1+</m:t>
                                        </m:r>
                                        <m:sSup>
                                          <m:sSupPr>
                                            <m:ctrlPr>
                                              <a:rPr lang="en-US" sz="1400" b="0" i="1" smtClean="0">
                                                <a:latin typeface="Cambria Math" charset="0"/>
                                              </a:rPr>
                                            </m:ctrlPr>
                                          </m:sSupPr>
                                          <m:e>
                                            <m:r>
                                              <a:rPr lang="en-US" sz="1400" b="0" i="1" smtClean="0">
                                                <a:latin typeface="Cambria Math" charset="0"/>
                                              </a:rPr>
                                              <m:t>𝑒</m:t>
                                            </m:r>
                                          </m:e>
                                          <m:sup>
                                            <m:r>
                                              <a:rPr lang="en-US" sz="1400" b="0" i="1" smtClean="0">
                                                <a:latin typeface="Cambria Math" charset="0"/>
                                              </a:rPr>
                                              <m:t>−9</m:t>
                                            </m:r>
                                          </m:sup>
                                        </m:sSup>
                                      </m:den>
                                    </m:f>
                                  </m:e>
                                </m:func>
                              </m:oMath>
                            </m:oMathPara>
                          </a14:m>
                          <a:endParaRPr lang="en-US" sz="1400" dirty="0"/>
                        </a:p>
                      </a:txBody>
                      <a:tcPr anchor="ctr"/>
                    </a:tc>
                    <a:tc>
                      <a:txBody>
                        <a:bodyPr/>
                        <a:lstStyle/>
                        <a:p>
                          <a:pPr algn="ctr"/>
                          <a14:m>
                            <m:oMathPara xmlns:m="http://schemas.openxmlformats.org/officeDocument/2006/math">
                              <m:oMathParaPr>
                                <m:jc m:val="centerGroup"/>
                              </m:oMathParaPr>
                              <m:oMath xmlns:m="http://schemas.openxmlformats.org/officeDocument/2006/math">
                                <m:r>
                                  <a:rPr lang="en-US" sz="1400" b="0" i="1" smtClean="0">
                                    <a:latin typeface="Cambria Math" charset="0"/>
                                  </a:rPr>
                                  <m:t>1+</m:t>
                                </m:r>
                                <m:sSup>
                                  <m:sSupPr>
                                    <m:ctrlPr>
                                      <a:rPr lang="en-US" sz="1400" b="0" i="1" smtClean="0">
                                        <a:latin typeface="Cambria Math" charset="0"/>
                                      </a:rPr>
                                    </m:ctrlPr>
                                  </m:sSupPr>
                                  <m:e>
                                    <m:r>
                                      <a:rPr lang="en-US" sz="1400" b="0" i="1" smtClean="0">
                                        <a:latin typeface="Cambria Math" charset="0"/>
                                      </a:rPr>
                                      <m:t>𝑒</m:t>
                                    </m:r>
                                  </m:e>
                                  <m:sup>
                                    <m:r>
                                      <a:rPr lang="en-US" sz="1400" b="0" i="1" smtClean="0">
                                        <a:latin typeface="Cambria Math" charset="0"/>
                                      </a:rPr>
                                      <m:t>−9</m:t>
                                    </m:r>
                                  </m:sup>
                                </m:sSup>
                              </m:oMath>
                            </m:oMathPara>
                          </a14:m>
                          <a:endParaRPr lang="en-US" sz="1400" dirty="0"/>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smtClean="0"/>
                            <a:t>-3</a:t>
                          </a:r>
                          <a14:m>
                            <m:oMath xmlns:m="http://schemas.openxmlformats.org/officeDocument/2006/math">
                              <m:sSup>
                                <m:sSupPr>
                                  <m:ctrlPr>
                                    <a:rPr lang="en-US" sz="1400" i="1" smtClean="0">
                                      <a:latin typeface="Cambria Math" charset="0"/>
                                    </a:rPr>
                                  </m:ctrlPr>
                                </m:sSupPr>
                                <m:e>
                                  <m:r>
                                    <a:rPr lang="en-US" sz="1400">
                                      <a:latin typeface="Cambria Math" charset="0"/>
                                    </a:rPr>
                                    <m:t>𝑒</m:t>
                                  </m:r>
                                </m:e>
                                <m:sup>
                                  <m:r>
                                    <a:rPr lang="en-US" sz="1400">
                                      <a:latin typeface="Cambria Math" charset="0"/>
                                    </a:rPr>
                                    <m:t>−</m:t>
                                  </m:r>
                                  <m:r>
                                    <a:rPr lang="en-US" sz="1400" b="0" i="1" smtClean="0">
                                      <a:latin typeface="Cambria Math" charset="0"/>
                                    </a:rPr>
                                    <m:t>9</m:t>
                                  </m:r>
                                </m:sup>
                              </m:sSup>
                              <m:sSup>
                                <m:sSupPr>
                                  <m:ctrlPr>
                                    <a:rPr lang="en-US" sz="1400" b="0" i="1" smtClean="0">
                                      <a:latin typeface="Cambria Math" charset="0"/>
                                    </a:rPr>
                                  </m:ctrlPr>
                                </m:sSupPr>
                                <m:e>
                                  <m:d>
                                    <m:dPr>
                                      <m:ctrlPr>
                                        <a:rPr lang="mr-IN" sz="1400" b="0" i="1" smtClean="0">
                                          <a:latin typeface="Cambria Math" charset="0"/>
                                        </a:rPr>
                                      </m:ctrlPr>
                                    </m:dPr>
                                    <m:e>
                                      <m:f>
                                        <m:fPr>
                                          <m:ctrlPr>
                                            <a:rPr lang="en-US" sz="1400" b="0" i="1" smtClean="0">
                                              <a:latin typeface="Cambria Math" charset="0"/>
                                            </a:rPr>
                                          </m:ctrlPr>
                                        </m:fPr>
                                        <m:num>
                                          <m:r>
                                            <a:rPr lang="en-US" sz="1400" b="0" i="1" smtClean="0">
                                              <a:latin typeface="Cambria Math" charset="0"/>
                                            </a:rPr>
                                            <m:t>1</m:t>
                                          </m:r>
                                        </m:num>
                                        <m:den>
                                          <m:r>
                                            <a:rPr lang="en-US" sz="1400" b="0" i="1" smtClean="0">
                                              <a:latin typeface="Cambria Math" charset="0"/>
                                            </a:rPr>
                                            <m:t>1+</m:t>
                                          </m:r>
                                          <m:sSup>
                                            <m:sSupPr>
                                              <m:ctrlPr>
                                                <a:rPr lang="en-US" sz="1400" b="0" i="1" smtClean="0">
                                                  <a:latin typeface="Cambria Math" charset="0"/>
                                                </a:rPr>
                                              </m:ctrlPr>
                                            </m:sSupPr>
                                            <m:e>
                                              <m:r>
                                                <a:rPr lang="en-US" sz="1400" b="0" i="1" smtClean="0">
                                                  <a:latin typeface="Cambria Math" charset="0"/>
                                                </a:rPr>
                                                <m:t>𝑒</m:t>
                                              </m:r>
                                            </m:e>
                                            <m:sup>
                                              <m:r>
                                                <a:rPr lang="en-US" sz="1400" b="0" i="1" smtClean="0">
                                                  <a:latin typeface="Cambria Math" charset="0"/>
                                                </a:rPr>
                                                <m:t>−9</m:t>
                                              </m:r>
                                            </m:sup>
                                          </m:sSup>
                                        </m:den>
                                      </m:f>
                                    </m:e>
                                  </m:d>
                                </m:e>
                                <m:sup/>
                              </m:sSup>
                            </m:oMath>
                          </a14:m>
                          <a:endParaRPr lang="en-US" sz="1400" dirty="0"/>
                        </a:p>
                      </a:txBody>
                      <a:tcPr anchor="ctr"/>
                    </a:tc>
                  </a:tr>
                  <a:tr h="552234">
                    <a:tc>
                      <a:txBody>
                        <a:bodyPr/>
                        <a:lstStyle/>
                        <a:p>
                          <a:pPr/>
                          <a14:m>
                            <m:oMathPara xmlns:m="http://schemas.openxmlformats.org/officeDocument/2006/math">
                              <m:oMathParaPr>
                                <m:jc m:val="centerGroup"/>
                              </m:oMathParaPr>
                              <m:oMath xmlns:m="http://schemas.openxmlformats.org/officeDocument/2006/math">
                                <m:sSubSup>
                                  <m:sSubSupPr>
                                    <m:ctrlPr>
                                      <a:rPr lang="en-US" sz="1400" i="1" smtClean="0">
                                        <a:latin typeface="Cambria Math" charset="0"/>
                                      </a:rPr>
                                    </m:ctrlPr>
                                  </m:sSubSupPr>
                                  <m:e>
                                    <m:r>
                                      <a:rPr lang="en-US" sz="1400" smtClean="0">
                                        <a:latin typeface="Cambria Math" charset="0"/>
                                      </a:rPr>
                                      <m:t>ℒ</m:t>
                                    </m:r>
                                  </m:e>
                                  <m:sub>
                                    <m:r>
                                      <a:rPr lang="en-US" sz="1400" smtClean="0">
                                        <a:latin typeface="Cambria Math" charset="0"/>
                                      </a:rPr>
                                      <m:t>𝑖</m:t>
                                    </m:r>
                                  </m:sub>
                                  <m:sup>
                                    <m:r>
                                      <a:rPr lang="en-US" sz="1400" smtClean="0">
                                        <a:latin typeface="Cambria Math" charset="0"/>
                                      </a:rPr>
                                      <m:t>𝐴</m:t>
                                    </m:r>
                                  </m:sup>
                                </m:sSubSup>
                                <m:r>
                                  <a:rPr lang="en-US" sz="1400" smtClean="0">
                                    <a:latin typeface="Cambria Math" charset="0"/>
                                  </a:rPr>
                                  <m:t>=−</m:t>
                                </m:r>
                                <m:r>
                                  <a:rPr lang="en-US" sz="1400" smtClean="0">
                                    <a:latin typeface="Cambria Math" charset="0"/>
                                  </a:rPr>
                                  <m:t>𝑦</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oMath>
                            </m:oMathPara>
                          </a14:m>
                          <a:endParaRPr lang="en-US" sz="1400" b="0" dirty="0" smtClean="0"/>
                        </a:p>
                      </a:txBody>
                      <a:tcPr anchor="ctr"/>
                    </a:tc>
                    <a:tc>
                      <a:txBody>
                        <a:bodyPr/>
                        <a:lstStyle/>
                        <a:p>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r>
                                      <a:rPr lang="en-US" sz="1400" smtClean="0">
                                        <a:latin typeface="Cambria Math" charset="0"/>
                                      </a:rPr>
                                      <m:t>ℒ</m:t>
                                    </m:r>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den>
                                </m:f>
                                <m:r>
                                  <a:rPr lang="en-US" sz="1400" smtClean="0">
                                    <a:latin typeface="Cambria Math" charset="0"/>
                                  </a:rPr>
                                  <m:t>=−</m:t>
                                </m:r>
                                <m:r>
                                  <a:rPr lang="en-US" sz="1400" smtClean="0">
                                    <a:latin typeface="Cambria Math" charset="0"/>
                                  </a:rPr>
                                  <m:t>𝑦</m:t>
                                </m:r>
                              </m:oMath>
                            </m:oMathPara>
                          </a14:m>
                          <a:endParaRPr lang="en-US" sz="1400" b="0" dirty="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smtClean="0">
                                    <a:latin typeface="Cambria Math" charset="0"/>
                                  </a:rPr>
                                  <m:t>−</m:t>
                                </m:r>
                                <m:func>
                                  <m:funcPr>
                                    <m:ctrlPr>
                                      <a:rPr lang="en-US" sz="1400" b="0" i="1" smtClean="0">
                                        <a:latin typeface="Cambria Math" charset="0"/>
                                      </a:rPr>
                                    </m:ctrlPr>
                                  </m:funcPr>
                                  <m:fName>
                                    <m:r>
                                      <m:rPr>
                                        <m:sty m:val="p"/>
                                      </m:rPr>
                                      <a:rPr lang="en-US" sz="1400" i="0" smtClean="0">
                                        <a:latin typeface="Cambria Math" charset="0"/>
                                      </a:rPr>
                                      <m:t>log</m:t>
                                    </m:r>
                                  </m:fName>
                                  <m:e>
                                    <m:f>
                                      <m:fPr>
                                        <m:ctrlPr>
                                          <a:rPr lang="en-US" sz="1400" b="0" i="1" smtClean="0">
                                            <a:latin typeface="Cambria Math" charset="0"/>
                                          </a:rPr>
                                        </m:ctrlPr>
                                      </m:fPr>
                                      <m:num>
                                        <m:r>
                                          <a:rPr lang="en-US" sz="1400" b="0" i="1" smtClean="0">
                                            <a:latin typeface="Cambria Math" charset="0"/>
                                          </a:rPr>
                                          <m:t>1</m:t>
                                        </m:r>
                                      </m:num>
                                      <m:den>
                                        <m:r>
                                          <a:rPr lang="en-US" sz="1400" b="0" i="1" smtClean="0">
                                            <a:latin typeface="Cambria Math" charset="0"/>
                                          </a:rPr>
                                          <m:t>1+</m:t>
                                        </m:r>
                                        <m:sSup>
                                          <m:sSupPr>
                                            <m:ctrlPr>
                                              <a:rPr lang="en-US" sz="1400" b="0" i="1" smtClean="0">
                                                <a:latin typeface="Cambria Math" charset="0"/>
                                              </a:rPr>
                                            </m:ctrlPr>
                                          </m:sSupPr>
                                          <m:e>
                                            <m:r>
                                              <a:rPr lang="en-US" sz="1400" b="0" i="1" smtClean="0">
                                                <a:latin typeface="Cambria Math" charset="0"/>
                                              </a:rPr>
                                              <m:t>𝑒</m:t>
                                            </m:r>
                                          </m:e>
                                          <m:sup>
                                            <m:r>
                                              <a:rPr lang="en-US" sz="1400" b="0" i="1" smtClean="0">
                                                <a:latin typeface="Cambria Math" charset="0"/>
                                              </a:rPr>
                                              <m:t>−9</m:t>
                                            </m:r>
                                          </m:sup>
                                        </m:sSup>
                                      </m:den>
                                    </m:f>
                                  </m:e>
                                </m:func>
                              </m:oMath>
                            </m:oMathPara>
                          </a14:m>
                          <a:endParaRPr lang="en-US" sz="1400" dirty="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0" i="1" smtClean="0">
                                    <a:latin typeface="Cambria Math" charset="0"/>
                                  </a:rPr>
                                  <m:t>−1</m:t>
                                </m:r>
                              </m:oMath>
                            </m:oMathPara>
                          </a14:m>
                          <a:endParaRPr lang="en-US" sz="1400" dirty="0"/>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smtClean="0"/>
                            <a:t>3</a:t>
                          </a:r>
                          <a14:m>
                            <m:oMath xmlns:m="http://schemas.openxmlformats.org/officeDocument/2006/math">
                              <m:sSup>
                                <m:sSupPr>
                                  <m:ctrlPr>
                                    <a:rPr lang="en-US" sz="1400" i="1" smtClean="0">
                                      <a:latin typeface="Cambria Math" charset="0"/>
                                    </a:rPr>
                                  </m:ctrlPr>
                                </m:sSupPr>
                                <m:e>
                                  <m:r>
                                    <a:rPr lang="en-US" sz="1400">
                                      <a:latin typeface="Cambria Math" charset="0"/>
                                    </a:rPr>
                                    <m:t>𝑒</m:t>
                                  </m:r>
                                </m:e>
                                <m:sup>
                                  <m:r>
                                    <a:rPr lang="en-US" sz="1400">
                                      <a:latin typeface="Cambria Math" charset="0"/>
                                    </a:rPr>
                                    <m:t>−</m:t>
                                  </m:r>
                                  <m:r>
                                    <a:rPr lang="en-US" sz="1400" b="0" i="1" smtClean="0">
                                      <a:latin typeface="Cambria Math" charset="0"/>
                                    </a:rPr>
                                    <m:t>9</m:t>
                                  </m:r>
                                </m:sup>
                              </m:sSup>
                              <m:sSup>
                                <m:sSupPr>
                                  <m:ctrlPr>
                                    <a:rPr lang="en-US" sz="1400" b="0" i="1" smtClean="0">
                                      <a:latin typeface="Cambria Math" charset="0"/>
                                    </a:rPr>
                                  </m:ctrlPr>
                                </m:sSupPr>
                                <m:e>
                                  <m:d>
                                    <m:dPr>
                                      <m:ctrlPr>
                                        <a:rPr lang="mr-IN" sz="1400" b="0" i="1" smtClean="0">
                                          <a:latin typeface="Cambria Math" charset="0"/>
                                        </a:rPr>
                                      </m:ctrlPr>
                                    </m:dPr>
                                    <m:e>
                                      <m:f>
                                        <m:fPr>
                                          <m:ctrlPr>
                                            <a:rPr lang="en-US" sz="1400" b="0" i="1" smtClean="0">
                                              <a:latin typeface="Cambria Math" charset="0"/>
                                            </a:rPr>
                                          </m:ctrlPr>
                                        </m:fPr>
                                        <m:num>
                                          <m:r>
                                            <a:rPr lang="en-US" sz="1400" b="0" i="1" smtClean="0">
                                              <a:latin typeface="Cambria Math" charset="0"/>
                                            </a:rPr>
                                            <m:t>1</m:t>
                                          </m:r>
                                        </m:num>
                                        <m:den>
                                          <m:r>
                                            <a:rPr lang="en-US" sz="1400" b="0" i="1" smtClean="0">
                                              <a:latin typeface="Cambria Math" charset="0"/>
                                            </a:rPr>
                                            <m:t>1+</m:t>
                                          </m:r>
                                          <m:sSup>
                                            <m:sSupPr>
                                              <m:ctrlPr>
                                                <a:rPr lang="en-US" sz="1400" b="0" i="1" smtClean="0">
                                                  <a:latin typeface="Cambria Math" charset="0"/>
                                                </a:rPr>
                                              </m:ctrlPr>
                                            </m:sSupPr>
                                            <m:e>
                                              <m:r>
                                                <a:rPr lang="en-US" sz="1400" b="0" i="1" smtClean="0">
                                                  <a:latin typeface="Cambria Math" charset="0"/>
                                                </a:rPr>
                                                <m:t>𝑒</m:t>
                                              </m:r>
                                            </m:e>
                                            <m:sup>
                                              <m:r>
                                                <a:rPr lang="en-US" sz="1400" b="0" i="1" smtClean="0">
                                                  <a:latin typeface="Cambria Math" charset="0"/>
                                                </a:rPr>
                                                <m:t>−9</m:t>
                                              </m:r>
                                            </m:sup>
                                          </m:sSup>
                                        </m:den>
                                      </m:f>
                                    </m:e>
                                  </m:d>
                                </m:e>
                                <m:sup/>
                              </m:sSup>
                            </m:oMath>
                          </a14:m>
                          <a:r>
                            <a:rPr lang="en-US" sz="1400" dirty="0" smtClean="0"/>
                            <a:t> </a:t>
                          </a:r>
                          <a:endParaRPr lang="en-US" sz="1400" dirty="0"/>
                        </a:p>
                      </a:txBody>
                      <a:tcPr anchor="ctr"/>
                    </a:tc>
                  </a:tr>
                  <a:tr h="552234">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Sup>
                                      <m:sSubSupPr>
                                        <m:ctrlPr>
                                          <a:rPr lang="en-US" sz="1400" i="1" smtClean="0">
                                            <a:latin typeface="Cambria Math" charset="0"/>
                                          </a:rPr>
                                        </m:ctrlPr>
                                      </m:sSubSupPr>
                                      <m:e>
                                        <m:r>
                                          <a:rPr lang="en-US" sz="1400" smtClean="0">
                                            <a:latin typeface="Cambria Math" charset="0"/>
                                          </a:rPr>
                                          <m:t>ℒ</m:t>
                                        </m:r>
                                      </m:e>
                                      <m:sub>
                                        <m:r>
                                          <a:rPr lang="en-US" sz="1400" smtClean="0">
                                            <a:latin typeface="Cambria Math" charset="0"/>
                                          </a:rPr>
                                          <m:t>𝑖</m:t>
                                        </m:r>
                                      </m:sub>
                                      <m:sup>
                                        <m:r>
                                          <a:rPr lang="en-US" sz="1400" smtClean="0">
                                            <a:latin typeface="Cambria Math" charset="0"/>
                                          </a:rPr>
                                          <m:t>𝐴</m:t>
                                        </m:r>
                                      </m:sup>
                                    </m:sSubSup>
                                  </m:num>
                                  <m:den>
                                    <m:r>
                                      <a:rPr lang="en-US" sz="1400" b="0" i="1" smtClean="0">
                                        <a:latin typeface="Cambria Math" charset="0"/>
                                      </a:rPr>
                                      <m:t>𝜕</m:t>
                                    </m:r>
                                    <m:r>
                                      <a:rPr lang="en-US" sz="1400" smtClean="0">
                                        <a:latin typeface="Cambria Math" charset="0"/>
                                      </a:rPr>
                                      <m:t>𝑊</m:t>
                                    </m:r>
                                  </m:den>
                                </m:f>
                                <m:r>
                                  <a:rPr lang="en-US" sz="1400" smtClean="0">
                                    <a:latin typeface="Cambria Math" charset="0"/>
                                  </a:rPr>
                                  <m:t>=</m:t>
                                </m:r>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ℒ</m:t>
                                        </m:r>
                                      </m:e>
                                      <m:sub>
                                        <m:r>
                                          <a:rPr lang="en-US" sz="1400" smtClean="0">
                                            <a:latin typeface="Cambria Math" charset="0"/>
                                          </a:rPr>
                                          <m:t>𝑖</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den>
                                </m:f>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den>
                                </m:f>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den>
                                </m:f>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den>
                                </m:f>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den>
                                </m:f>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num>
                                  <m:den>
                                    <m:r>
                                      <a:rPr lang="en-US" sz="1400" b="0" i="1" smtClean="0">
                                        <a:latin typeface="Cambria Math" charset="0"/>
                                      </a:rPr>
                                      <m:t>𝜕</m:t>
                                    </m:r>
                                    <m:r>
                                      <a:rPr lang="en-US" sz="1400" smtClean="0">
                                        <a:latin typeface="Cambria Math" charset="0"/>
                                      </a:rPr>
                                      <m:t>𝑊</m:t>
                                    </m:r>
                                  </m:den>
                                </m:f>
                              </m:oMath>
                            </m:oMathPara>
                          </a14:m>
                          <a:endParaRPr lang="en-US" sz="1400" dirty="0"/>
                        </a:p>
                        <a:p>
                          <a:endParaRPr lang="en-US" sz="1400" b="0" dirty="0" smtClean="0"/>
                        </a:p>
                      </a:txBody>
                      <a:tcPr anchor="ctr"/>
                    </a:tc>
                    <a:tc>
                      <a:txBody>
                        <a:bodyPr/>
                        <a:lstStyle/>
                        <a:p>
                          <a:endParaRPr lang="en-US" sz="1400" b="0" dirty="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endParaRPr lang="en-US" sz="1400" dirty="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0" i="1" smtClean="0">
                                    <a:latin typeface="Cambria Math" charset="0"/>
                                  </a:rPr>
                                  <m:t>−3</m:t>
                                </m:r>
                              </m:oMath>
                            </m:oMathPara>
                          </a14:m>
                          <a:endParaRPr lang="en-US" sz="1400" dirty="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nb-NO" sz="1800" b="0" i="0" kern="1200" dirty="0" smtClean="0">
                              <a:solidFill>
                                <a:schemeClr val="dk1"/>
                              </a:solidFill>
                              <a:effectLst/>
                              <a:latin typeface="+mn-lt"/>
                              <a:ea typeface="+mn-ea"/>
                              <a:cs typeface="+mn-cs"/>
                            </a:rPr>
                            <a:t>0.00037018372</a:t>
                          </a:r>
                          <a:endParaRPr lang="en-US" sz="1400" dirty="0"/>
                        </a:p>
                      </a:txBody>
                      <a:tcPr anchor="ctr"/>
                    </a:tc>
                  </a:tr>
                </a:tbl>
              </a:graphicData>
            </a:graphic>
          </p:graphicFrame>
        </mc:Choice>
        <mc:Fallback xmlns="">
          <p:graphicFrame>
            <p:nvGraphicFramePr>
              <p:cNvPr id="5" name="Table 4"/>
              <p:cNvGraphicFramePr>
                <a:graphicFrameLocks noGrp="1"/>
              </p:cNvGraphicFramePr>
              <p:nvPr>
                <p:extLst>
                  <p:ext uri="{D42A27DB-BD31-4B8C-83A1-F6EECF244321}">
                    <p14:modId xmlns:p14="http://schemas.microsoft.com/office/powerpoint/2010/main" val="1006033158"/>
                  </p:ext>
                </p:extLst>
              </p:nvPr>
            </p:nvGraphicFramePr>
            <p:xfrm>
              <a:off x="755374" y="983807"/>
              <a:ext cx="9703738" cy="4839495"/>
            </p:xfrm>
            <a:graphic>
              <a:graphicData uri="http://schemas.openxmlformats.org/drawingml/2006/table">
                <a:tbl>
                  <a:tblPr firstRow="1" bandRow="1">
                    <a:tableStyleId>{073A0DAA-6AF3-43AB-8588-CEC1D06C72B9}</a:tableStyleId>
                  </a:tblPr>
                  <a:tblGrid>
                    <a:gridCol w="2716772"/>
                    <a:gridCol w="1571120"/>
                    <a:gridCol w="1805282"/>
                    <a:gridCol w="1805282"/>
                    <a:gridCol w="1805282"/>
                  </a:tblGrid>
                  <a:tr h="532384">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smtClean="0"/>
                            <a:t>Variables</a:t>
                          </a:r>
                          <a:endParaRPr lang="en-US" sz="1400" b="0" dirty="0" smtClean="0">
                            <a:latin typeface="Karla" charset="0"/>
                            <a:ea typeface="Karla" charset="0"/>
                            <a:cs typeface="Karla" charset="0"/>
                          </a:endParaRPr>
                        </a:p>
                      </a:txBody>
                      <a:tcPr anchor="ctr"/>
                    </a:tc>
                    <a:tc>
                      <a:txBody>
                        <a:bodyPr/>
                        <a:lstStyle/>
                        <a:p>
                          <a:pPr algn="ctr"/>
                          <a:r>
                            <a:rPr lang="en-US" sz="1400" dirty="0" smtClean="0"/>
                            <a:t>derivatives</a:t>
                          </a:r>
                          <a:endParaRPr lang="en-US" sz="1400" dirty="0">
                            <a:latin typeface="Karla" charset="0"/>
                            <a:ea typeface="Karla" charset="0"/>
                            <a:cs typeface="Karla" charset="0"/>
                          </a:endParaRPr>
                        </a:p>
                      </a:txBody>
                      <a:tcPr anchor="ctr"/>
                    </a:tc>
                    <a:tc>
                      <a:txBody>
                        <a:bodyPr/>
                        <a:lstStyle/>
                        <a:p>
                          <a:pPr algn="ctr"/>
                          <a:r>
                            <a:rPr lang="en-US" sz="1400" dirty="0" smtClean="0">
                              <a:latin typeface="Karla" charset="0"/>
                              <a:ea typeface="Karla" charset="0"/>
                              <a:cs typeface="Karla" charset="0"/>
                            </a:rPr>
                            <a:t>Value of</a:t>
                          </a:r>
                          <a:r>
                            <a:rPr lang="en-US" sz="1400" baseline="0" dirty="0" smtClean="0">
                              <a:latin typeface="Karla" charset="0"/>
                              <a:ea typeface="Karla" charset="0"/>
                              <a:cs typeface="Karla" charset="0"/>
                            </a:rPr>
                            <a:t> the variable</a:t>
                          </a:r>
                          <a:endParaRPr lang="en-US" sz="1400" dirty="0">
                            <a:latin typeface="Karla" charset="0"/>
                            <a:ea typeface="Karla" charset="0"/>
                            <a:cs typeface="Karla" charset="0"/>
                          </a:endParaRPr>
                        </a:p>
                      </a:txBody>
                      <a:tcPr anchor="ctr"/>
                    </a:tc>
                    <a:tc>
                      <a:txBody>
                        <a:bodyPr/>
                        <a:lstStyle/>
                        <a:p>
                          <a:pPr algn="ctr"/>
                          <a:r>
                            <a:rPr lang="en-US" sz="1400" dirty="0" smtClean="0">
                              <a:latin typeface="Karla" charset="0"/>
                              <a:ea typeface="Karla" charset="0"/>
                              <a:cs typeface="Karla" charset="0"/>
                            </a:rPr>
                            <a:t>Value of the partial derivative</a:t>
                          </a:r>
                          <a:endParaRPr lang="en-US" sz="1400" dirty="0">
                            <a:latin typeface="Karla" charset="0"/>
                            <a:ea typeface="Karla" charset="0"/>
                            <a:cs typeface="Karla" charset="0"/>
                          </a:endParaRPr>
                        </a:p>
                      </a:txBody>
                      <a:tcPr anchor="ctr"/>
                    </a:tc>
                    <a:tc>
                      <a:txBody>
                        <a:bodyPr/>
                        <a:lstStyle/>
                        <a:p>
                          <a:endParaRPr lang="en-US"/>
                        </a:p>
                      </a:txBody>
                      <a:tcPr anchor="ctr">
                        <a:blipFill rotWithShape="0">
                          <a:blip r:embed="rId2"/>
                          <a:stretch>
                            <a:fillRect l="-438514" t="-1149" r="-1351" b="-816092"/>
                          </a:stretch>
                        </a:blipFill>
                      </a:tcPr>
                    </a:tc>
                  </a:tr>
                  <a:tr h="514712">
                    <a:tc>
                      <a:txBody>
                        <a:bodyPr/>
                        <a:lstStyle/>
                        <a:p>
                          <a:endParaRPr lang="en-US"/>
                        </a:p>
                      </a:txBody>
                      <a:tcPr anchor="ctr">
                        <a:blipFill rotWithShape="0">
                          <a:blip r:embed="rId2"/>
                          <a:stretch>
                            <a:fillRect l="-224" t="-103529" r="-258072" b="-735294"/>
                          </a:stretch>
                        </a:blipFill>
                      </a:tcPr>
                    </a:tc>
                    <a:tc>
                      <a:txBody>
                        <a:bodyPr/>
                        <a:lstStyle/>
                        <a:p>
                          <a:endParaRPr lang="en-US"/>
                        </a:p>
                      </a:txBody>
                      <a:tcPr>
                        <a:blipFill rotWithShape="0">
                          <a:blip r:embed="rId2"/>
                          <a:stretch>
                            <a:fillRect l="-173256" t="-103529" r="-346124" b="-735294"/>
                          </a:stretch>
                        </a:blipFill>
                      </a:tcPr>
                    </a:tc>
                    <a:tc>
                      <a:txBody>
                        <a:bodyPr/>
                        <a:lstStyle/>
                        <a:p>
                          <a:endParaRPr lang="en-US"/>
                        </a:p>
                      </a:txBody>
                      <a:tcPr anchor="ctr">
                        <a:blipFill rotWithShape="0">
                          <a:blip r:embed="rId2"/>
                          <a:stretch>
                            <a:fillRect l="-238176" t="-103529" r="-201689" b="-735294"/>
                          </a:stretch>
                        </a:blipFill>
                      </a:tcP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b="0" dirty="0" smtClean="0"/>
                            <a:t>-3</a:t>
                          </a:r>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b="0" dirty="0" smtClean="0"/>
                            <a:t>-3</a:t>
                          </a:r>
                        </a:p>
                      </a:txBody>
                      <a:tcPr anchor="ctr"/>
                    </a:tc>
                  </a:tr>
                  <a:tr h="551246">
                    <a:tc>
                      <a:txBody>
                        <a:bodyPr/>
                        <a:lstStyle/>
                        <a:p>
                          <a:endParaRPr lang="en-US"/>
                        </a:p>
                      </a:txBody>
                      <a:tcPr anchor="ctr">
                        <a:blipFill rotWithShape="0">
                          <a:blip r:embed="rId2"/>
                          <a:stretch>
                            <a:fillRect l="-224" t="-190110" r="-258072" b="-586813"/>
                          </a:stretch>
                        </a:blipFill>
                      </a:tcPr>
                    </a:tc>
                    <a:tc>
                      <a:txBody>
                        <a:bodyPr/>
                        <a:lstStyle/>
                        <a:p>
                          <a:endParaRPr lang="en-US"/>
                        </a:p>
                      </a:txBody>
                      <a:tcPr>
                        <a:blipFill rotWithShape="0">
                          <a:blip r:embed="rId2"/>
                          <a:stretch>
                            <a:fillRect l="-173256" t="-190110" r="-346124" b="-586813"/>
                          </a:stretch>
                        </a:blipFill>
                      </a:tcPr>
                    </a:tc>
                    <a:tc>
                      <a:txBody>
                        <a:bodyPr/>
                        <a:lstStyle/>
                        <a:p>
                          <a:endParaRPr lang="en-US"/>
                        </a:p>
                      </a:txBody>
                      <a:tcPr anchor="ctr">
                        <a:blipFill rotWithShape="0">
                          <a:blip r:embed="rId2"/>
                          <a:stretch>
                            <a:fillRect l="-238176" t="-190110" r="-201689" b="-586813"/>
                          </a:stretch>
                        </a:blipFill>
                      </a:tcPr>
                    </a:tc>
                    <a:tc>
                      <a:txBody>
                        <a:bodyPr/>
                        <a:lstStyle/>
                        <a:p>
                          <a:endParaRPr lang="en-US"/>
                        </a:p>
                      </a:txBody>
                      <a:tcPr anchor="ctr">
                        <a:blipFill rotWithShape="0">
                          <a:blip r:embed="rId2"/>
                          <a:stretch>
                            <a:fillRect l="-337037" t="-190110" r="-101010" b="-586813"/>
                          </a:stretch>
                        </a:blipFill>
                      </a:tcPr>
                    </a:tc>
                    <a:tc>
                      <a:txBody>
                        <a:bodyPr/>
                        <a:lstStyle/>
                        <a:p>
                          <a:endParaRPr lang="en-US"/>
                        </a:p>
                      </a:txBody>
                      <a:tcPr anchor="ctr">
                        <a:blipFill rotWithShape="0">
                          <a:blip r:embed="rId2"/>
                          <a:stretch>
                            <a:fillRect l="-438514" t="-190110" r="-1351" b="-586813"/>
                          </a:stretch>
                        </a:blipFill>
                      </a:tcPr>
                    </a:tc>
                  </a:tr>
                  <a:tr h="551246">
                    <a:tc>
                      <a:txBody>
                        <a:bodyPr/>
                        <a:lstStyle/>
                        <a:p>
                          <a:endParaRPr lang="en-US"/>
                        </a:p>
                      </a:txBody>
                      <a:tcPr anchor="ctr">
                        <a:blipFill rotWithShape="0">
                          <a:blip r:embed="rId2"/>
                          <a:stretch>
                            <a:fillRect l="-224" t="-293333" r="-258072" b="-493333"/>
                          </a:stretch>
                        </a:blipFill>
                      </a:tcPr>
                    </a:tc>
                    <a:tc>
                      <a:txBody>
                        <a:bodyPr/>
                        <a:lstStyle/>
                        <a:p>
                          <a:endParaRPr lang="en-US"/>
                        </a:p>
                      </a:txBody>
                      <a:tcPr>
                        <a:blipFill rotWithShape="0">
                          <a:blip r:embed="rId2"/>
                          <a:stretch>
                            <a:fillRect l="-173256" t="-293333" r="-346124" b="-493333"/>
                          </a:stretch>
                        </a:blipFill>
                      </a:tcPr>
                    </a:tc>
                    <a:tc>
                      <a:txBody>
                        <a:bodyPr/>
                        <a:lstStyle/>
                        <a:p>
                          <a:endParaRPr lang="en-US"/>
                        </a:p>
                      </a:txBody>
                      <a:tcPr anchor="ctr">
                        <a:blipFill rotWithShape="0">
                          <a:blip r:embed="rId2"/>
                          <a:stretch>
                            <a:fillRect l="-238176" t="-293333" r="-201689" b="-493333"/>
                          </a:stretch>
                        </a:blipFill>
                      </a:tcPr>
                    </a:tc>
                    <a:tc>
                      <a:txBody>
                        <a:bodyPr/>
                        <a:lstStyle/>
                        <a:p>
                          <a:pPr algn="ctr"/>
                          <a:r>
                            <a:rPr lang="en-US" sz="1400" dirty="0" smtClean="0"/>
                            <a:t>1</a:t>
                          </a:r>
                          <a:endParaRPr lang="en-US" sz="1400" dirty="0"/>
                        </a:p>
                      </a:txBody>
                      <a:tcPr anchor="ctr"/>
                    </a:tc>
                    <a:tc>
                      <a:txBody>
                        <a:bodyPr/>
                        <a:lstStyle/>
                        <a:p>
                          <a:endParaRPr lang="en-US"/>
                        </a:p>
                      </a:txBody>
                      <a:tcPr anchor="ctr">
                        <a:blipFill rotWithShape="0">
                          <a:blip r:embed="rId2"/>
                          <a:stretch>
                            <a:fillRect l="-438514" t="-293333" r="-1351" b="-493333"/>
                          </a:stretch>
                        </a:blipFill>
                      </a:tcPr>
                    </a:tc>
                  </a:tr>
                  <a:tr h="633993">
                    <a:tc>
                      <a:txBody>
                        <a:bodyPr/>
                        <a:lstStyle/>
                        <a:p>
                          <a:endParaRPr lang="en-US"/>
                        </a:p>
                      </a:txBody>
                      <a:tcPr anchor="ctr">
                        <a:blipFill rotWithShape="0">
                          <a:blip r:embed="rId2"/>
                          <a:stretch>
                            <a:fillRect l="-224" t="-340385" r="-258072" b="-326923"/>
                          </a:stretch>
                        </a:blipFill>
                      </a:tcPr>
                    </a:tc>
                    <a:tc>
                      <a:txBody>
                        <a:bodyPr/>
                        <a:lstStyle/>
                        <a:p>
                          <a:endParaRPr lang="en-US"/>
                        </a:p>
                      </a:txBody>
                      <a:tcPr>
                        <a:blipFill rotWithShape="0">
                          <a:blip r:embed="rId2"/>
                          <a:stretch>
                            <a:fillRect l="-173256" t="-340385" r="-346124" b="-326923"/>
                          </a:stretch>
                        </a:blipFill>
                      </a:tcPr>
                    </a:tc>
                    <a:tc>
                      <a:txBody>
                        <a:bodyPr/>
                        <a:lstStyle/>
                        <a:p>
                          <a:endParaRPr lang="en-US"/>
                        </a:p>
                      </a:txBody>
                      <a:tcPr anchor="ctr">
                        <a:blipFill rotWithShape="0">
                          <a:blip r:embed="rId2"/>
                          <a:stretch>
                            <a:fillRect l="-238176" t="-340385" r="-201689" b="-326923"/>
                          </a:stretch>
                        </a:blipFill>
                      </a:tcPr>
                    </a:tc>
                    <a:tc>
                      <a:txBody>
                        <a:bodyPr/>
                        <a:lstStyle/>
                        <a:p>
                          <a:endParaRPr lang="en-US"/>
                        </a:p>
                      </a:txBody>
                      <a:tcPr anchor="ctr">
                        <a:blipFill rotWithShape="0">
                          <a:blip r:embed="rId2"/>
                          <a:stretch>
                            <a:fillRect l="-337037" t="-340385" r="-101010" b="-326923"/>
                          </a:stretch>
                        </a:blipFill>
                      </a:tcPr>
                    </a:tc>
                    <a:tc>
                      <a:txBody>
                        <a:bodyPr/>
                        <a:lstStyle/>
                        <a:p>
                          <a:endParaRPr lang="en-US"/>
                        </a:p>
                      </a:txBody>
                      <a:tcPr anchor="ctr">
                        <a:blipFill rotWithShape="0">
                          <a:blip r:embed="rId2"/>
                          <a:stretch>
                            <a:fillRect l="-438514" t="-340385" r="-1351" b="-326923"/>
                          </a:stretch>
                        </a:blipFill>
                      </a:tcPr>
                    </a:tc>
                  </a:tr>
                  <a:tr h="726313">
                    <a:tc>
                      <a:txBody>
                        <a:bodyPr/>
                        <a:lstStyle/>
                        <a:p>
                          <a:endParaRPr lang="en-US"/>
                        </a:p>
                      </a:txBody>
                      <a:tcPr anchor="ctr">
                        <a:blipFill rotWithShape="0">
                          <a:blip r:embed="rId2"/>
                          <a:stretch>
                            <a:fillRect l="-224" t="-381667" r="-258072" b="-183333"/>
                          </a:stretch>
                        </a:blipFill>
                      </a:tcPr>
                    </a:tc>
                    <a:tc>
                      <a:txBody>
                        <a:bodyPr/>
                        <a:lstStyle/>
                        <a:p>
                          <a:endParaRPr lang="en-US"/>
                        </a:p>
                      </a:txBody>
                      <a:tcPr>
                        <a:blipFill rotWithShape="0">
                          <a:blip r:embed="rId2"/>
                          <a:stretch>
                            <a:fillRect l="-173256" t="-381667" r="-346124" b="-183333"/>
                          </a:stretch>
                        </a:blipFill>
                      </a:tcPr>
                    </a:tc>
                    <a:tc>
                      <a:txBody>
                        <a:bodyPr/>
                        <a:lstStyle/>
                        <a:p>
                          <a:endParaRPr lang="en-US"/>
                        </a:p>
                      </a:txBody>
                      <a:tcPr anchor="ctr">
                        <a:blipFill rotWithShape="0">
                          <a:blip r:embed="rId2"/>
                          <a:stretch>
                            <a:fillRect l="-238176" t="-381667" r="-201689" b="-183333"/>
                          </a:stretch>
                        </a:blipFill>
                      </a:tcPr>
                    </a:tc>
                    <a:tc>
                      <a:txBody>
                        <a:bodyPr/>
                        <a:lstStyle/>
                        <a:p>
                          <a:endParaRPr lang="en-US"/>
                        </a:p>
                      </a:txBody>
                      <a:tcPr anchor="ctr">
                        <a:blipFill rotWithShape="0">
                          <a:blip r:embed="rId2"/>
                          <a:stretch>
                            <a:fillRect l="-337037" t="-381667" r="-101010" b="-183333"/>
                          </a:stretch>
                        </a:blipFill>
                      </a:tcPr>
                    </a:tc>
                    <a:tc>
                      <a:txBody>
                        <a:bodyPr/>
                        <a:lstStyle/>
                        <a:p>
                          <a:endParaRPr lang="en-US"/>
                        </a:p>
                      </a:txBody>
                      <a:tcPr anchor="ctr">
                        <a:blipFill rotWithShape="0">
                          <a:blip r:embed="rId2"/>
                          <a:stretch>
                            <a:fillRect l="-438514" t="-381667" r="-1351" b="-183333"/>
                          </a:stretch>
                        </a:blipFill>
                      </a:tcPr>
                    </a:tc>
                  </a:tr>
                  <a:tr h="552234">
                    <a:tc>
                      <a:txBody>
                        <a:bodyPr/>
                        <a:lstStyle/>
                        <a:p>
                          <a:endParaRPr lang="en-US"/>
                        </a:p>
                      </a:txBody>
                      <a:tcPr anchor="ctr">
                        <a:blipFill rotWithShape="0">
                          <a:blip r:embed="rId2"/>
                          <a:stretch>
                            <a:fillRect l="-224" t="-642222" r="-258072" b="-144444"/>
                          </a:stretch>
                        </a:blipFill>
                      </a:tcPr>
                    </a:tc>
                    <a:tc>
                      <a:txBody>
                        <a:bodyPr/>
                        <a:lstStyle/>
                        <a:p>
                          <a:endParaRPr lang="en-US"/>
                        </a:p>
                      </a:txBody>
                      <a:tcPr>
                        <a:blipFill rotWithShape="0">
                          <a:blip r:embed="rId2"/>
                          <a:stretch>
                            <a:fillRect l="-173256" t="-642222" r="-346124" b="-144444"/>
                          </a:stretch>
                        </a:blipFill>
                      </a:tcPr>
                    </a:tc>
                    <a:tc>
                      <a:txBody>
                        <a:bodyPr/>
                        <a:lstStyle/>
                        <a:p>
                          <a:endParaRPr lang="en-US"/>
                        </a:p>
                      </a:txBody>
                      <a:tcPr anchor="ctr">
                        <a:blipFill rotWithShape="0">
                          <a:blip r:embed="rId2"/>
                          <a:stretch>
                            <a:fillRect l="-238176" t="-642222" r="-201689" b="-144444"/>
                          </a:stretch>
                        </a:blipFill>
                      </a:tcPr>
                    </a:tc>
                    <a:tc>
                      <a:txBody>
                        <a:bodyPr/>
                        <a:lstStyle/>
                        <a:p>
                          <a:endParaRPr lang="en-US"/>
                        </a:p>
                      </a:txBody>
                      <a:tcPr anchor="ctr">
                        <a:blipFill rotWithShape="0">
                          <a:blip r:embed="rId2"/>
                          <a:stretch>
                            <a:fillRect l="-337037" t="-642222" r="-101010" b="-144444"/>
                          </a:stretch>
                        </a:blipFill>
                      </a:tcPr>
                    </a:tc>
                    <a:tc>
                      <a:txBody>
                        <a:bodyPr/>
                        <a:lstStyle/>
                        <a:p>
                          <a:endParaRPr lang="en-US"/>
                        </a:p>
                      </a:txBody>
                      <a:tcPr anchor="ctr">
                        <a:blipFill rotWithShape="0">
                          <a:blip r:embed="rId2"/>
                          <a:stretch>
                            <a:fillRect l="-438514" t="-642222" r="-1351" b="-144444"/>
                          </a:stretch>
                        </a:blipFill>
                      </a:tcPr>
                    </a:tc>
                  </a:tr>
                  <a:tr h="777367">
                    <a:tc>
                      <a:txBody>
                        <a:bodyPr/>
                        <a:lstStyle/>
                        <a:p>
                          <a:endParaRPr lang="en-US"/>
                        </a:p>
                      </a:txBody>
                      <a:tcPr anchor="ctr">
                        <a:blipFill rotWithShape="0">
                          <a:blip r:embed="rId2"/>
                          <a:stretch>
                            <a:fillRect l="-224" t="-521875" r="-258072" b="-1563"/>
                          </a:stretch>
                        </a:blipFill>
                      </a:tcPr>
                    </a:tc>
                    <a:tc>
                      <a:txBody>
                        <a:bodyPr/>
                        <a:lstStyle/>
                        <a:p>
                          <a:endParaRPr lang="en-US" sz="1400" b="0" dirty="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endParaRPr lang="en-US" sz="1400" dirty="0"/>
                        </a:p>
                      </a:txBody>
                      <a:tcPr anchor="ctr"/>
                    </a:tc>
                    <a:tc>
                      <a:txBody>
                        <a:bodyPr/>
                        <a:lstStyle/>
                        <a:p>
                          <a:endParaRPr lang="en-US"/>
                        </a:p>
                      </a:txBody>
                      <a:tcPr anchor="ctr">
                        <a:blipFill rotWithShape="0">
                          <a:blip r:embed="rId2"/>
                          <a:stretch>
                            <a:fillRect l="-337037" t="-521875" r="-101010" b="-1563"/>
                          </a:stretch>
                        </a:blipFill>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nb-NO" sz="1800" b="0" i="0" kern="1200" dirty="0" smtClean="0">
                              <a:solidFill>
                                <a:schemeClr val="dk1"/>
                              </a:solidFill>
                              <a:effectLst/>
                              <a:latin typeface="+mn-lt"/>
                              <a:ea typeface="+mn-ea"/>
                              <a:cs typeface="+mn-cs"/>
                            </a:rPr>
                            <a:t>0.00037018372</a:t>
                          </a:r>
                          <a:endParaRPr lang="en-US" sz="1400" dirty="0"/>
                        </a:p>
                      </a:txBody>
                      <a:tcPr anchor="ctr"/>
                    </a:tc>
                  </a:tr>
                </a:tbl>
              </a:graphicData>
            </a:graphic>
          </p:graphicFrame>
        </mc:Fallback>
      </mc:AlternateContent>
      <p:sp>
        <p:nvSpPr>
          <p:cNvPr id="3" name="Down Arrow 2"/>
          <p:cNvSpPr/>
          <p:nvPr/>
        </p:nvSpPr>
        <p:spPr>
          <a:xfrm>
            <a:off x="10880035" y="1605144"/>
            <a:ext cx="742122" cy="4041913"/>
          </a:xfrm>
          <a:prstGeom prst="downArrow">
            <a:avLst/>
          </a:prstGeom>
          <a:gradFill>
            <a:gsLst>
              <a:gs pos="0">
                <a:schemeClr val="tx1">
                  <a:lumMod val="85000"/>
                  <a:lumOff val="15000"/>
                </a:schemeClr>
              </a:gs>
              <a:gs pos="100000">
                <a:schemeClr val="bg1">
                  <a:lumMod val="65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2092623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But what is the idea? </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5</a:t>
            </a:fld>
            <a:endParaRPr lang="en-US"/>
          </a:p>
        </p:txBody>
      </p:sp>
      <p:sp>
        <p:nvSpPr>
          <p:cNvPr id="16" name="TextBox 15"/>
          <p:cNvSpPr txBox="1"/>
          <p:nvPr/>
        </p:nvSpPr>
        <p:spPr>
          <a:xfrm>
            <a:off x="719176" y="1212259"/>
            <a:ext cx="11123532" cy="830997"/>
          </a:xfrm>
          <a:prstGeom prst="rect">
            <a:avLst/>
          </a:prstGeom>
          <a:noFill/>
        </p:spPr>
        <p:txBody>
          <a:bodyPr wrap="square" rtlCol="0">
            <a:spAutoFit/>
          </a:bodyPr>
          <a:lstStyle/>
          <a:p>
            <a:r>
              <a:rPr lang="en-US" sz="2400" dirty="0" smtClean="0">
                <a:solidFill>
                  <a:schemeClr val="tx1">
                    <a:lumMod val="75000"/>
                    <a:lumOff val="25000"/>
                  </a:schemeClr>
                </a:solidFill>
                <a:latin typeface="Karla" charset="0"/>
                <a:ea typeface="Karla" charset="0"/>
                <a:cs typeface="Karla" charset="0"/>
              </a:rPr>
              <a:t>Start with all randomly selected weights. Most likely it will perform horribly.</a:t>
            </a:r>
          </a:p>
          <a:p>
            <a:r>
              <a:rPr lang="en-US" sz="2400" dirty="0" smtClean="0">
                <a:solidFill>
                  <a:schemeClr val="tx1">
                    <a:lumMod val="75000"/>
                    <a:lumOff val="25000"/>
                  </a:schemeClr>
                </a:solidFill>
                <a:latin typeface="Karla" charset="0"/>
                <a:ea typeface="Karla" charset="0"/>
                <a:cs typeface="Karla" charset="0"/>
              </a:rPr>
              <a:t>For example, in our heart data, the model will be giving us the wrong answer. </a:t>
            </a:r>
          </a:p>
        </p:txBody>
      </p:sp>
      <p:grpSp>
        <p:nvGrpSpPr>
          <p:cNvPr id="3" name="Group 2"/>
          <p:cNvGrpSpPr/>
          <p:nvPr/>
        </p:nvGrpSpPr>
        <p:grpSpPr>
          <a:xfrm>
            <a:off x="868094" y="3047418"/>
            <a:ext cx="5688710" cy="2476322"/>
            <a:chOff x="1623196" y="3272383"/>
            <a:chExt cx="4983886" cy="1842904"/>
          </a:xfrm>
        </p:grpSpPr>
        <p:cxnSp>
          <p:nvCxnSpPr>
            <p:cNvPr id="11" name="Straight Arrow Connector 10"/>
            <p:cNvCxnSpPr/>
            <p:nvPr/>
          </p:nvCxnSpPr>
          <p:spPr>
            <a:xfrm>
              <a:off x="4389191" y="4187925"/>
              <a:ext cx="692891" cy="3720"/>
            </a:xfrm>
            <a:prstGeom prst="straightConnector1">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8" name="Rectangle 17"/>
                <p:cNvSpPr/>
                <p:nvPr/>
              </p:nvSpPr>
              <p:spPr>
                <a:xfrm>
                  <a:off x="5150839" y="4056452"/>
                  <a:ext cx="1456243" cy="27486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b="0" i="1" smtClean="0">
                                <a:latin typeface="Cambria Math" charset="0"/>
                              </a:rPr>
                            </m:ctrlPr>
                          </m:accPr>
                          <m:e>
                            <m:r>
                              <a:rPr lang="en-US" b="0" i="1" smtClean="0">
                                <a:latin typeface="Cambria Math" charset="0"/>
                              </a:rPr>
                              <m:t>𝑝</m:t>
                            </m:r>
                          </m:e>
                        </m:acc>
                        <m:r>
                          <a:rPr lang="en-US" b="0" i="1" smtClean="0">
                            <a:latin typeface="Cambria Math" charset="0"/>
                          </a:rPr>
                          <m:t>=0.9→</m:t>
                        </m:r>
                        <m:r>
                          <a:rPr lang="en-US" b="0" i="1" smtClean="0">
                            <a:latin typeface="Cambria Math" charset="0"/>
                          </a:rPr>
                          <m:t>𝑌𝑒𝑠</m:t>
                        </m:r>
                      </m:oMath>
                    </m:oMathPara>
                  </a14:m>
                  <a:endParaRPr lang="en-US" b="0" dirty="0" smtClean="0">
                    <a:ea typeface="Cambria Math" charset="0"/>
                    <a:cs typeface="Cambria Math" charset="0"/>
                  </a:endParaRPr>
                </a:p>
              </p:txBody>
            </p:sp>
          </mc:Choice>
          <mc:Fallback xmlns="">
            <p:sp>
              <p:nvSpPr>
                <p:cNvPr id="18" name="Rectangle 17"/>
                <p:cNvSpPr>
                  <a:spLocks noRot="1" noChangeAspect="1" noMove="1" noResize="1" noEditPoints="1" noAdjustHandles="1" noChangeArrowheads="1" noChangeShapeType="1" noTextEdit="1"/>
                </p:cNvSpPr>
                <p:nvPr/>
              </p:nvSpPr>
              <p:spPr>
                <a:xfrm>
                  <a:off x="5150839" y="4056452"/>
                  <a:ext cx="1456243" cy="274861"/>
                </a:xfrm>
                <a:prstGeom prst="rect">
                  <a:avLst/>
                </a:prstGeom>
                <a:blipFill rotWithShape="0">
                  <a:blip r:embed="rId2"/>
                  <a:stretch>
                    <a:fillRect t="-3333" b="-6667"/>
                  </a:stretch>
                </a:blipFill>
              </p:spPr>
              <p:txBody>
                <a:bodyPr/>
                <a:lstStyle/>
                <a:p>
                  <a:r>
                    <a:rPr lang="en-US">
                      <a:noFill/>
                    </a:rPr>
                    <a:t> </a:t>
                  </a:r>
                </a:p>
              </p:txBody>
            </p:sp>
          </mc:Fallback>
        </mc:AlternateContent>
        <p:sp>
          <p:nvSpPr>
            <p:cNvPr id="32" name="Oval 31"/>
            <p:cNvSpPr>
              <a:spLocks noChangeAspect="1"/>
            </p:cNvSpPr>
            <p:nvPr/>
          </p:nvSpPr>
          <p:spPr>
            <a:xfrm>
              <a:off x="3141609" y="3272383"/>
              <a:ext cx="228600" cy="228600"/>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32"/>
            <p:cNvSpPr>
              <a:spLocks noChangeAspect="1"/>
            </p:cNvSpPr>
            <p:nvPr/>
          </p:nvSpPr>
          <p:spPr>
            <a:xfrm>
              <a:off x="3131119" y="3799161"/>
              <a:ext cx="228600" cy="228600"/>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p:cNvSpPr>
              <a:spLocks noChangeAspect="1"/>
            </p:cNvSpPr>
            <p:nvPr/>
          </p:nvSpPr>
          <p:spPr>
            <a:xfrm>
              <a:off x="3141740" y="4359909"/>
              <a:ext cx="228600" cy="228600"/>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p:cNvSpPr>
              <a:spLocks noChangeAspect="1"/>
            </p:cNvSpPr>
            <p:nvPr/>
          </p:nvSpPr>
          <p:spPr>
            <a:xfrm>
              <a:off x="3141609" y="4886687"/>
              <a:ext cx="228600" cy="228600"/>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Oval 36"/>
            <p:cNvSpPr>
              <a:spLocks noChangeAspect="1"/>
            </p:cNvSpPr>
            <p:nvPr/>
          </p:nvSpPr>
          <p:spPr>
            <a:xfrm>
              <a:off x="4158332" y="4079583"/>
              <a:ext cx="228600" cy="228600"/>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0" name="Straight Arrow Connector 39"/>
            <p:cNvCxnSpPr>
              <a:stCxn id="32" idx="5"/>
            </p:cNvCxnSpPr>
            <p:nvPr/>
          </p:nvCxnSpPr>
          <p:spPr>
            <a:xfrm>
              <a:off x="3336731" y="3467505"/>
              <a:ext cx="865498" cy="654689"/>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a:stCxn id="33" idx="6"/>
            </p:cNvCxnSpPr>
            <p:nvPr/>
          </p:nvCxnSpPr>
          <p:spPr>
            <a:xfrm>
              <a:off x="3359719" y="3913461"/>
              <a:ext cx="809103" cy="254511"/>
            </a:xfrm>
            <a:prstGeom prst="straightConnector1">
              <a:avLst/>
            </a:prstGeom>
            <a:ln>
              <a:solidFill>
                <a:srgbClr val="0070C0"/>
              </a:solidFill>
              <a:tailEnd type="triangle"/>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stCxn id="34" idx="6"/>
            </p:cNvCxnSpPr>
            <p:nvPr/>
          </p:nvCxnSpPr>
          <p:spPr>
            <a:xfrm flipV="1">
              <a:off x="3370340" y="4250217"/>
              <a:ext cx="796969" cy="223992"/>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49" name="Straight Arrow Connector 48"/>
            <p:cNvCxnSpPr>
              <a:endCxn id="37" idx="3"/>
            </p:cNvCxnSpPr>
            <p:nvPr/>
          </p:nvCxnSpPr>
          <p:spPr>
            <a:xfrm flipV="1">
              <a:off x="3370340" y="4274705"/>
              <a:ext cx="821470" cy="694227"/>
            </a:xfrm>
            <a:prstGeom prst="straightConnector1">
              <a:avLst/>
            </a:prstGeom>
            <a:ln>
              <a:solidFill>
                <a:srgbClr val="7030A0"/>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58" name="TextBox 57"/>
                <p:cNvSpPr txBox="1"/>
                <p:nvPr/>
              </p:nvSpPr>
              <p:spPr>
                <a:xfrm>
                  <a:off x="1623196" y="3293384"/>
                  <a:ext cx="1323220" cy="20614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𝑀𝑎𝑥𝐻𝑅</m:t>
                        </m:r>
                        <m:r>
                          <a:rPr lang="en-US" b="0" i="1" smtClean="0">
                            <a:latin typeface="Cambria Math" charset="0"/>
                          </a:rPr>
                          <m:t>=197</m:t>
                        </m:r>
                      </m:oMath>
                    </m:oMathPara>
                  </a14:m>
                  <a:endParaRPr lang="en-US" dirty="0"/>
                </a:p>
              </p:txBody>
            </p:sp>
          </mc:Choice>
          <mc:Fallback xmlns="">
            <p:sp>
              <p:nvSpPr>
                <p:cNvPr id="58" name="TextBox 57"/>
                <p:cNvSpPr txBox="1">
                  <a:spLocks noRot="1" noChangeAspect="1" noMove="1" noResize="1" noEditPoints="1" noAdjustHandles="1" noChangeArrowheads="1" noChangeShapeType="1" noTextEdit="1"/>
                </p:cNvSpPr>
                <p:nvPr/>
              </p:nvSpPr>
              <p:spPr>
                <a:xfrm>
                  <a:off x="1623196" y="3293384"/>
                  <a:ext cx="1323220" cy="206145"/>
                </a:xfrm>
                <a:prstGeom prst="rect">
                  <a:avLst/>
                </a:prstGeom>
                <a:blipFill rotWithShape="0">
                  <a:blip r:embed="rId3"/>
                  <a:stretch>
                    <a:fillRect l="-3226" r="-3629"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TextBox 60"/>
                <p:cNvSpPr txBox="1"/>
                <p:nvPr/>
              </p:nvSpPr>
              <p:spPr>
                <a:xfrm>
                  <a:off x="2055806" y="3810388"/>
                  <a:ext cx="890609" cy="20614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𝐴𝑔𝑒</m:t>
                        </m:r>
                        <m:r>
                          <a:rPr lang="en-US" b="0" i="1" smtClean="0">
                            <a:latin typeface="Cambria Math" charset="0"/>
                          </a:rPr>
                          <m:t>=53</m:t>
                        </m:r>
                      </m:oMath>
                    </m:oMathPara>
                  </a14:m>
                  <a:endParaRPr lang="en-US" dirty="0"/>
                </a:p>
              </p:txBody>
            </p:sp>
          </mc:Choice>
          <mc:Fallback xmlns="">
            <p:sp>
              <p:nvSpPr>
                <p:cNvPr id="61" name="TextBox 60"/>
                <p:cNvSpPr txBox="1">
                  <a:spLocks noRot="1" noChangeAspect="1" noMove="1" noResize="1" noEditPoints="1" noAdjustHandles="1" noChangeArrowheads="1" noChangeShapeType="1" noTextEdit="1"/>
                </p:cNvSpPr>
                <p:nvPr/>
              </p:nvSpPr>
              <p:spPr>
                <a:xfrm>
                  <a:off x="2055806" y="3810388"/>
                  <a:ext cx="890609" cy="206145"/>
                </a:xfrm>
                <a:prstGeom prst="rect">
                  <a:avLst/>
                </a:prstGeom>
                <a:blipFill rotWithShape="0">
                  <a:blip r:embed="rId4"/>
                  <a:stretch>
                    <a:fillRect l="-7186" r="-5389" b="-32609"/>
                  </a:stretch>
                </a:blipFill>
              </p:spPr>
              <p:txBody>
                <a:bodyPr/>
                <a:lstStyle/>
                <a:p>
                  <a:r>
                    <a:rPr lang="en-US">
                      <a:noFill/>
                    </a:rPr>
                    <a:t> </a:t>
                  </a:r>
                </a:p>
              </p:txBody>
            </p:sp>
          </mc:Fallback>
        </mc:AlternateContent>
        <p:sp>
          <p:nvSpPr>
            <p:cNvPr id="62" name="TextBox 61"/>
            <p:cNvSpPr txBox="1"/>
            <p:nvPr/>
          </p:nvSpPr>
          <p:spPr>
            <a:xfrm>
              <a:off x="2738265" y="4294525"/>
              <a:ext cx="57" cy="206145"/>
            </a:xfrm>
            <a:prstGeom prst="rect">
              <a:avLst/>
            </a:prstGeom>
            <a:noFill/>
          </p:spPr>
          <p:txBody>
            <a:bodyPr wrap="none" lIns="0" tIns="0" rIns="0" bIns="0" rtlCol="0">
              <a:spAutoFit/>
            </a:bodyPr>
            <a:lstStyle/>
            <a:p>
              <a:endParaRPr lang="en-US" dirty="0"/>
            </a:p>
          </p:txBody>
        </p:sp>
      </p:grpSp>
      <mc:AlternateContent xmlns:mc="http://schemas.openxmlformats.org/markup-compatibility/2006" xmlns:a14="http://schemas.microsoft.com/office/drawing/2010/main">
        <mc:Choice Requires="a14">
          <p:sp>
            <p:nvSpPr>
              <p:cNvPr id="31" name="TextBox 30"/>
              <p:cNvSpPr txBox="1"/>
              <p:nvPr/>
            </p:nvSpPr>
            <p:spPr>
              <a:xfrm>
                <a:off x="1139794" y="4548792"/>
                <a:ext cx="123674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𝑆𝑒𝑥</m:t>
                      </m:r>
                      <m:r>
                        <a:rPr lang="en-US" b="0" i="1" smtClean="0">
                          <a:latin typeface="Cambria Math" charset="0"/>
                        </a:rPr>
                        <m:t>=</m:t>
                      </m:r>
                      <m:r>
                        <a:rPr lang="en-US" b="0" i="1" smtClean="0">
                          <a:latin typeface="Cambria Math" charset="0"/>
                        </a:rPr>
                        <m:t>𝑀𝑎𝑙𝑒</m:t>
                      </m:r>
                    </m:oMath>
                  </m:oMathPara>
                </a14:m>
                <a:endParaRPr lang="en-US" dirty="0"/>
              </a:p>
            </p:txBody>
          </p:sp>
        </mc:Choice>
        <mc:Fallback xmlns="">
          <p:sp>
            <p:nvSpPr>
              <p:cNvPr id="31" name="TextBox 30"/>
              <p:cNvSpPr txBox="1">
                <a:spLocks noRot="1" noChangeAspect="1" noMove="1" noResize="1" noEditPoints="1" noAdjustHandles="1" noChangeArrowheads="1" noChangeShapeType="1" noTextEdit="1"/>
              </p:cNvSpPr>
              <p:nvPr/>
            </p:nvSpPr>
            <p:spPr>
              <a:xfrm>
                <a:off x="1139794" y="4548792"/>
                <a:ext cx="1236749" cy="276999"/>
              </a:xfrm>
              <a:prstGeom prst="rect">
                <a:avLst/>
              </a:prstGeom>
              <a:blipFill rotWithShape="0">
                <a:blip r:embed="rId5"/>
                <a:stretch>
                  <a:fillRect l="-4433" r="-4433" b="-65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p:cNvSpPr txBox="1"/>
              <p:nvPr/>
            </p:nvSpPr>
            <p:spPr>
              <a:xfrm>
                <a:off x="1170485" y="5327082"/>
                <a:ext cx="120795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𝐶h𝑜𝑙</m:t>
                      </m:r>
                      <m:r>
                        <a:rPr lang="en-US" b="0" i="1" smtClean="0">
                          <a:latin typeface="Cambria Math" charset="0"/>
                        </a:rPr>
                        <m:t>=152</m:t>
                      </m:r>
                    </m:oMath>
                  </m:oMathPara>
                </a14:m>
                <a:endParaRPr lang="en-US" dirty="0"/>
              </a:p>
            </p:txBody>
          </p:sp>
        </mc:Choice>
        <mc:Fallback xmlns="">
          <p:sp>
            <p:nvSpPr>
              <p:cNvPr id="42" name="TextBox 41"/>
              <p:cNvSpPr txBox="1">
                <a:spLocks noRot="1" noChangeAspect="1" noMove="1" noResize="1" noEditPoints="1" noAdjustHandles="1" noChangeArrowheads="1" noChangeShapeType="1" noTextEdit="1"/>
              </p:cNvSpPr>
              <p:nvPr/>
            </p:nvSpPr>
            <p:spPr>
              <a:xfrm>
                <a:off x="1170485" y="5327082"/>
                <a:ext cx="1207959" cy="276999"/>
              </a:xfrm>
              <a:prstGeom prst="rect">
                <a:avLst/>
              </a:prstGeom>
              <a:blipFill rotWithShape="0">
                <a:blip r:embed="rId6"/>
                <a:stretch>
                  <a:fillRect l="-4545" r="-4545" b="-8889"/>
                </a:stretch>
              </a:blipFill>
            </p:spPr>
            <p:txBody>
              <a:bodyPr/>
              <a:lstStyle/>
              <a:p>
                <a:r>
                  <a:rPr lang="en-US">
                    <a:noFill/>
                  </a:rPr>
                  <a:t> </a:t>
                </a:r>
              </a:p>
            </p:txBody>
          </p:sp>
        </mc:Fallback>
      </mc:AlternateContent>
      <p:sp>
        <p:nvSpPr>
          <p:cNvPr id="6" name="Oval Callout 5"/>
          <p:cNvSpPr/>
          <p:nvPr/>
        </p:nvSpPr>
        <p:spPr>
          <a:xfrm>
            <a:off x="8098324" y="5209352"/>
            <a:ext cx="2898860" cy="1125777"/>
          </a:xfrm>
          <a:prstGeom prst="wedgeEllipseCallout">
            <a:avLst>
              <a:gd name="adj1" fmla="val -105152"/>
              <a:gd name="adj2" fmla="val -106950"/>
            </a:avLst>
          </a:prstGeom>
          <a:solidFill>
            <a:srgbClr val="F9F9F9"/>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solidFill>
                  <a:schemeClr val="tx1">
                    <a:lumMod val="75000"/>
                    <a:lumOff val="25000"/>
                  </a:schemeClr>
                </a:solidFill>
              </a:rPr>
              <a:t>Bad Computer</a:t>
            </a:r>
            <a:endParaRPr lang="en-US" sz="2400" dirty="0">
              <a:solidFill>
                <a:schemeClr val="tx1">
                  <a:lumMod val="75000"/>
                  <a:lumOff val="25000"/>
                </a:schemeClr>
              </a:solidFill>
            </a:endParaRPr>
          </a:p>
        </p:txBody>
      </p:sp>
      <p:grpSp>
        <p:nvGrpSpPr>
          <p:cNvPr id="8" name="Group 7"/>
          <p:cNvGrpSpPr/>
          <p:nvPr/>
        </p:nvGrpSpPr>
        <p:grpSpPr>
          <a:xfrm>
            <a:off x="6574324" y="3564794"/>
            <a:ext cx="2755392" cy="915149"/>
            <a:chOff x="6574324" y="3564794"/>
            <a:chExt cx="2755392" cy="915149"/>
          </a:xfrm>
        </p:grpSpPr>
        <p:sp>
          <p:nvSpPr>
            <p:cNvPr id="5" name="TextBox 4"/>
            <p:cNvSpPr txBox="1"/>
            <p:nvPr/>
          </p:nvSpPr>
          <p:spPr>
            <a:xfrm>
              <a:off x="6635284" y="4079833"/>
              <a:ext cx="2694432" cy="400110"/>
            </a:xfrm>
            <a:prstGeom prst="rect">
              <a:avLst/>
            </a:prstGeom>
            <a:noFill/>
          </p:spPr>
          <p:txBody>
            <a:bodyPr wrap="square" rtlCol="0">
              <a:spAutoFit/>
            </a:bodyPr>
            <a:lstStyle/>
            <a:p>
              <a:r>
                <a:rPr lang="en-US" sz="2000" i="1" dirty="0" smtClean="0">
                  <a:solidFill>
                    <a:schemeClr val="tx1">
                      <a:lumMod val="75000"/>
                      <a:lumOff val="25000"/>
                    </a:schemeClr>
                  </a:solidFill>
                </a:rPr>
                <a:t>y=No</a:t>
              </a:r>
              <a:endParaRPr lang="en-US" sz="2000" i="1" dirty="0">
                <a:solidFill>
                  <a:schemeClr val="tx1">
                    <a:lumMod val="75000"/>
                    <a:lumOff val="25000"/>
                  </a:schemeClr>
                </a:solidFill>
              </a:endParaRPr>
            </a:p>
          </p:txBody>
        </p:sp>
        <p:sp>
          <p:nvSpPr>
            <p:cNvPr id="7" name="TextBox 6"/>
            <p:cNvSpPr txBox="1"/>
            <p:nvPr/>
          </p:nvSpPr>
          <p:spPr>
            <a:xfrm>
              <a:off x="6574324" y="3564794"/>
              <a:ext cx="1524000" cy="369332"/>
            </a:xfrm>
            <a:prstGeom prst="rect">
              <a:avLst/>
            </a:prstGeom>
            <a:noFill/>
          </p:spPr>
          <p:txBody>
            <a:bodyPr wrap="square" rtlCol="0">
              <a:spAutoFit/>
            </a:bodyPr>
            <a:lstStyle/>
            <a:p>
              <a:r>
                <a:rPr lang="en-US" dirty="0" smtClean="0">
                  <a:solidFill>
                    <a:srgbClr val="C00000"/>
                  </a:solidFill>
                  <a:latin typeface="Karla" charset="0"/>
                  <a:ea typeface="Karla" charset="0"/>
                  <a:cs typeface="Karla" charset="0"/>
                </a:rPr>
                <a:t>Correct</a:t>
              </a:r>
              <a:endParaRPr lang="en-US" dirty="0">
                <a:solidFill>
                  <a:srgbClr val="C00000"/>
                </a:solidFill>
                <a:latin typeface="Karla" charset="0"/>
                <a:ea typeface="Karla" charset="0"/>
                <a:cs typeface="Karla" charset="0"/>
              </a:endParaRPr>
            </a:p>
          </p:txBody>
        </p:sp>
      </p:grpSp>
    </p:spTree>
    <p:extLst>
      <p:ext uri="{BB962C8B-B14F-4D97-AF65-F5344CB8AC3E}">
        <p14:creationId xmlns:p14="http://schemas.microsoft.com/office/powerpoint/2010/main" val="196603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C00000"/>
                </a:solidFill>
              </a:rPr>
              <a:t>Backward mode: </a:t>
            </a:r>
            <a:r>
              <a:rPr lang="en-US" dirty="0" smtClean="0"/>
              <a:t>Evaluate the derivative at: </a:t>
            </a:r>
            <a:r>
              <a:rPr lang="en-US" i="1" dirty="0" smtClean="0">
                <a:latin typeface="Cambria Math" charset="0"/>
                <a:ea typeface="Cambria Math" charset="0"/>
                <a:cs typeface="Cambria Math" charset="0"/>
              </a:rPr>
              <a:t>X={</a:t>
            </a:r>
            <a:r>
              <a:rPr lang="en-US" i="1" dirty="0">
                <a:latin typeface="Cambria Math" charset="0"/>
                <a:ea typeface="Cambria Math" charset="0"/>
                <a:cs typeface="Cambria Math" charset="0"/>
              </a:rPr>
              <a:t>3</a:t>
            </a:r>
            <a:r>
              <a:rPr lang="en-US" i="1" dirty="0" smtClean="0">
                <a:latin typeface="Cambria Math" charset="0"/>
                <a:ea typeface="Cambria Math" charset="0"/>
                <a:cs typeface="Cambria Math" charset="0"/>
              </a:rPr>
              <a:t>}, y=1, W=3  </a:t>
            </a:r>
            <a:endParaRPr lang="en-US" i="1" dirty="0">
              <a:latin typeface="Cambria Math" charset="0"/>
              <a:ea typeface="Cambria Math" charset="0"/>
              <a:cs typeface="Cambria Math" charset="0"/>
            </a:endParaRPr>
          </a:p>
        </p:txBody>
      </p:sp>
      <p:sp>
        <p:nvSpPr>
          <p:cNvPr id="4" name="Slide Number Placeholder 3"/>
          <p:cNvSpPr>
            <a:spLocks noGrp="1"/>
          </p:cNvSpPr>
          <p:nvPr>
            <p:ph type="sldNum" sz="quarter" idx="12"/>
          </p:nvPr>
        </p:nvSpPr>
        <p:spPr/>
        <p:txBody>
          <a:bodyPr/>
          <a:lstStyle/>
          <a:p>
            <a:fld id="{74FD6AAA-7C75-FB4B-8EA1-06B22787237D}" type="slidenum">
              <a:rPr lang="en-US" smtClean="0"/>
              <a:t>50</a:t>
            </a:fld>
            <a:endParaRPr lang="en-US"/>
          </a:p>
        </p:txBody>
      </p:sp>
      <mc:AlternateContent xmlns:mc="http://schemas.openxmlformats.org/markup-compatibility/2006" xmlns:a14="http://schemas.microsoft.com/office/drawing/2010/main">
        <mc:Choice Requires="a14">
          <p:graphicFrame>
            <p:nvGraphicFramePr>
              <p:cNvPr id="5" name="Table 4"/>
              <p:cNvGraphicFramePr>
                <a:graphicFrameLocks noGrp="1"/>
              </p:cNvGraphicFramePr>
              <p:nvPr>
                <p:extLst/>
              </p:nvPr>
            </p:nvGraphicFramePr>
            <p:xfrm>
              <a:off x="1103025" y="983807"/>
              <a:ext cx="8133418" cy="4650204"/>
            </p:xfrm>
            <a:graphic>
              <a:graphicData uri="http://schemas.openxmlformats.org/drawingml/2006/table">
                <a:tbl>
                  <a:tblPr firstRow="1" bandRow="1">
                    <a:tableStyleId>{073A0DAA-6AF3-43AB-8588-CEC1D06C72B9}</a:tableStyleId>
                  </a:tblPr>
                  <a:tblGrid>
                    <a:gridCol w="2951734"/>
                    <a:gridCol w="1571120"/>
                    <a:gridCol w="1805282"/>
                    <a:gridCol w="1805282"/>
                  </a:tblGrid>
                  <a:tr h="502122">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smtClean="0"/>
                            <a:t>Variables</a:t>
                          </a:r>
                          <a:endParaRPr lang="en-US" sz="1400" b="0" dirty="0" smtClean="0">
                            <a:latin typeface="Karla" charset="0"/>
                            <a:ea typeface="Karla" charset="0"/>
                            <a:cs typeface="Karla" charset="0"/>
                          </a:endParaRPr>
                        </a:p>
                      </a:txBody>
                      <a:tcPr anchor="ctr"/>
                    </a:tc>
                    <a:tc>
                      <a:txBody>
                        <a:bodyPr/>
                        <a:lstStyle/>
                        <a:p>
                          <a:pPr algn="ctr"/>
                          <a:r>
                            <a:rPr lang="en-US" sz="1400" dirty="0" smtClean="0"/>
                            <a:t>derivatives</a:t>
                          </a:r>
                          <a:endParaRPr lang="en-US" sz="1400" dirty="0">
                            <a:latin typeface="Karla" charset="0"/>
                            <a:ea typeface="Karla" charset="0"/>
                            <a:cs typeface="Karla" charset="0"/>
                          </a:endParaRPr>
                        </a:p>
                      </a:txBody>
                      <a:tcPr anchor="ctr"/>
                    </a:tc>
                    <a:tc>
                      <a:txBody>
                        <a:bodyPr/>
                        <a:lstStyle/>
                        <a:p>
                          <a:pPr algn="ctr"/>
                          <a:r>
                            <a:rPr lang="en-US" sz="1400" dirty="0" smtClean="0">
                              <a:latin typeface="Karla" charset="0"/>
                              <a:ea typeface="Karla" charset="0"/>
                              <a:cs typeface="Karla" charset="0"/>
                            </a:rPr>
                            <a:t>Value of</a:t>
                          </a:r>
                          <a:r>
                            <a:rPr lang="en-US" sz="1400" baseline="0" dirty="0" smtClean="0">
                              <a:latin typeface="Karla" charset="0"/>
                              <a:ea typeface="Karla" charset="0"/>
                              <a:cs typeface="Karla" charset="0"/>
                            </a:rPr>
                            <a:t> the variable</a:t>
                          </a:r>
                          <a:endParaRPr lang="en-US" sz="1400" dirty="0">
                            <a:latin typeface="Karla" charset="0"/>
                            <a:ea typeface="Karla" charset="0"/>
                            <a:cs typeface="Karla" charset="0"/>
                          </a:endParaRPr>
                        </a:p>
                      </a:txBody>
                      <a:tcPr anchor="ctr"/>
                    </a:tc>
                    <a:tc>
                      <a:txBody>
                        <a:bodyPr/>
                        <a:lstStyle/>
                        <a:p>
                          <a:pPr algn="ctr"/>
                          <a:r>
                            <a:rPr lang="en-US" sz="1400" dirty="0" smtClean="0">
                              <a:latin typeface="Karla" charset="0"/>
                              <a:ea typeface="Karla" charset="0"/>
                              <a:cs typeface="Karla" charset="0"/>
                            </a:rPr>
                            <a:t>Value of the partial derivative</a:t>
                          </a:r>
                          <a:endParaRPr lang="en-US" sz="1400" dirty="0">
                            <a:latin typeface="Karla" charset="0"/>
                            <a:ea typeface="Karla" charset="0"/>
                            <a:cs typeface="Karla" charset="0"/>
                          </a:endParaRPr>
                        </a:p>
                      </a:txBody>
                      <a:tcPr anchor="ctr"/>
                    </a:tc>
                  </a:tr>
                  <a:tr h="514712">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r>
                                  <a:rPr lang="en-US" sz="1400" smtClean="0">
                                    <a:latin typeface="Cambria Math" charset="0"/>
                                  </a:rPr>
                                  <m:t>=−</m:t>
                                </m:r>
                                <m:sSup>
                                  <m:sSupPr>
                                    <m:ctrlPr>
                                      <a:rPr lang="en-US" sz="1400" i="1" smtClean="0">
                                        <a:latin typeface="Cambria Math" charset="0"/>
                                      </a:rPr>
                                    </m:ctrlPr>
                                  </m:sSupPr>
                                  <m:e>
                                    <m:r>
                                      <a:rPr lang="en-US" sz="1400" smtClean="0">
                                        <a:latin typeface="Cambria Math" charset="0"/>
                                      </a:rPr>
                                      <m:t>𝑊</m:t>
                                    </m:r>
                                  </m:e>
                                  <m:sup>
                                    <m:r>
                                      <a:rPr lang="en-US" sz="1400" smtClean="0">
                                        <a:latin typeface="Cambria Math" charset="0"/>
                                      </a:rPr>
                                      <m:t>𝑇</m:t>
                                    </m:r>
                                  </m:sup>
                                </m:sSup>
                                <m:r>
                                  <a:rPr lang="en-US" sz="1400" smtClean="0">
                                    <a:latin typeface="Cambria Math" charset="0"/>
                                  </a:rPr>
                                  <m:t>𝑋</m:t>
                                </m:r>
                              </m:oMath>
                            </m:oMathPara>
                          </a14:m>
                          <a:endParaRPr lang="en-US" sz="1400" b="0" dirty="0" smtClean="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num>
                                  <m:den>
                                    <m:r>
                                      <a:rPr lang="en-US" sz="1400" b="0" i="1" smtClean="0">
                                        <a:latin typeface="Cambria Math" charset="0"/>
                                      </a:rPr>
                                      <m:t>𝜕</m:t>
                                    </m:r>
                                    <m:r>
                                      <a:rPr lang="en-US" sz="1400" smtClean="0">
                                        <a:latin typeface="Cambria Math" charset="0"/>
                                      </a:rPr>
                                      <m:t>𝑊</m:t>
                                    </m:r>
                                  </m:den>
                                </m:f>
                                <m:r>
                                  <a:rPr lang="en-US" sz="1400" smtClean="0">
                                    <a:latin typeface="Cambria Math" charset="0"/>
                                  </a:rPr>
                                  <m:t>=−</m:t>
                                </m:r>
                                <m:r>
                                  <a:rPr lang="en-US" sz="1400" smtClean="0">
                                    <a:latin typeface="Cambria Math" charset="0"/>
                                  </a:rPr>
                                  <m:t>𝑋</m:t>
                                </m:r>
                              </m:oMath>
                            </m:oMathPara>
                          </a14:m>
                          <a:endParaRPr lang="en-US" sz="1400" b="0" dirty="0" smtClean="0"/>
                        </a:p>
                      </a:txBody>
                      <a:tcP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0" i="1" smtClean="0">
                                    <a:latin typeface="Cambria Math" charset="0"/>
                                  </a:rPr>
                                  <m:t>−9</m:t>
                                </m:r>
                              </m:oMath>
                            </m:oMathPara>
                          </a14:m>
                          <a:endParaRPr lang="en-US" sz="1400" b="0" dirty="0" smtClean="0"/>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b="0" dirty="0" smtClean="0"/>
                            <a:t>-3</a:t>
                          </a:r>
                        </a:p>
                      </a:txBody>
                      <a:tcPr anchor="ctr"/>
                    </a:tc>
                  </a:tr>
                  <a:tr h="551246">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r>
                                  <a:rPr lang="en-US" sz="1400" smtClean="0">
                                    <a:latin typeface="Cambria Math" charset="0"/>
                                  </a:rPr>
                                  <m:t>=</m:t>
                                </m:r>
                                <m:sSup>
                                  <m:sSupPr>
                                    <m:ctrlPr>
                                      <a:rPr lang="en-US" sz="1400" i="1" smtClean="0">
                                        <a:latin typeface="Cambria Math" charset="0"/>
                                      </a:rPr>
                                    </m:ctrlPr>
                                  </m:sSupPr>
                                  <m:e>
                                    <m:sSup>
                                      <m:sSupPr>
                                        <m:ctrlPr>
                                          <a:rPr lang="en-US" sz="1400" i="1">
                                            <a:latin typeface="Cambria Math" charset="0"/>
                                          </a:rPr>
                                        </m:ctrlPr>
                                      </m:sSupPr>
                                      <m:e>
                                        <m:r>
                                          <a:rPr lang="en-US" sz="1400">
                                            <a:latin typeface="Cambria Math" charset="0"/>
                                          </a:rPr>
                                          <m:t>𝑒</m:t>
                                        </m:r>
                                      </m:e>
                                      <m:sup>
                                        <m:sSub>
                                          <m:sSubPr>
                                            <m:ctrlPr>
                                              <a:rPr lang="en-US" sz="1400" i="1">
                                                <a:latin typeface="Cambria Math" charset="0"/>
                                              </a:rPr>
                                            </m:ctrlPr>
                                          </m:sSubPr>
                                          <m:e>
                                            <m:r>
                                              <a:rPr lang="en-US" sz="1400">
                                                <a:latin typeface="Cambria Math" charset="0"/>
                                              </a:rPr>
                                              <m:t>𝜉</m:t>
                                            </m:r>
                                          </m:e>
                                          <m:sub>
                                            <m:r>
                                              <a:rPr lang="en-US" sz="1400">
                                                <a:latin typeface="Cambria Math" charset="0"/>
                                              </a:rPr>
                                              <m:t>1</m:t>
                                            </m:r>
                                          </m:sub>
                                        </m:sSub>
                                      </m:sup>
                                    </m:sSup>
                                    <m:r>
                                      <a:rPr lang="en-US" sz="1400" smtClean="0">
                                        <a:latin typeface="Cambria Math" charset="0"/>
                                      </a:rPr>
                                      <m:t>=</m:t>
                                    </m:r>
                                    <m:r>
                                      <a:rPr lang="en-US" sz="1400" smtClean="0">
                                        <a:latin typeface="Cambria Math" charset="0"/>
                                      </a:rPr>
                                      <m:t>𝑒</m:t>
                                    </m:r>
                                  </m:e>
                                  <m:sup>
                                    <m:r>
                                      <a:rPr lang="en-US" sz="1400" smtClean="0">
                                        <a:latin typeface="Cambria Math" charset="0"/>
                                      </a:rPr>
                                      <m:t>−</m:t>
                                    </m:r>
                                    <m:sSup>
                                      <m:sSupPr>
                                        <m:ctrlPr>
                                          <a:rPr lang="en-US" sz="1400" i="1" smtClean="0">
                                            <a:latin typeface="Cambria Math" charset="0"/>
                                          </a:rPr>
                                        </m:ctrlPr>
                                      </m:sSupPr>
                                      <m:e>
                                        <m:r>
                                          <a:rPr lang="en-US" sz="1400" smtClean="0">
                                            <a:latin typeface="Cambria Math" charset="0"/>
                                          </a:rPr>
                                          <m:t>𝑊</m:t>
                                        </m:r>
                                      </m:e>
                                      <m:sup>
                                        <m:r>
                                          <a:rPr lang="en-US" sz="1400" smtClean="0">
                                            <a:latin typeface="Cambria Math" charset="0"/>
                                          </a:rPr>
                                          <m:t>𝑇</m:t>
                                        </m:r>
                                      </m:sup>
                                    </m:sSup>
                                    <m:r>
                                      <a:rPr lang="en-US" sz="1400" smtClean="0">
                                        <a:latin typeface="Cambria Math" charset="0"/>
                                      </a:rPr>
                                      <m:t>𝑋</m:t>
                                    </m:r>
                                  </m:sup>
                                </m:sSup>
                              </m:oMath>
                            </m:oMathPara>
                          </a14:m>
                          <a:endParaRPr lang="en-US" sz="1400" dirty="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den>
                                </m:f>
                                <m:r>
                                  <a:rPr lang="en-US" sz="1400" smtClean="0">
                                    <a:latin typeface="Cambria Math" charset="0"/>
                                  </a:rPr>
                                  <m:t>=</m:t>
                                </m:r>
                                <m:sSup>
                                  <m:sSupPr>
                                    <m:ctrlPr>
                                      <a:rPr lang="en-US" sz="1400" i="1" smtClean="0">
                                        <a:latin typeface="Cambria Math" charset="0"/>
                                      </a:rPr>
                                    </m:ctrlPr>
                                  </m:sSupPr>
                                  <m:e>
                                    <m:r>
                                      <a:rPr lang="en-US" sz="1400" smtClean="0">
                                        <a:latin typeface="Cambria Math" charset="0"/>
                                      </a:rPr>
                                      <m:t>𝑒</m:t>
                                    </m:r>
                                  </m:e>
                                  <m:sup>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sup>
                                </m:sSup>
                              </m:oMath>
                            </m:oMathPara>
                          </a14:m>
                          <a:endParaRPr lang="en-US" sz="1400" b="0" dirty="0" smtClean="0"/>
                        </a:p>
                      </a:txBody>
                      <a:tcPr/>
                    </a:tc>
                    <a:tc>
                      <a:txBody>
                        <a:bodyPr/>
                        <a:lstStyle/>
                        <a:p>
                          <a:pPr algn="ctr"/>
                          <a14:m>
                            <m:oMathPara xmlns:m="http://schemas.openxmlformats.org/officeDocument/2006/math">
                              <m:oMathParaPr>
                                <m:jc m:val="centerGroup"/>
                              </m:oMathParaPr>
                              <m:oMath xmlns:m="http://schemas.openxmlformats.org/officeDocument/2006/math">
                                <m:sSup>
                                  <m:sSupPr>
                                    <m:ctrlPr>
                                      <a:rPr lang="en-US" sz="1400" i="1" smtClean="0">
                                        <a:latin typeface="Cambria Math" charset="0"/>
                                      </a:rPr>
                                    </m:ctrlPr>
                                  </m:sSupPr>
                                  <m:e>
                                    <m:r>
                                      <a:rPr lang="en-US" sz="1400">
                                        <a:latin typeface="Cambria Math" charset="0"/>
                                      </a:rPr>
                                      <m:t>𝑒</m:t>
                                    </m:r>
                                  </m:e>
                                  <m:sup>
                                    <m:r>
                                      <a:rPr lang="en-US" sz="1400">
                                        <a:latin typeface="Cambria Math" charset="0"/>
                                      </a:rPr>
                                      <m:t>−</m:t>
                                    </m:r>
                                    <m:r>
                                      <a:rPr lang="en-US" sz="1400" b="0" i="1" smtClean="0">
                                        <a:latin typeface="Cambria Math" charset="0"/>
                                      </a:rPr>
                                      <m:t>9</m:t>
                                    </m:r>
                                  </m:sup>
                                </m:sSup>
                              </m:oMath>
                            </m:oMathPara>
                          </a14:m>
                          <a:endParaRPr lang="en-US" sz="1400" dirty="0"/>
                        </a:p>
                      </a:txBody>
                      <a:tcPr anchor="ctr"/>
                    </a:tc>
                    <a:tc>
                      <a:txBody>
                        <a:bodyPr/>
                        <a:lstStyle/>
                        <a:p>
                          <a:pPr algn="ctr"/>
                          <a14:m>
                            <m:oMathPara xmlns:m="http://schemas.openxmlformats.org/officeDocument/2006/math">
                              <m:oMathParaPr>
                                <m:jc m:val="centerGroup"/>
                              </m:oMathParaPr>
                              <m:oMath xmlns:m="http://schemas.openxmlformats.org/officeDocument/2006/math">
                                <m:sSup>
                                  <m:sSupPr>
                                    <m:ctrlPr>
                                      <a:rPr lang="en-US" sz="1400" i="1" smtClean="0">
                                        <a:latin typeface="Cambria Math" charset="0"/>
                                      </a:rPr>
                                    </m:ctrlPr>
                                  </m:sSupPr>
                                  <m:e>
                                    <m:r>
                                      <a:rPr lang="en-US" sz="1400">
                                        <a:latin typeface="Cambria Math" charset="0"/>
                                      </a:rPr>
                                      <m:t>𝑒</m:t>
                                    </m:r>
                                  </m:e>
                                  <m:sup>
                                    <m:r>
                                      <a:rPr lang="en-US" sz="1400">
                                        <a:latin typeface="Cambria Math" charset="0"/>
                                      </a:rPr>
                                      <m:t>−</m:t>
                                    </m:r>
                                    <m:r>
                                      <a:rPr lang="en-US" sz="1400" b="0" i="1" smtClean="0">
                                        <a:latin typeface="Cambria Math" charset="0"/>
                                      </a:rPr>
                                      <m:t>9</m:t>
                                    </m:r>
                                  </m:sup>
                                </m:sSup>
                              </m:oMath>
                            </m:oMathPara>
                          </a14:m>
                          <a:endParaRPr lang="en-US" sz="1400" dirty="0"/>
                        </a:p>
                      </a:txBody>
                      <a:tcPr anchor="ctr"/>
                    </a:tc>
                  </a:tr>
                  <a:tr h="551246">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r>
                                  <a:rPr lang="en-US" sz="1400" smtClean="0">
                                    <a:latin typeface="Cambria Math" charset="0"/>
                                  </a:rPr>
                                  <m:t>=</m:t>
                                </m:r>
                                <m:r>
                                  <a:rPr lang="en-US" sz="1400">
                                    <a:latin typeface="Cambria Math" charset="0"/>
                                  </a:rPr>
                                  <m:t>1+</m:t>
                                </m:r>
                                <m:sSub>
                                  <m:sSubPr>
                                    <m:ctrlPr>
                                      <a:rPr lang="en-US" sz="1400" i="1">
                                        <a:latin typeface="Cambria Math" charset="0"/>
                                      </a:rPr>
                                    </m:ctrlPr>
                                  </m:sSubPr>
                                  <m:e>
                                    <m:r>
                                      <a:rPr lang="en-US" sz="1400">
                                        <a:latin typeface="Cambria Math" charset="0"/>
                                      </a:rPr>
                                      <m:t>𝜉</m:t>
                                    </m:r>
                                  </m:e>
                                  <m:sub>
                                    <m:r>
                                      <a:rPr lang="en-US" sz="1400">
                                        <a:latin typeface="Cambria Math" charset="0"/>
                                      </a:rPr>
                                      <m:t>2</m:t>
                                    </m:r>
                                  </m:sub>
                                </m:sSub>
                                <m:r>
                                  <a:rPr lang="en-US" sz="1400" smtClean="0">
                                    <a:latin typeface="Cambria Math" charset="0"/>
                                  </a:rPr>
                                  <m:t>=1+</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oMath>
                            </m:oMathPara>
                          </a14:m>
                          <a:endParaRPr lang="en-US" sz="1400" b="0" dirty="0" smtClean="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den>
                                </m:f>
                                <m:r>
                                  <a:rPr lang="en-US" sz="1400" smtClean="0">
                                    <a:latin typeface="Cambria Math" charset="0"/>
                                  </a:rPr>
                                  <m:t>=1</m:t>
                                </m:r>
                              </m:oMath>
                            </m:oMathPara>
                          </a14:m>
                          <a:endParaRPr lang="en-US" sz="1400" b="0" dirty="0" smtClean="0"/>
                        </a:p>
                      </a:txBody>
                      <a:tcPr/>
                    </a:tc>
                    <a:tc>
                      <a:txBody>
                        <a:bodyPr/>
                        <a:lstStyle/>
                        <a:p>
                          <a:pPr algn="ctr"/>
                          <a:r>
                            <a:rPr lang="en-US" sz="1400" dirty="0" smtClean="0"/>
                            <a:t>1+</a:t>
                          </a:r>
                          <a14:m>
                            <m:oMath xmlns:m="http://schemas.openxmlformats.org/officeDocument/2006/math">
                              <m:sSup>
                                <m:sSupPr>
                                  <m:ctrlPr>
                                    <a:rPr lang="en-US" sz="1400" i="1" smtClean="0">
                                      <a:latin typeface="Cambria Math" charset="0"/>
                                    </a:rPr>
                                  </m:ctrlPr>
                                </m:sSupPr>
                                <m:e>
                                  <m:r>
                                    <a:rPr lang="en-US" sz="1400">
                                      <a:latin typeface="Cambria Math" charset="0"/>
                                    </a:rPr>
                                    <m:t>𝑒</m:t>
                                  </m:r>
                                </m:e>
                                <m:sup>
                                  <m:r>
                                    <a:rPr lang="en-US" sz="1400">
                                      <a:latin typeface="Cambria Math" charset="0"/>
                                    </a:rPr>
                                    <m:t>−</m:t>
                                  </m:r>
                                  <m:r>
                                    <a:rPr lang="en-US" sz="1400" b="0" i="1" smtClean="0">
                                      <a:latin typeface="Cambria Math" charset="0"/>
                                    </a:rPr>
                                    <m:t>9</m:t>
                                  </m:r>
                                </m:sup>
                              </m:sSup>
                            </m:oMath>
                          </a14:m>
                          <a:endParaRPr lang="en-US" sz="1400" dirty="0"/>
                        </a:p>
                      </a:txBody>
                      <a:tcPr anchor="ctr"/>
                    </a:tc>
                    <a:tc>
                      <a:txBody>
                        <a:bodyPr/>
                        <a:lstStyle/>
                        <a:p>
                          <a:pPr algn="ctr"/>
                          <a:r>
                            <a:rPr lang="en-US" sz="1400" dirty="0" smtClean="0"/>
                            <a:t>1</a:t>
                          </a:r>
                          <a:endParaRPr lang="en-US" sz="1400" dirty="0"/>
                        </a:p>
                      </a:txBody>
                      <a:tcPr anchor="ctr"/>
                    </a:tc>
                  </a:tr>
                  <a:tr h="633993">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r>
                                  <a:rPr lang="en-US" sz="1400">
                                    <a:latin typeface="Cambria Math" charset="0"/>
                                  </a:rPr>
                                  <m:t>=</m:t>
                                </m:r>
                                <m:f>
                                  <m:fPr>
                                    <m:ctrlPr>
                                      <a:rPr lang="mr-IN" sz="1400" i="1">
                                        <a:latin typeface="Cambria Math" charset="0"/>
                                      </a:rPr>
                                    </m:ctrlPr>
                                  </m:fPr>
                                  <m:num>
                                    <m:r>
                                      <a:rPr lang="en-US" sz="1400">
                                        <a:latin typeface="Cambria Math" charset="0"/>
                                      </a:rPr>
                                      <m:t>1</m:t>
                                    </m:r>
                                  </m:num>
                                  <m:den>
                                    <m:sSub>
                                      <m:sSubPr>
                                        <m:ctrlPr>
                                          <a:rPr lang="en-US" sz="1400" i="1">
                                            <a:latin typeface="Cambria Math" charset="0"/>
                                          </a:rPr>
                                        </m:ctrlPr>
                                      </m:sSubPr>
                                      <m:e>
                                        <m:r>
                                          <a:rPr lang="en-US" sz="1400">
                                            <a:latin typeface="Cambria Math" charset="0"/>
                                          </a:rPr>
                                          <m:t>𝜉</m:t>
                                        </m:r>
                                      </m:e>
                                      <m:sub>
                                        <m:r>
                                          <a:rPr lang="en-US" sz="1400">
                                            <a:latin typeface="Cambria Math" charset="0"/>
                                          </a:rPr>
                                          <m:t>3</m:t>
                                        </m:r>
                                      </m:sub>
                                    </m:sSub>
                                  </m:den>
                                </m:f>
                                <m:r>
                                  <a:rPr lang="en-US" sz="1400" smtClean="0">
                                    <a:latin typeface="Cambria Math" charset="0"/>
                                  </a:rPr>
                                  <m:t>=</m:t>
                                </m:r>
                                <m:f>
                                  <m:fPr>
                                    <m:ctrlPr>
                                      <a:rPr lang="mr-IN" sz="1400" i="1" smtClean="0">
                                        <a:latin typeface="Cambria Math" charset="0"/>
                                      </a:rPr>
                                    </m:ctrlPr>
                                  </m:fPr>
                                  <m:num>
                                    <m:r>
                                      <a:rPr lang="en-US" sz="1400" smtClean="0">
                                        <a:latin typeface="Cambria Math" charset="0"/>
                                      </a:rPr>
                                      <m:t>1</m:t>
                                    </m:r>
                                  </m:num>
                                  <m:den>
                                    <m:r>
                                      <a:rPr lang="en-US" sz="1400">
                                        <a:latin typeface="Cambria Math" charset="0"/>
                                      </a:rPr>
                                      <m:t>1+</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den>
                                </m:f>
                                <m:r>
                                  <a:rPr lang="en-US" sz="1400" smtClean="0">
                                    <a:latin typeface="Cambria Math" charset="0"/>
                                  </a:rPr>
                                  <m:t>=</m:t>
                                </m:r>
                                <m:r>
                                  <a:rPr lang="en-US" sz="1400" smtClean="0">
                                    <a:latin typeface="Cambria Math" charset="0"/>
                                  </a:rPr>
                                  <m:t>𝑝</m:t>
                                </m:r>
                              </m:oMath>
                            </m:oMathPara>
                          </a14:m>
                          <a:endParaRPr lang="en-US" sz="1400" b="0" dirty="0" smtClean="0">
                            <a:solidFill>
                              <a:srgbClr val="FF0000"/>
                            </a:solidFill>
                          </a:endParaRPr>
                        </a:p>
                      </a:txBody>
                      <a:tcPr anchor="ctr"/>
                    </a:tc>
                    <a:tc>
                      <a:txBody>
                        <a:bodyPr/>
                        <a:lstStyle/>
                        <a:p>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den>
                                </m:f>
                                <m:r>
                                  <a:rPr lang="en-US" sz="1400" smtClean="0">
                                    <a:latin typeface="Cambria Math" charset="0"/>
                                  </a:rPr>
                                  <m:t>=−</m:t>
                                </m:r>
                                <m:f>
                                  <m:fPr>
                                    <m:ctrlPr>
                                      <a:rPr lang="mr-IN" sz="1400" i="1" smtClean="0">
                                        <a:latin typeface="Cambria Math" charset="0"/>
                                      </a:rPr>
                                    </m:ctrlPr>
                                  </m:fPr>
                                  <m:num>
                                    <m:r>
                                      <a:rPr lang="en-US" sz="1400" smtClean="0">
                                        <a:latin typeface="Cambria Math" charset="0"/>
                                      </a:rPr>
                                      <m:t>1</m:t>
                                    </m:r>
                                  </m:num>
                                  <m:den>
                                    <m:sSubSup>
                                      <m:sSubSupPr>
                                        <m:ctrlPr>
                                          <a:rPr lang="en-US" sz="1400" i="1" smtClean="0">
                                            <a:latin typeface="Cambria Math" charset="0"/>
                                          </a:rPr>
                                        </m:ctrlPr>
                                      </m:sSubSupPr>
                                      <m:e>
                                        <m:r>
                                          <a:rPr lang="en-US" sz="1400" smtClean="0">
                                            <a:latin typeface="Cambria Math" charset="0"/>
                                          </a:rPr>
                                          <m:t>𝜉</m:t>
                                        </m:r>
                                      </m:e>
                                      <m:sub>
                                        <m:r>
                                          <a:rPr lang="en-US" sz="1400" smtClean="0">
                                            <a:latin typeface="Cambria Math" charset="0"/>
                                          </a:rPr>
                                          <m:t>3</m:t>
                                        </m:r>
                                      </m:sub>
                                      <m:sup>
                                        <m:r>
                                          <a:rPr lang="en-US" sz="1400" smtClean="0">
                                            <a:latin typeface="Cambria Math" charset="0"/>
                                          </a:rPr>
                                          <m:t>2</m:t>
                                        </m:r>
                                      </m:sup>
                                    </m:sSubSup>
                                  </m:den>
                                </m:f>
                              </m:oMath>
                            </m:oMathPara>
                          </a14:m>
                          <a:endParaRPr lang="en-US" sz="1400" dirty="0"/>
                        </a:p>
                      </a:txBody>
                      <a:tcPr/>
                    </a:tc>
                    <a:tc>
                      <a:txBody>
                        <a:bodyPr/>
                        <a:lstStyle/>
                        <a:p>
                          <a:pPr algn="ctr"/>
                          <a14:m>
                            <m:oMathPara xmlns:m="http://schemas.openxmlformats.org/officeDocument/2006/math">
                              <m:oMathParaPr>
                                <m:jc m:val="centerGroup"/>
                              </m:oMathParaPr>
                              <m:oMath xmlns:m="http://schemas.openxmlformats.org/officeDocument/2006/math">
                                <m:f>
                                  <m:fPr>
                                    <m:ctrlPr>
                                      <a:rPr lang="en-US" sz="1400" b="0" i="1" smtClean="0">
                                        <a:latin typeface="Cambria Math" charset="0"/>
                                      </a:rPr>
                                    </m:ctrlPr>
                                  </m:fPr>
                                  <m:num>
                                    <m:r>
                                      <a:rPr lang="en-US" sz="1400" b="0" i="1" smtClean="0">
                                        <a:latin typeface="Cambria Math" charset="0"/>
                                      </a:rPr>
                                      <m:t>1</m:t>
                                    </m:r>
                                  </m:num>
                                  <m:den>
                                    <m:r>
                                      <a:rPr lang="en-US" sz="1400" b="0" i="1" smtClean="0">
                                        <a:latin typeface="Cambria Math" charset="0"/>
                                      </a:rPr>
                                      <m:t>1+</m:t>
                                    </m:r>
                                    <m:sSup>
                                      <m:sSupPr>
                                        <m:ctrlPr>
                                          <a:rPr lang="en-US" sz="1400" b="0" i="1" smtClean="0">
                                            <a:latin typeface="Cambria Math" charset="0"/>
                                          </a:rPr>
                                        </m:ctrlPr>
                                      </m:sSupPr>
                                      <m:e>
                                        <m:r>
                                          <a:rPr lang="en-US" sz="1400" b="0" i="1" smtClean="0">
                                            <a:latin typeface="Cambria Math" charset="0"/>
                                          </a:rPr>
                                          <m:t>𝑒</m:t>
                                        </m:r>
                                      </m:e>
                                      <m:sup>
                                        <m:r>
                                          <a:rPr lang="en-US" sz="1400" b="0" i="1" smtClean="0">
                                            <a:latin typeface="Cambria Math" charset="0"/>
                                          </a:rPr>
                                          <m:t>−9</m:t>
                                        </m:r>
                                      </m:sup>
                                    </m:sSup>
                                  </m:den>
                                </m:f>
                              </m:oMath>
                            </m:oMathPara>
                          </a14:m>
                          <a:endParaRPr lang="en-US" sz="1400" dirty="0"/>
                        </a:p>
                      </a:txBody>
                      <a:tcPr anchor="ctr"/>
                    </a:tc>
                    <a:tc>
                      <a:txBody>
                        <a:bodyPr/>
                        <a:lstStyle/>
                        <a:p>
                          <a:pPr algn="ctr"/>
                          <a14:m>
                            <m:oMathPara xmlns:m="http://schemas.openxmlformats.org/officeDocument/2006/math">
                              <m:oMathParaPr>
                                <m:jc m:val="centerGroup"/>
                              </m:oMathParaPr>
                              <m:oMath xmlns:m="http://schemas.openxmlformats.org/officeDocument/2006/math">
                                <m:sSup>
                                  <m:sSupPr>
                                    <m:ctrlPr>
                                      <a:rPr lang="en-US" sz="1400" b="0" i="1" smtClean="0">
                                        <a:latin typeface="Cambria Math" charset="0"/>
                                      </a:rPr>
                                    </m:ctrlPr>
                                  </m:sSupPr>
                                  <m:e>
                                    <m:d>
                                      <m:dPr>
                                        <m:ctrlPr>
                                          <a:rPr lang="mr-IN" sz="1400" b="0" i="1" smtClean="0">
                                            <a:latin typeface="Cambria Math" charset="0"/>
                                          </a:rPr>
                                        </m:ctrlPr>
                                      </m:dPr>
                                      <m:e>
                                        <m:f>
                                          <m:fPr>
                                            <m:ctrlPr>
                                              <a:rPr lang="en-US" sz="1400" b="0" i="1" smtClean="0">
                                                <a:latin typeface="Cambria Math" charset="0"/>
                                              </a:rPr>
                                            </m:ctrlPr>
                                          </m:fPr>
                                          <m:num>
                                            <m:r>
                                              <a:rPr lang="en-US" sz="1400" b="0" i="1" smtClean="0">
                                                <a:latin typeface="Cambria Math" charset="0"/>
                                              </a:rPr>
                                              <m:t>1</m:t>
                                            </m:r>
                                          </m:num>
                                          <m:den>
                                            <m:r>
                                              <a:rPr lang="en-US" sz="1400" b="0" i="1" smtClean="0">
                                                <a:latin typeface="Cambria Math" charset="0"/>
                                              </a:rPr>
                                              <m:t>1+</m:t>
                                            </m:r>
                                            <m:sSup>
                                              <m:sSupPr>
                                                <m:ctrlPr>
                                                  <a:rPr lang="en-US" sz="1400" b="0" i="1" smtClean="0">
                                                    <a:latin typeface="Cambria Math" charset="0"/>
                                                  </a:rPr>
                                                </m:ctrlPr>
                                              </m:sSupPr>
                                              <m:e>
                                                <m:r>
                                                  <a:rPr lang="en-US" sz="1400" b="0" i="1" smtClean="0">
                                                    <a:latin typeface="Cambria Math" charset="0"/>
                                                  </a:rPr>
                                                  <m:t>𝑒</m:t>
                                                </m:r>
                                              </m:e>
                                              <m:sup>
                                                <m:r>
                                                  <a:rPr lang="en-US" sz="1400" b="0" i="1" smtClean="0">
                                                    <a:latin typeface="Cambria Math" charset="0"/>
                                                  </a:rPr>
                                                  <m:t>−9</m:t>
                                                </m:r>
                                              </m:sup>
                                            </m:sSup>
                                          </m:den>
                                        </m:f>
                                      </m:e>
                                    </m:d>
                                  </m:e>
                                  <m:sup>
                                    <m:r>
                                      <a:rPr lang="en-US" sz="1400" b="0" i="1" smtClean="0">
                                        <a:latin typeface="Cambria Math" charset="0"/>
                                      </a:rPr>
                                      <m:t>2</m:t>
                                    </m:r>
                                  </m:sup>
                                </m:sSup>
                              </m:oMath>
                            </m:oMathPara>
                          </a14:m>
                          <a:endParaRPr lang="en-US" sz="1400" dirty="0"/>
                        </a:p>
                      </a:txBody>
                      <a:tcPr anchor="ctr"/>
                    </a:tc>
                  </a:tr>
                  <a:tr h="551246">
                    <a:tc>
                      <a:txBody>
                        <a:bodyPr/>
                        <a:lstStyle/>
                        <a:p>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r>
                                  <a:rPr lang="en-US" sz="1400" smtClean="0">
                                    <a:latin typeface="Cambria Math" charset="0"/>
                                  </a:rPr>
                                  <m:t>=</m:t>
                                </m:r>
                                <m:func>
                                  <m:funcPr>
                                    <m:ctrlPr>
                                      <a:rPr lang="en-US" sz="1400" i="1" smtClean="0">
                                        <a:latin typeface="Cambria Math" charset="0"/>
                                      </a:rPr>
                                    </m:ctrlPr>
                                  </m:funcPr>
                                  <m:fName>
                                    <m:r>
                                      <m:rPr>
                                        <m:sty m:val="p"/>
                                      </m:rPr>
                                      <a:rPr lang="en-US" sz="1400" smtClean="0">
                                        <a:latin typeface="Cambria Math" charset="0"/>
                                      </a:rPr>
                                      <m:t>log</m:t>
                                    </m:r>
                                  </m:fName>
                                  <m:e>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r>
                                      <a:rPr lang="en-US" sz="1400" smtClean="0">
                                        <a:latin typeface="Cambria Math" charset="0"/>
                                      </a:rPr>
                                      <m:t>=</m:t>
                                    </m:r>
                                    <m:func>
                                      <m:funcPr>
                                        <m:ctrlPr>
                                          <a:rPr lang="en-US" sz="1400" i="1" smtClean="0">
                                            <a:latin typeface="Cambria Math" charset="0"/>
                                          </a:rPr>
                                        </m:ctrlPr>
                                      </m:funcPr>
                                      <m:fName>
                                        <m:r>
                                          <m:rPr>
                                            <m:sty m:val="p"/>
                                          </m:rPr>
                                          <a:rPr lang="en-US" sz="1400" smtClean="0">
                                            <a:latin typeface="Cambria Math" charset="0"/>
                                          </a:rPr>
                                          <m:t>log</m:t>
                                        </m:r>
                                      </m:fName>
                                      <m:e>
                                        <m:r>
                                          <a:rPr lang="en-US" sz="1400" smtClean="0">
                                            <a:latin typeface="Cambria Math" charset="0"/>
                                          </a:rPr>
                                          <m:t>𝑝</m:t>
                                        </m:r>
                                        <m:r>
                                          <a:rPr lang="en-US" sz="1400" smtClean="0">
                                            <a:latin typeface="Cambria Math" charset="0"/>
                                          </a:rPr>
                                          <m:t> =</m:t>
                                        </m:r>
                                      </m:e>
                                    </m:func>
                                    <m:func>
                                      <m:funcPr>
                                        <m:ctrlPr>
                                          <a:rPr lang="en-US" sz="1400" i="1" smtClean="0">
                                            <a:latin typeface="Cambria Math" charset="0"/>
                                          </a:rPr>
                                        </m:ctrlPr>
                                      </m:funcPr>
                                      <m:fName>
                                        <m:r>
                                          <m:rPr>
                                            <m:sty m:val="p"/>
                                          </m:rPr>
                                          <a:rPr lang="en-US" sz="1400" smtClean="0">
                                            <a:latin typeface="Cambria Math" charset="0"/>
                                          </a:rPr>
                                          <m:t>log</m:t>
                                        </m:r>
                                      </m:fName>
                                      <m:e>
                                        <m:f>
                                          <m:fPr>
                                            <m:ctrlPr>
                                              <a:rPr lang="mr-IN" sz="1400" i="1">
                                                <a:latin typeface="Cambria Math" charset="0"/>
                                              </a:rPr>
                                            </m:ctrlPr>
                                          </m:fPr>
                                          <m:num>
                                            <m:r>
                                              <a:rPr lang="en-US" sz="1400">
                                                <a:latin typeface="Cambria Math" charset="0"/>
                                              </a:rPr>
                                              <m:t>1</m:t>
                                            </m:r>
                                          </m:num>
                                          <m:den>
                                            <m:r>
                                              <a:rPr lang="en-US" sz="1400">
                                                <a:latin typeface="Cambria Math" charset="0"/>
                                              </a:rPr>
                                              <m:t>1+</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den>
                                        </m:f>
                                      </m:e>
                                    </m:func>
                                  </m:e>
                                </m:func>
                              </m:oMath>
                            </m:oMathPara>
                          </a14:m>
                          <a:endParaRPr lang="en-US" sz="1400" dirty="0"/>
                        </a:p>
                      </a:txBody>
                      <a:tcPr anchor="ctr"/>
                    </a:tc>
                    <a:tc>
                      <a:txBody>
                        <a:bodyPr/>
                        <a:lstStyle/>
                        <a:p>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den>
                                </m:f>
                                <m:r>
                                  <a:rPr lang="en-US" sz="1400" smtClean="0">
                                    <a:latin typeface="Cambria Math" charset="0"/>
                                  </a:rPr>
                                  <m:t>=</m:t>
                                </m:r>
                                <m:f>
                                  <m:fPr>
                                    <m:ctrlPr>
                                      <a:rPr lang="mr-IN" sz="1400" i="1" smtClean="0">
                                        <a:latin typeface="Cambria Math" charset="0"/>
                                      </a:rPr>
                                    </m:ctrlPr>
                                  </m:fPr>
                                  <m:num>
                                    <m:r>
                                      <a:rPr lang="en-US" sz="1400" smtClean="0">
                                        <a:latin typeface="Cambria Math" charset="0"/>
                                      </a:rPr>
                                      <m:t>1</m:t>
                                    </m:r>
                                  </m:num>
                                  <m:den>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den>
                                </m:f>
                              </m:oMath>
                            </m:oMathPara>
                          </a14:m>
                          <a:endParaRPr lang="en-US" sz="1400" b="0" dirty="0" smtClean="0"/>
                        </a:p>
                      </a:txBody>
                      <a:tcPr/>
                    </a:tc>
                    <a:tc>
                      <a:txBody>
                        <a:bodyPr/>
                        <a:lstStyle/>
                        <a:p>
                          <a:pPr algn="ctr"/>
                          <a14:m>
                            <m:oMathPara xmlns:m="http://schemas.openxmlformats.org/officeDocument/2006/math">
                              <m:oMathParaPr>
                                <m:jc m:val="centerGroup"/>
                              </m:oMathParaPr>
                              <m:oMath xmlns:m="http://schemas.openxmlformats.org/officeDocument/2006/math">
                                <m:func>
                                  <m:funcPr>
                                    <m:ctrlPr>
                                      <a:rPr lang="en-US" sz="1400" b="0" i="1" smtClean="0">
                                        <a:latin typeface="Cambria Math" charset="0"/>
                                      </a:rPr>
                                    </m:ctrlPr>
                                  </m:funcPr>
                                  <m:fName>
                                    <m:r>
                                      <m:rPr>
                                        <m:sty m:val="p"/>
                                      </m:rPr>
                                      <a:rPr lang="en-US" sz="1400" i="0" smtClean="0">
                                        <a:latin typeface="Cambria Math" charset="0"/>
                                      </a:rPr>
                                      <m:t>log</m:t>
                                    </m:r>
                                  </m:fName>
                                  <m:e>
                                    <m:f>
                                      <m:fPr>
                                        <m:ctrlPr>
                                          <a:rPr lang="en-US" sz="1400" b="0" i="1" smtClean="0">
                                            <a:latin typeface="Cambria Math" charset="0"/>
                                          </a:rPr>
                                        </m:ctrlPr>
                                      </m:fPr>
                                      <m:num>
                                        <m:r>
                                          <a:rPr lang="en-US" sz="1400" b="0" i="1" smtClean="0">
                                            <a:latin typeface="Cambria Math" charset="0"/>
                                          </a:rPr>
                                          <m:t>1</m:t>
                                        </m:r>
                                      </m:num>
                                      <m:den>
                                        <m:r>
                                          <a:rPr lang="en-US" sz="1400" b="0" i="1" smtClean="0">
                                            <a:latin typeface="Cambria Math" charset="0"/>
                                          </a:rPr>
                                          <m:t>1+</m:t>
                                        </m:r>
                                        <m:sSup>
                                          <m:sSupPr>
                                            <m:ctrlPr>
                                              <a:rPr lang="en-US" sz="1400" b="0" i="1" smtClean="0">
                                                <a:latin typeface="Cambria Math" charset="0"/>
                                              </a:rPr>
                                            </m:ctrlPr>
                                          </m:sSupPr>
                                          <m:e>
                                            <m:r>
                                              <a:rPr lang="en-US" sz="1400" b="0" i="1" smtClean="0">
                                                <a:latin typeface="Cambria Math" charset="0"/>
                                              </a:rPr>
                                              <m:t>𝑒</m:t>
                                            </m:r>
                                          </m:e>
                                          <m:sup>
                                            <m:r>
                                              <a:rPr lang="en-US" sz="1400" b="0" i="1" smtClean="0">
                                                <a:latin typeface="Cambria Math" charset="0"/>
                                              </a:rPr>
                                              <m:t>−9</m:t>
                                            </m:r>
                                          </m:sup>
                                        </m:sSup>
                                      </m:den>
                                    </m:f>
                                  </m:e>
                                </m:func>
                              </m:oMath>
                            </m:oMathPara>
                          </a14:m>
                          <a:endParaRPr lang="en-US" sz="1400" dirty="0"/>
                        </a:p>
                      </a:txBody>
                      <a:tcPr anchor="ctr"/>
                    </a:tc>
                    <a:tc>
                      <a:txBody>
                        <a:bodyPr/>
                        <a:lstStyle/>
                        <a:p>
                          <a:pPr algn="ctr"/>
                          <a14:m>
                            <m:oMathPara xmlns:m="http://schemas.openxmlformats.org/officeDocument/2006/math">
                              <m:oMathParaPr>
                                <m:jc m:val="centerGroup"/>
                              </m:oMathParaPr>
                              <m:oMath xmlns:m="http://schemas.openxmlformats.org/officeDocument/2006/math">
                                <m:r>
                                  <a:rPr lang="en-US" sz="1400" b="0" i="1" smtClean="0">
                                    <a:latin typeface="Cambria Math" charset="0"/>
                                  </a:rPr>
                                  <m:t>1+</m:t>
                                </m:r>
                                <m:sSup>
                                  <m:sSupPr>
                                    <m:ctrlPr>
                                      <a:rPr lang="en-US" sz="1400" b="0" i="1" smtClean="0">
                                        <a:latin typeface="Cambria Math" charset="0"/>
                                      </a:rPr>
                                    </m:ctrlPr>
                                  </m:sSupPr>
                                  <m:e>
                                    <m:r>
                                      <a:rPr lang="en-US" sz="1400" b="0" i="1" smtClean="0">
                                        <a:latin typeface="Cambria Math" charset="0"/>
                                      </a:rPr>
                                      <m:t>𝑒</m:t>
                                    </m:r>
                                  </m:e>
                                  <m:sup>
                                    <m:r>
                                      <a:rPr lang="en-US" sz="1400" b="0" i="1" smtClean="0">
                                        <a:latin typeface="Cambria Math" charset="0"/>
                                      </a:rPr>
                                      <m:t>−9</m:t>
                                    </m:r>
                                  </m:sup>
                                </m:sSup>
                              </m:oMath>
                            </m:oMathPara>
                          </a14:m>
                          <a:endParaRPr lang="en-US" sz="1400" dirty="0"/>
                        </a:p>
                      </a:txBody>
                      <a:tcPr anchor="ctr"/>
                    </a:tc>
                  </a:tr>
                  <a:tr h="552234">
                    <a:tc>
                      <a:txBody>
                        <a:bodyPr/>
                        <a:lstStyle/>
                        <a:p>
                          <a:pPr/>
                          <a14:m>
                            <m:oMathPara xmlns:m="http://schemas.openxmlformats.org/officeDocument/2006/math">
                              <m:oMathParaPr>
                                <m:jc m:val="centerGroup"/>
                              </m:oMathParaPr>
                              <m:oMath xmlns:m="http://schemas.openxmlformats.org/officeDocument/2006/math">
                                <m:sSubSup>
                                  <m:sSubSupPr>
                                    <m:ctrlPr>
                                      <a:rPr lang="en-US" sz="1400" i="1" smtClean="0">
                                        <a:latin typeface="Cambria Math" charset="0"/>
                                      </a:rPr>
                                    </m:ctrlPr>
                                  </m:sSubSupPr>
                                  <m:e>
                                    <m:r>
                                      <a:rPr lang="en-US" sz="1400" smtClean="0">
                                        <a:latin typeface="Cambria Math" charset="0"/>
                                      </a:rPr>
                                      <m:t>ℒ</m:t>
                                    </m:r>
                                  </m:e>
                                  <m:sub>
                                    <m:r>
                                      <a:rPr lang="en-US" sz="1400" smtClean="0">
                                        <a:latin typeface="Cambria Math" charset="0"/>
                                      </a:rPr>
                                      <m:t>𝑖</m:t>
                                    </m:r>
                                  </m:sub>
                                  <m:sup>
                                    <m:r>
                                      <a:rPr lang="en-US" sz="1400" smtClean="0">
                                        <a:latin typeface="Cambria Math" charset="0"/>
                                      </a:rPr>
                                      <m:t>𝐴</m:t>
                                    </m:r>
                                  </m:sup>
                                </m:sSubSup>
                                <m:r>
                                  <a:rPr lang="en-US" sz="1400" smtClean="0">
                                    <a:latin typeface="Cambria Math" charset="0"/>
                                  </a:rPr>
                                  <m:t>=−</m:t>
                                </m:r>
                                <m:r>
                                  <a:rPr lang="en-US" sz="1400" smtClean="0">
                                    <a:latin typeface="Cambria Math" charset="0"/>
                                  </a:rPr>
                                  <m:t>𝑦</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oMath>
                            </m:oMathPara>
                          </a14:m>
                          <a:endParaRPr lang="en-US" sz="1400" b="0" dirty="0" smtClean="0"/>
                        </a:p>
                      </a:txBody>
                      <a:tcPr anchor="ctr"/>
                    </a:tc>
                    <a:tc>
                      <a:txBody>
                        <a:bodyPr/>
                        <a:lstStyle/>
                        <a:p>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r>
                                      <a:rPr lang="en-US" sz="1400" smtClean="0">
                                        <a:latin typeface="Cambria Math" charset="0"/>
                                      </a:rPr>
                                      <m:t>ℒ</m:t>
                                    </m:r>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den>
                                </m:f>
                                <m:r>
                                  <a:rPr lang="en-US" sz="1400" smtClean="0">
                                    <a:latin typeface="Cambria Math" charset="0"/>
                                  </a:rPr>
                                  <m:t>=−</m:t>
                                </m:r>
                                <m:r>
                                  <a:rPr lang="en-US" sz="1400" smtClean="0">
                                    <a:latin typeface="Cambria Math" charset="0"/>
                                  </a:rPr>
                                  <m:t>𝑦</m:t>
                                </m:r>
                              </m:oMath>
                            </m:oMathPara>
                          </a14:m>
                          <a:endParaRPr lang="en-US" sz="1400" b="0" dirty="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smtClean="0">
                                    <a:latin typeface="Cambria Math" charset="0"/>
                                  </a:rPr>
                                  <m:t>−</m:t>
                                </m:r>
                                <m:func>
                                  <m:funcPr>
                                    <m:ctrlPr>
                                      <a:rPr lang="en-US" sz="1400" b="0" i="1" smtClean="0">
                                        <a:latin typeface="Cambria Math" charset="0"/>
                                      </a:rPr>
                                    </m:ctrlPr>
                                  </m:funcPr>
                                  <m:fName>
                                    <m:r>
                                      <m:rPr>
                                        <m:sty m:val="p"/>
                                      </m:rPr>
                                      <a:rPr lang="en-US" sz="1400" i="0" smtClean="0">
                                        <a:latin typeface="Cambria Math" charset="0"/>
                                      </a:rPr>
                                      <m:t>log</m:t>
                                    </m:r>
                                  </m:fName>
                                  <m:e>
                                    <m:f>
                                      <m:fPr>
                                        <m:ctrlPr>
                                          <a:rPr lang="en-US" sz="1400" b="0" i="1" smtClean="0">
                                            <a:latin typeface="Cambria Math" charset="0"/>
                                          </a:rPr>
                                        </m:ctrlPr>
                                      </m:fPr>
                                      <m:num>
                                        <m:r>
                                          <a:rPr lang="en-US" sz="1400" b="0" i="1" smtClean="0">
                                            <a:latin typeface="Cambria Math" charset="0"/>
                                          </a:rPr>
                                          <m:t>1</m:t>
                                        </m:r>
                                      </m:num>
                                      <m:den>
                                        <m:r>
                                          <a:rPr lang="en-US" sz="1400" b="0" i="1" smtClean="0">
                                            <a:latin typeface="Cambria Math" charset="0"/>
                                          </a:rPr>
                                          <m:t>1+</m:t>
                                        </m:r>
                                        <m:sSup>
                                          <m:sSupPr>
                                            <m:ctrlPr>
                                              <a:rPr lang="en-US" sz="1400" b="0" i="1" smtClean="0">
                                                <a:latin typeface="Cambria Math" charset="0"/>
                                              </a:rPr>
                                            </m:ctrlPr>
                                          </m:sSupPr>
                                          <m:e>
                                            <m:r>
                                              <a:rPr lang="en-US" sz="1400" b="0" i="1" smtClean="0">
                                                <a:latin typeface="Cambria Math" charset="0"/>
                                              </a:rPr>
                                              <m:t>𝑒</m:t>
                                            </m:r>
                                          </m:e>
                                          <m:sup>
                                            <m:r>
                                              <a:rPr lang="en-US" sz="1400" b="0" i="1" smtClean="0">
                                                <a:latin typeface="Cambria Math" charset="0"/>
                                              </a:rPr>
                                              <m:t>−9</m:t>
                                            </m:r>
                                          </m:sup>
                                        </m:sSup>
                                      </m:den>
                                    </m:f>
                                  </m:e>
                                </m:func>
                              </m:oMath>
                            </m:oMathPara>
                          </a14:m>
                          <a:endParaRPr lang="en-US" sz="1400" dirty="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0" i="1" smtClean="0">
                                    <a:latin typeface="Cambria Math" charset="0"/>
                                  </a:rPr>
                                  <m:t>−1</m:t>
                                </m:r>
                              </m:oMath>
                            </m:oMathPara>
                          </a14:m>
                          <a:endParaRPr lang="en-US" sz="1400" dirty="0"/>
                        </a:p>
                      </a:txBody>
                      <a:tcPr anchor="ctr"/>
                    </a:tc>
                  </a:tr>
                  <a:tr h="552234">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Sup>
                                      <m:sSubSupPr>
                                        <m:ctrlPr>
                                          <a:rPr lang="en-US" sz="1400" i="1" smtClean="0">
                                            <a:latin typeface="Cambria Math" charset="0"/>
                                          </a:rPr>
                                        </m:ctrlPr>
                                      </m:sSubSupPr>
                                      <m:e>
                                        <m:r>
                                          <a:rPr lang="en-US" sz="1400" smtClean="0">
                                            <a:latin typeface="Cambria Math" charset="0"/>
                                          </a:rPr>
                                          <m:t>ℒ</m:t>
                                        </m:r>
                                      </m:e>
                                      <m:sub>
                                        <m:r>
                                          <a:rPr lang="en-US" sz="1400" smtClean="0">
                                            <a:latin typeface="Cambria Math" charset="0"/>
                                          </a:rPr>
                                          <m:t>𝑖</m:t>
                                        </m:r>
                                      </m:sub>
                                      <m:sup>
                                        <m:r>
                                          <a:rPr lang="en-US" sz="1400" smtClean="0">
                                            <a:latin typeface="Cambria Math" charset="0"/>
                                          </a:rPr>
                                          <m:t>𝐴</m:t>
                                        </m:r>
                                      </m:sup>
                                    </m:sSubSup>
                                  </m:num>
                                  <m:den>
                                    <m:r>
                                      <a:rPr lang="en-US" sz="1400" b="0" i="1" smtClean="0">
                                        <a:latin typeface="Cambria Math" charset="0"/>
                                      </a:rPr>
                                      <m:t>𝜕</m:t>
                                    </m:r>
                                    <m:r>
                                      <a:rPr lang="en-US" sz="1400" smtClean="0">
                                        <a:latin typeface="Cambria Math" charset="0"/>
                                      </a:rPr>
                                      <m:t>𝑊</m:t>
                                    </m:r>
                                  </m:den>
                                </m:f>
                                <m:r>
                                  <a:rPr lang="en-US" sz="1400" smtClean="0">
                                    <a:latin typeface="Cambria Math" charset="0"/>
                                  </a:rPr>
                                  <m:t>=</m:t>
                                </m:r>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ℒ</m:t>
                                        </m:r>
                                      </m:e>
                                      <m:sub>
                                        <m:r>
                                          <a:rPr lang="en-US" sz="1400" smtClean="0">
                                            <a:latin typeface="Cambria Math" charset="0"/>
                                          </a:rPr>
                                          <m:t>𝑖</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den>
                                </m:f>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den>
                                </m:f>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den>
                                </m:f>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den>
                                </m:f>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den>
                                </m:f>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num>
                                  <m:den>
                                    <m:r>
                                      <a:rPr lang="en-US" sz="1400" b="0" i="1" smtClean="0">
                                        <a:latin typeface="Cambria Math" charset="0"/>
                                      </a:rPr>
                                      <m:t>𝜕</m:t>
                                    </m:r>
                                    <m:r>
                                      <a:rPr lang="en-US" sz="1400" smtClean="0">
                                        <a:latin typeface="Cambria Math" charset="0"/>
                                      </a:rPr>
                                      <m:t>𝑊</m:t>
                                    </m:r>
                                  </m:den>
                                </m:f>
                              </m:oMath>
                            </m:oMathPara>
                          </a14:m>
                          <a:endParaRPr lang="en-US" sz="1400" dirty="0"/>
                        </a:p>
                        <a:p>
                          <a:endParaRPr lang="en-US" sz="1400" b="0" dirty="0" smtClean="0"/>
                        </a:p>
                      </a:txBody>
                      <a:tcPr anchor="ctr"/>
                    </a:tc>
                    <a:tc>
                      <a:txBody>
                        <a:bodyPr/>
                        <a:lstStyle/>
                        <a:p>
                          <a:endParaRPr lang="en-US" sz="1400" b="0" dirty="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endParaRPr lang="en-US" sz="1400" dirty="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a:fld id="{D64E9022-5635-A049-A7CD-B928EF9F498B}" type="mathplaceholder">
                                  <a:rPr lang="en-US" sz="1400" i="1" smtClean="0">
                                    <a:latin typeface="Cambria Math" charset="0"/>
                                  </a:rPr>
                                  <a:t>Type equation here.</a:t>
                                </a:fld>
                              </m:oMath>
                            </m:oMathPara>
                          </a14:m>
                          <a:endParaRPr lang="en-US" sz="1400" dirty="0"/>
                        </a:p>
                      </a:txBody>
                      <a:tcPr anchor="ctr"/>
                    </a:tc>
                  </a:tr>
                </a:tbl>
              </a:graphicData>
            </a:graphic>
          </p:graphicFrame>
        </mc:Choice>
        <mc:Fallback xmlns="">
          <p:graphicFrame>
            <p:nvGraphicFramePr>
              <p:cNvPr id="5" name="Table 4"/>
              <p:cNvGraphicFramePr>
                <a:graphicFrameLocks noGrp="1"/>
              </p:cNvGraphicFramePr>
              <p:nvPr>
                <p:extLst>
                  <p:ext uri="{D42A27DB-BD31-4B8C-83A1-F6EECF244321}">
                    <p14:modId xmlns:p14="http://schemas.microsoft.com/office/powerpoint/2010/main" val="1260533675"/>
                  </p:ext>
                </p:extLst>
              </p:nvPr>
            </p:nvGraphicFramePr>
            <p:xfrm>
              <a:off x="1103025" y="983807"/>
              <a:ext cx="8133418" cy="4650204"/>
            </p:xfrm>
            <a:graphic>
              <a:graphicData uri="http://schemas.openxmlformats.org/drawingml/2006/table">
                <a:tbl>
                  <a:tblPr firstRow="1" bandRow="1">
                    <a:tableStyleId>{073A0DAA-6AF3-43AB-8588-CEC1D06C72B9}</a:tableStyleId>
                  </a:tblPr>
                  <a:tblGrid>
                    <a:gridCol w="2951734"/>
                    <a:gridCol w="1571120"/>
                    <a:gridCol w="1805282"/>
                    <a:gridCol w="1805282"/>
                  </a:tblGrid>
                  <a:tr h="518160">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smtClean="0"/>
                            <a:t>Variables</a:t>
                          </a:r>
                          <a:endParaRPr lang="en-US" sz="1400" b="0" dirty="0" smtClean="0">
                            <a:latin typeface="Karla" charset="0"/>
                            <a:ea typeface="Karla" charset="0"/>
                            <a:cs typeface="Karla" charset="0"/>
                          </a:endParaRPr>
                        </a:p>
                      </a:txBody>
                      <a:tcPr anchor="ctr"/>
                    </a:tc>
                    <a:tc>
                      <a:txBody>
                        <a:bodyPr/>
                        <a:lstStyle/>
                        <a:p>
                          <a:pPr algn="ctr"/>
                          <a:r>
                            <a:rPr lang="en-US" sz="1400" dirty="0" smtClean="0"/>
                            <a:t>derivatives</a:t>
                          </a:r>
                          <a:endParaRPr lang="en-US" sz="1400" dirty="0">
                            <a:latin typeface="Karla" charset="0"/>
                            <a:ea typeface="Karla" charset="0"/>
                            <a:cs typeface="Karla" charset="0"/>
                          </a:endParaRPr>
                        </a:p>
                      </a:txBody>
                      <a:tcPr anchor="ctr"/>
                    </a:tc>
                    <a:tc>
                      <a:txBody>
                        <a:bodyPr/>
                        <a:lstStyle/>
                        <a:p>
                          <a:pPr algn="ctr"/>
                          <a:r>
                            <a:rPr lang="en-US" sz="1400" dirty="0" smtClean="0">
                              <a:latin typeface="Karla" charset="0"/>
                              <a:ea typeface="Karla" charset="0"/>
                              <a:cs typeface="Karla" charset="0"/>
                            </a:rPr>
                            <a:t>Value of</a:t>
                          </a:r>
                          <a:r>
                            <a:rPr lang="en-US" sz="1400" baseline="0" dirty="0" smtClean="0">
                              <a:latin typeface="Karla" charset="0"/>
                              <a:ea typeface="Karla" charset="0"/>
                              <a:cs typeface="Karla" charset="0"/>
                            </a:rPr>
                            <a:t> the variable</a:t>
                          </a:r>
                          <a:endParaRPr lang="en-US" sz="1400" dirty="0">
                            <a:latin typeface="Karla" charset="0"/>
                            <a:ea typeface="Karla" charset="0"/>
                            <a:cs typeface="Karla" charset="0"/>
                          </a:endParaRPr>
                        </a:p>
                      </a:txBody>
                      <a:tcPr anchor="ctr"/>
                    </a:tc>
                    <a:tc>
                      <a:txBody>
                        <a:bodyPr/>
                        <a:lstStyle/>
                        <a:p>
                          <a:pPr algn="ctr"/>
                          <a:r>
                            <a:rPr lang="en-US" sz="1400" dirty="0" smtClean="0">
                              <a:latin typeface="Karla" charset="0"/>
                              <a:ea typeface="Karla" charset="0"/>
                              <a:cs typeface="Karla" charset="0"/>
                            </a:rPr>
                            <a:t>Value of the partial derivative</a:t>
                          </a:r>
                          <a:endParaRPr lang="en-US" sz="1400" dirty="0">
                            <a:latin typeface="Karla" charset="0"/>
                            <a:ea typeface="Karla" charset="0"/>
                            <a:cs typeface="Karla" charset="0"/>
                          </a:endParaRPr>
                        </a:p>
                      </a:txBody>
                      <a:tcPr anchor="ctr"/>
                    </a:tc>
                  </a:tr>
                  <a:tr h="514712">
                    <a:tc>
                      <a:txBody>
                        <a:bodyPr/>
                        <a:lstStyle/>
                        <a:p>
                          <a:endParaRPr lang="en-US"/>
                        </a:p>
                      </a:txBody>
                      <a:tcPr anchor="ctr">
                        <a:blipFill rotWithShape="0">
                          <a:blip r:embed="rId2"/>
                          <a:stretch>
                            <a:fillRect l="-206" t="-102353" r="-176289" b="-716471"/>
                          </a:stretch>
                        </a:blipFill>
                      </a:tcPr>
                    </a:tc>
                    <a:tc>
                      <a:txBody>
                        <a:bodyPr/>
                        <a:lstStyle/>
                        <a:p>
                          <a:endParaRPr lang="en-US"/>
                        </a:p>
                      </a:txBody>
                      <a:tcPr>
                        <a:blipFill rotWithShape="0">
                          <a:blip r:embed="rId2"/>
                          <a:stretch>
                            <a:fillRect l="-188372" t="-102353" r="-231395" b="-716471"/>
                          </a:stretch>
                        </a:blipFill>
                      </a:tcPr>
                    </a:tc>
                    <a:tc>
                      <a:txBody>
                        <a:bodyPr/>
                        <a:lstStyle/>
                        <a:p>
                          <a:endParaRPr lang="en-US"/>
                        </a:p>
                      </a:txBody>
                      <a:tcPr anchor="ctr">
                        <a:blipFill rotWithShape="0">
                          <a:blip r:embed="rId2"/>
                          <a:stretch>
                            <a:fillRect l="-251351" t="-102353" r="-101689" b="-716471"/>
                          </a:stretch>
                        </a:blipFill>
                      </a:tcP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b="0" dirty="0" smtClean="0"/>
                            <a:t>-3</a:t>
                          </a:r>
                        </a:p>
                      </a:txBody>
                      <a:tcPr anchor="ctr"/>
                    </a:tc>
                  </a:tr>
                  <a:tr h="551246">
                    <a:tc>
                      <a:txBody>
                        <a:bodyPr/>
                        <a:lstStyle/>
                        <a:p>
                          <a:endParaRPr lang="en-US"/>
                        </a:p>
                      </a:txBody>
                      <a:tcPr anchor="ctr">
                        <a:blipFill rotWithShape="0">
                          <a:blip r:embed="rId2"/>
                          <a:stretch>
                            <a:fillRect l="-206" t="-191111" r="-176289" b="-576667"/>
                          </a:stretch>
                        </a:blipFill>
                      </a:tcPr>
                    </a:tc>
                    <a:tc>
                      <a:txBody>
                        <a:bodyPr/>
                        <a:lstStyle/>
                        <a:p>
                          <a:endParaRPr lang="en-US"/>
                        </a:p>
                      </a:txBody>
                      <a:tcPr>
                        <a:blipFill rotWithShape="0">
                          <a:blip r:embed="rId2"/>
                          <a:stretch>
                            <a:fillRect l="-188372" t="-191111" r="-231395" b="-576667"/>
                          </a:stretch>
                        </a:blipFill>
                      </a:tcPr>
                    </a:tc>
                    <a:tc>
                      <a:txBody>
                        <a:bodyPr/>
                        <a:lstStyle/>
                        <a:p>
                          <a:endParaRPr lang="en-US"/>
                        </a:p>
                      </a:txBody>
                      <a:tcPr anchor="ctr">
                        <a:blipFill rotWithShape="0">
                          <a:blip r:embed="rId2"/>
                          <a:stretch>
                            <a:fillRect l="-251351" t="-191111" r="-101689" b="-576667"/>
                          </a:stretch>
                        </a:blipFill>
                      </a:tcPr>
                    </a:tc>
                    <a:tc>
                      <a:txBody>
                        <a:bodyPr/>
                        <a:lstStyle/>
                        <a:p>
                          <a:endParaRPr lang="en-US"/>
                        </a:p>
                      </a:txBody>
                      <a:tcPr anchor="ctr">
                        <a:blipFill rotWithShape="0">
                          <a:blip r:embed="rId2"/>
                          <a:stretch>
                            <a:fillRect l="-350168" t="-191111" r="-1347" b="-576667"/>
                          </a:stretch>
                        </a:blipFill>
                      </a:tcPr>
                    </a:tc>
                  </a:tr>
                  <a:tr h="551246">
                    <a:tc>
                      <a:txBody>
                        <a:bodyPr/>
                        <a:lstStyle/>
                        <a:p>
                          <a:endParaRPr lang="en-US"/>
                        </a:p>
                      </a:txBody>
                      <a:tcPr anchor="ctr">
                        <a:blipFill rotWithShape="0">
                          <a:blip r:embed="rId2"/>
                          <a:stretch>
                            <a:fillRect l="-206" t="-287912" r="-176289" b="-470330"/>
                          </a:stretch>
                        </a:blipFill>
                      </a:tcPr>
                    </a:tc>
                    <a:tc>
                      <a:txBody>
                        <a:bodyPr/>
                        <a:lstStyle/>
                        <a:p>
                          <a:endParaRPr lang="en-US"/>
                        </a:p>
                      </a:txBody>
                      <a:tcPr>
                        <a:blipFill rotWithShape="0">
                          <a:blip r:embed="rId2"/>
                          <a:stretch>
                            <a:fillRect l="-188372" t="-287912" r="-231395" b="-470330"/>
                          </a:stretch>
                        </a:blipFill>
                      </a:tcPr>
                    </a:tc>
                    <a:tc>
                      <a:txBody>
                        <a:bodyPr/>
                        <a:lstStyle/>
                        <a:p>
                          <a:endParaRPr lang="en-US"/>
                        </a:p>
                      </a:txBody>
                      <a:tcPr anchor="ctr">
                        <a:blipFill rotWithShape="0">
                          <a:blip r:embed="rId2"/>
                          <a:stretch>
                            <a:fillRect l="-251351" t="-287912" r="-101689" b="-470330"/>
                          </a:stretch>
                        </a:blipFill>
                      </a:tcPr>
                    </a:tc>
                    <a:tc>
                      <a:txBody>
                        <a:bodyPr/>
                        <a:lstStyle/>
                        <a:p>
                          <a:pPr algn="ctr"/>
                          <a:r>
                            <a:rPr lang="en-US" sz="1400" dirty="0" smtClean="0"/>
                            <a:t>1</a:t>
                          </a:r>
                          <a:endParaRPr lang="en-US" sz="1400" dirty="0"/>
                        </a:p>
                      </a:txBody>
                      <a:tcPr anchor="ctr"/>
                    </a:tc>
                  </a:tr>
                  <a:tr h="633993">
                    <a:tc>
                      <a:txBody>
                        <a:bodyPr/>
                        <a:lstStyle/>
                        <a:p>
                          <a:endParaRPr lang="en-US"/>
                        </a:p>
                      </a:txBody>
                      <a:tcPr anchor="ctr">
                        <a:blipFill rotWithShape="0">
                          <a:blip r:embed="rId2"/>
                          <a:stretch>
                            <a:fillRect l="-206" t="-339423" r="-176289" b="-311538"/>
                          </a:stretch>
                        </a:blipFill>
                      </a:tcPr>
                    </a:tc>
                    <a:tc>
                      <a:txBody>
                        <a:bodyPr/>
                        <a:lstStyle/>
                        <a:p>
                          <a:endParaRPr lang="en-US"/>
                        </a:p>
                      </a:txBody>
                      <a:tcPr>
                        <a:blipFill rotWithShape="0">
                          <a:blip r:embed="rId2"/>
                          <a:stretch>
                            <a:fillRect l="-188372" t="-339423" r="-231395" b="-311538"/>
                          </a:stretch>
                        </a:blipFill>
                      </a:tcPr>
                    </a:tc>
                    <a:tc>
                      <a:txBody>
                        <a:bodyPr/>
                        <a:lstStyle/>
                        <a:p>
                          <a:endParaRPr lang="en-US"/>
                        </a:p>
                      </a:txBody>
                      <a:tcPr anchor="ctr">
                        <a:blipFill rotWithShape="0">
                          <a:blip r:embed="rId2"/>
                          <a:stretch>
                            <a:fillRect l="-251351" t="-339423" r="-101689" b="-311538"/>
                          </a:stretch>
                        </a:blipFill>
                      </a:tcPr>
                    </a:tc>
                    <a:tc>
                      <a:txBody>
                        <a:bodyPr/>
                        <a:lstStyle/>
                        <a:p>
                          <a:endParaRPr lang="en-US"/>
                        </a:p>
                      </a:txBody>
                      <a:tcPr anchor="ctr">
                        <a:blipFill rotWithShape="0">
                          <a:blip r:embed="rId2"/>
                          <a:stretch>
                            <a:fillRect l="-350168" t="-339423" r="-1347" b="-311538"/>
                          </a:stretch>
                        </a:blipFill>
                      </a:tcPr>
                    </a:tc>
                  </a:tr>
                  <a:tr h="551246">
                    <a:tc>
                      <a:txBody>
                        <a:bodyPr/>
                        <a:lstStyle/>
                        <a:p>
                          <a:endParaRPr lang="en-US"/>
                        </a:p>
                      </a:txBody>
                      <a:tcPr anchor="ctr">
                        <a:blipFill rotWithShape="0">
                          <a:blip r:embed="rId2"/>
                          <a:stretch>
                            <a:fillRect l="-206" t="-502198" r="-176289" b="-256044"/>
                          </a:stretch>
                        </a:blipFill>
                      </a:tcPr>
                    </a:tc>
                    <a:tc>
                      <a:txBody>
                        <a:bodyPr/>
                        <a:lstStyle/>
                        <a:p>
                          <a:endParaRPr lang="en-US"/>
                        </a:p>
                      </a:txBody>
                      <a:tcPr>
                        <a:blipFill rotWithShape="0">
                          <a:blip r:embed="rId2"/>
                          <a:stretch>
                            <a:fillRect l="-188372" t="-502198" r="-231395" b="-256044"/>
                          </a:stretch>
                        </a:blipFill>
                      </a:tcPr>
                    </a:tc>
                    <a:tc>
                      <a:txBody>
                        <a:bodyPr/>
                        <a:lstStyle/>
                        <a:p>
                          <a:endParaRPr lang="en-US"/>
                        </a:p>
                      </a:txBody>
                      <a:tcPr anchor="ctr">
                        <a:blipFill rotWithShape="0">
                          <a:blip r:embed="rId2"/>
                          <a:stretch>
                            <a:fillRect l="-251351" t="-502198" r="-101689" b="-256044"/>
                          </a:stretch>
                        </a:blipFill>
                      </a:tcPr>
                    </a:tc>
                    <a:tc>
                      <a:txBody>
                        <a:bodyPr/>
                        <a:lstStyle/>
                        <a:p>
                          <a:endParaRPr lang="en-US"/>
                        </a:p>
                      </a:txBody>
                      <a:tcPr anchor="ctr">
                        <a:blipFill rotWithShape="0">
                          <a:blip r:embed="rId2"/>
                          <a:stretch>
                            <a:fillRect l="-350168" t="-502198" r="-1347" b="-256044"/>
                          </a:stretch>
                        </a:blipFill>
                      </a:tcPr>
                    </a:tc>
                  </a:tr>
                  <a:tr h="552234">
                    <a:tc>
                      <a:txBody>
                        <a:bodyPr/>
                        <a:lstStyle/>
                        <a:p>
                          <a:endParaRPr lang="en-US"/>
                        </a:p>
                      </a:txBody>
                      <a:tcPr anchor="ctr">
                        <a:blipFill rotWithShape="0">
                          <a:blip r:embed="rId2"/>
                          <a:stretch>
                            <a:fillRect l="-206" t="-608889" r="-176289" b="-158889"/>
                          </a:stretch>
                        </a:blipFill>
                      </a:tcPr>
                    </a:tc>
                    <a:tc>
                      <a:txBody>
                        <a:bodyPr/>
                        <a:lstStyle/>
                        <a:p>
                          <a:endParaRPr lang="en-US"/>
                        </a:p>
                      </a:txBody>
                      <a:tcPr>
                        <a:blipFill rotWithShape="0">
                          <a:blip r:embed="rId2"/>
                          <a:stretch>
                            <a:fillRect l="-188372" t="-608889" r="-231395" b="-158889"/>
                          </a:stretch>
                        </a:blipFill>
                      </a:tcPr>
                    </a:tc>
                    <a:tc>
                      <a:txBody>
                        <a:bodyPr/>
                        <a:lstStyle/>
                        <a:p>
                          <a:endParaRPr lang="en-US"/>
                        </a:p>
                      </a:txBody>
                      <a:tcPr anchor="ctr">
                        <a:blipFill rotWithShape="0">
                          <a:blip r:embed="rId2"/>
                          <a:stretch>
                            <a:fillRect l="-251351" t="-608889" r="-101689" b="-158889"/>
                          </a:stretch>
                        </a:blipFill>
                      </a:tcPr>
                    </a:tc>
                    <a:tc>
                      <a:txBody>
                        <a:bodyPr/>
                        <a:lstStyle/>
                        <a:p>
                          <a:endParaRPr lang="en-US"/>
                        </a:p>
                      </a:txBody>
                      <a:tcPr anchor="ctr">
                        <a:blipFill rotWithShape="0">
                          <a:blip r:embed="rId2"/>
                          <a:stretch>
                            <a:fillRect l="-350168" t="-608889" r="-1347" b="-158889"/>
                          </a:stretch>
                        </a:blipFill>
                      </a:tcPr>
                    </a:tc>
                  </a:tr>
                  <a:tr h="777367">
                    <a:tc>
                      <a:txBody>
                        <a:bodyPr/>
                        <a:lstStyle/>
                        <a:p>
                          <a:endParaRPr lang="en-US"/>
                        </a:p>
                      </a:txBody>
                      <a:tcPr anchor="ctr">
                        <a:blipFill rotWithShape="0">
                          <a:blip r:embed="rId2"/>
                          <a:stretch>
                            <a:fillRect l="-206" t="-498438" r="-176289" b="-11719"/>
                          </a:stretch>
                        </a:blipFill>
                      </a:tcPr>
                    </a:tc>
                    <a:tc>
                      <a:txBody>
                        <a:bodyPr/>
                        <a:lstStyle/>
                        <a:p>
                          <a:endParaRPr lang="en-US" sz="1400" b="0" dirty="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endParaRPr lang="en-US" sz="1400" dirty="0"/>
                        </a:p>
                      </a:txBody>
                      <a:tcPr anchor="ctr"/>
                    </a:tc>
                    <a:tc>
                      <a:txBody>
                        <a:bodyPr/>
                        <a:lstStyle/>
                        <a:p>
                          <a:endParaRPr lang="en-US"/>
                        </a:p>
                      </a:txBody>
                      <a:tcPr anchor="ctr">
                        <a:blipFill rotWithShape="0">
                          <a:blip r:embed="rId2"/>
                          <a:stretch>
                            <a:fillRect l="-350168" t="-498438" r="-1347" b="-11719"/>
                          </a:stretch>
                        </a:blipFill>
                      </a:tcPr>
                    </a:tc>
                  </a:tr>
                </a:tbl>
              </a:graphicData>
            </a:graphic>
          </p:graphicFrame>
        </mc:Fallback>
      </mc:AlternateContent>
      <p:sp>
        <p:nvSpPr>
          <p:cNvPr id="6" name="Down Arrow 5"/>
          <p:cNvSpPr/>
          <p:nvPr/>
        </p:nvSpPr>
        <p:spPr>
          <a:xfrm flipV="1">
            <a:off x="10877857" y="1334784"/>
            <a:ext cx="742122" cy="3962400"/>
          </a:xfrm>
          <a:prstGeom prst="downArrow">
            <a:avLst/>
          </a:prstGeom>
          <a:gradFill>
            <a:gsLst>
              <a:gs pos="0">
                <a:schemeClr val="tx1">
                  <a:lumMod val="75000"/>
                  <a:lumOff val="25000"/>
                </a:schemeClr>
              </a:gs>
              <a:gs pos="100000">
                <a:schemeClr val="bg1">
                  <a:lumMod val="75000"/>
                </a:schemeClr>
              </a:gs>
            </a:gsLst>
            <a:lin ang="16200000" scaled="0"/>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Box 2"/>
          <p:cNvSpPr txBox="1"/>
          <p:nvPr/>
        </p:nvSpPr>
        <p:spPr>
          <a:xfrm rot="5400000">
            <a:off x="8724446" y="3085152"/>
            <a:ext cx="3480638" cy="461665"/>
          </a:xfrm>
          <a:prstGeom prst="rect">
            <a:avLst/>
          </a:prstGeom>
          <a:noFill/>
        </p:spPr>
        <p:txBody>
          <a:bodyPr wrap="square" rtlCol="0">
            <a:spAutoFit/>
          </a:bodyPr>
          <a:lstStyle/>
          <a:p>
            <a:pPr algn="ctr"/>
            <a:r>
              <a:rPr lang="en-US" sz="2400" dirty="0" smtClean="0">
                <a:latin typeface="Karla" charset="0"/>
                <a:ea typeface="Karla" charset="0"/>
                <a:cs typeface="Karla" charset="0"/>
              </a:rPr>
              <a:t>Store all </a:t>
            </a:r>
            <a:r>
              <a:rPr lang="en-US" sz="2400" smtClean="0">
                <a:latin typeface="Karla" charset="0"/>
                <a:ea typeface="Karla" charset="0"/>
                <a:cs typeface="Karla" charset="0"/>
              </a:rPr>
              <a:t>these values</a:t>
            </a:r>
            <a:endParaRPr lang="en-US" sz="2400">
              <a:latin typeface="Karla" charset="0"/>
              <a:ea typeface="Karla" charset="0"/>
              <a:cs typeface="Karla" charset="0"/>
            </a:endParaRPr>
          </a:p>
        </p:txBody>
      </p:sp>
      <p:sp>
        <p:nvSpPr>
          <p:cNvPr id="7" name="Down Arrow 6"/>
          <p:cNvSpPr/>
          <p:nvPr/>
        </p:nvSpPr>
        <p:spPr>
          <a:xfrm>
            <a:off x="9548490" y="1428629"/>
            <a:ext cx="742122" cy="4041913"/>
          </a:xfrm>
          <a:prstGeom prst="downArrow">
            <a:avLst/>
          </a:prstGeom>
          <a:gradFill>
            <a:gsLst>
              <a:gs pos="0">
                <a:schemeClr val="tx1">
                  <a:lumMod val="85000"/>
                  <a:lumOff val="15000"/>
                </a:schemeClr>
              </a:gs>
              <a:gs pos="100000">
                <a:schemeClr val="bg1">
                  <a:lumMod val="65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5276146"/>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Optimizers</a:t>
            </a:r>
            <a:endParaRPr lang="en-US" dirty="0"/>
          </a:p>
        </p:txBody>
      </p:sp>
      <p:sp>
        <p:nvSpPr>
          <p:cNvPr id="3" name="Slide Number Placeholder 2"/>
          <p:cNvSpPr>
            <a:spLocks noGrp="1"/>
          </p:cNvSpPr>
          <p:nvPr>
            <p:ph type="sldNum" sz="quarter" idx="12"/>
          </p:nvPr>
        </p:nvSpPr>
        <p:spPr/>
        <p:txBody>
          <a:bodyPr/>
          <a:lstStyle/>
          <a:p>
            <a:fld id="{74FD6AAA-7C75-FB4B-8EA1-06B22787237D}" type="slidenum">
              <a:rPr lang="en-US" smtClean="0"/>
              <a:t>51</a:t>
            </a:fld>
            <a:endParaRPr lang="en-US"/>
          </a:p>
        </p:txBody>
      </p:sp>
    </p:spTree>
    <p:extLst>
      <p:ext uri="{BB962C8B-B14F-4D97-AF65-F5344CB8AC3E}">
        <p14:creationId xmlns:p14="http://schemas.microsoft.com/office/powerpoint/2010/main" val="940543173"/>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Learning vs. Optimization</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r>
                  <a:rPr lang="en-US" sz="2400" dirty="0" smtClean="0"/>
                  <a:t>Goal of learning: </a:t>
                </a:r>
                <a:r>
                  <a:rPr lang="en-US" sz="2400" dirty="0" smtClean="0">
                    <a:solidFill>
                      <a:srgbClr val="0000FF"/>
                    </a:solidFill>
                  </a:rPr>
                  <a:t>minimize generalization </a:t>
                </a:r>
                <a:r>
                  <a:rPr lang="en-US" sz="2400" dirty="0" smtClean="0">
                    <a:solidFill>
                      <a:srgbClr val="0000FF"/>
                    </a:solidFill>
                  </a:rPr>
                  <a:t>error, or the loss function</a:t>
                </a:r>
              </a:p>
              <a:p>
                <a:r>
                  <a:rPr lang="en-US" sz="2400" dirty="0" smtClean="0">
                    <a:solidFill>
                      <a:srgbClr val="0000FF"/>
                    </a:solidFill>
                  </a:rPr>
                  <a:t>						</a:t>
                </a:r>
                <a:endParaRPr lang="en-US" sz="2400" b="0" i="1" dirty="0" smtClean="0">
                  <a:solidFill>
                    <a:srgbClr val="0000FF"/>
                  </a:solidFill>
                  <a:latin typeface="Cambria Math" charset="0"/>
                </a:endParaRPr>
              </a:p>
              <a:p>
                <a14:m>
                  <m:oMathPara xmlns:m="http://schemas.openxmlformats.org/officeDocument/2006/math">
                    <m:oMathParaPr>
                      <m:jc m:val="centerGroup"/>
                    </m:oMathParaPr>
                    <m:oMath xmlns:m="http://schemas.openxmlformats.org/officeDocument/2006/math">
                      <m:r>
                        <a:rPr lang="en-US" sz="2400" b="0" i="1" smtClean="0">
                          <a:solidFill>
                            <a:srgbClr val="0000FF"/>
                          </a:solidFill>
                          <a:latin typeface="Cambria Math" charset="0"/>
                        </a:rPr>
                        <m:t>ℒ</m:t>
                      </m:r>
                      <m:d>
                        <m:dPr>
                          <m:ctrlPr>
                            <a:rPr lang="en-US" sz="2400" b="0" i="1" smtClean="0">
                              <a:solidFill>
                                <a:srgbClr val="0000FF"/>
                              </a:solidFill>
                              <a:latin typeface="Cambria Math" charset="0"/>
                            </a:rPr>
                          </m:ctrlPr>
                        </m:dPr>
                        <m:e>
                          <m:r>
                            <a:rPr lang="en-US" sz="2400" b="0" i="1" smtClean="0">
                              <a:solidFill>
                                <a:srgbClr val="0000FF"/>
                              </a:solidFill>
                              <a:latin typeface="Cambria Math" charset="0"/>
                            </a:rPr>
                            <m:t>𝑊</m:t>
                          </m:r>
                        </m:e>
                      </m:d>
                      <m:r>
                        <a:rPr lang="en-US" sz="2400" b="0" i="1" smtClean="0">
                          <a:solidFill>
                            <a:srgbClr val="0000FF"/>
                          </a:solidFill>
                          <a:latin typeface="Cambria Math" charset="0"/>
                        </a:rPr>
                        <m:t>=</m:t>
                      </m:r>
                      <m:sSub>
                        <m:sSubPr>
                          <m:ctrlPr>
                            <a:rPr lang="en-US" sz="2400" b="0" i="1" smtClean="0">
                              <a:solidFill>
                                <a:srgbClr val="0000FF"/>
                              </a:solidFill>
                              <a:latin typeface="Cambria Math" charset="0"/>
                              <a:ea typeface="Cambria Math" charset="0"/>
                              <a:cs typeface="Cambria Math" charset="0"/>
                            </a:rPr>
                          </m:ctrlPr>
                        </m:sSubPr>
                        <m:e>
                          <m:r>
                            <a:rPr lang="en-US" sz="2400" b="0" i="1" smtClean="0">
                              <a:solidFill>
                                <a:srgbClr val="0000FF"/>
                              </a:solidFill>
                              <a:latin typeface="Cambria Math" charset="0"/>
                              <a:ea typeface="Cambria Math" charset="0"/>
                              <a:cs typeface="Cambria Math" charset="0"/>
                            </a:rPr>
                            <m:t>𝔼</m:t>
                          </m:r>
                        </m:e>
                        <m:sub>
                          <m:d>
                            <m:dPr>
                              <m:ctrlPr>
                                <a:rPr lang="en-US" sz="2400" b="0" i="1" smtClean="0">
                                  <a:solidFill>
                                    <a:srgbClr val="0000FF"/>
                                  </a:solidFill>
                                  <a:latin typeface="Cambria Math" charset="0"/>
                                  <a:ea typeface="Cambria Math" charset="0"/>
                                  <a:cs typeface="Cambria Math" charset="0"/>
                                </a:rPr>
                              </m:ctrlPr>
                            </m:dPr>
                            <m:e>
                              <m:r>
                                <a:rPr lang="en-US" sz="2400" b="0" i="1" smtClean="0">
                                  <a:solidFill>
                                    <a:srgbClr val="0000FF"/>
                                  </a:solidFill>
                                  <a:latin typeface="Cambria Math" charset="0"/>
                                  <a:ea typeface="Cambria Math" charset="0"/>
                                  <a:cs typeface="Cambria Math" charset="0"/>
                                </a:rPr>
                                <m:t>𝑥</m:t>
                              </m:r>
                              <m:r>
                                <a:rPr lang="en-US" sz="2400" b="0" i="1" smtClean="0">
                                  <a:solidFill>
                                    <a:srgbClr val="0000FF"/>
                                  </a:solidFill>
                                  <a:latin typeface="Cambria Math" charset="0"/>
                                  <a:ea typeface="Cambria Math" charset="0"/>
                                  <a:cs typeface="Cambria Math" charset="0"/>
                                </a:rPr>
                                <m:t>,</m:t>
                              </m:r>
                              <m:r>
                                <a:rPr lang="en-US" sz="2400" b="0" i="1" smtClean="0">
                                  <a:solidFill>
                                    <a:srgbClr val="0000FF"/>
                                  </a:solidFill>
                                  <a:latin typeface="Cambria Math" charset="0"/>
                                  <a:ea typeface="Cambria Math" charset="0"/>
                                  <a:cs typeface="Cambria Math" charset="0"/>
                                </a:rPr>
                                <m:t>𝑦</m:t>
                              </m:r>
                            </m:e>
                          </m:d>
                          <m:r>
                            <a:rPr lang="en-US" sz="2400" b="0" i="1" smtClean="0">
                              <a:solidFill>
                                <a:srgbClr val="0000FF"/>
                              </a:solidFill>
                              <a:latin typeface="Cambria Math" charset="0"/>
                              <a:ea typeface="Cambria Math" charset="0"/>
                              <a:cs typeface="Cambria Math" charset="0"/>
                            </a:rPr>
                            <m:t>~</m:t>
                          </m:r>
                          <m:sSub>
                            <m:sSubPr>
                              <m:ctrlPr>
                                <a:rPr lang="en-US" sz="2400" b="0" i="1" smtClean="0">
                                  <a:solidFill>
                                    <a:srgbClr val="0000FF"/>
                                  </a:solidFill>
                                  <a:latin typeface="Cambria Math" charset="0"/>
                                  <a:ea typeface="Cambria Math" charset="0"/>
                                  <a:cs typeface="Cambria Math" charset="0"/>
                                </a:rPr>
                              </m:ctrlPr>
                            </m:sSubPr>
                            <m:e>
                              <m:r>
                                <a:rPr lang="en-US" sz="2400" b="0" i="1" smtClean="0">
                                  <a:solidFill>
                                    <a:srgbClr val="0000FF"/>
                                  </a:solidFill>
                                  <a:latin typeface="Cambria Math" charset="0"/>
                                  <a:ea typeface="Cambria Math" charset="0"/>
                                  <a:cs typeface="Cambria Math" charset="0"/>
                                </a:rPr>
                                <m:t>𝑝</m:t>
                              </m:r>
                            </m:e>
                            <m:sub>
                              <m:r>
                                <a:rPr lang="en-US" sz="2400" b="0" i="1" smtClean="0">
                                  <a:solidFill>
                                    <a:srgbClr val="0000FF"/>
                                  </a:solidFill>
                                  <a:latin typeface="Cambria Math" charset="0"/>
                                  <a:ea typeface="Cambria Math" charset="0"/>
                                  <a:cs typeface="Cambria Math" charset="0"/>
                                </a:rPr>
                                <m:t>𝑑𝑎𝑡𝑎</m:t>
                              </m:r>
                            </m:sub>
                          </m:sSub>
                        </m:sub>
                      </m:sSub>
                      <m:d>
                        <m:dPr>
                          <m:begChr m:val="["/>
                          <m:endChr m:val="]"/>
                          <m:ctrlPr>
                            <a:rPr lang="mr-IN" sz="2400" b="0" i="1" smtClean="0">
                              <a:solidFill>
                                <a:srgbClr val="0000FF"/>
                              </a:solidFill>
                              <a:latin typeface="Cambria Math" charset="0"/>
                              <a:ea typeface="Cambria Math" charset="0"/>
                              <a:cs typeface="Cambria Math" charset="0"/>
                            </a:rPr>
                          </m:ctrlPr>
                        </m:dPr>
                        <m:e>
                          <m:r>
                            <a:rPr lang="en-US" sz="2400" b="0" i="1" smtClean="0">
                              <a:solidFill>
                                <a:srgbClr val="0000FF"/>
                              </a:solidFill>
                              <a:latin typeface="Cambria Math" charset="0"/>
                              <a:ea typeface="Cambria Math" charset="0"/>
                              <a:cs typeface="Cambria Math" charset="0"/>
                            </a:rPr>
                            <m:t>𝐿</m:t>
                          </m:r>
                          <m:r>
                            <a:rPr lang="en-US" sz="2400" b="0" i="1" smtClean="0">
                              <a:solidFill>
                                <a:srgbClr val="0000FF"/>
                              </a:solidFill>
                              <a:latin typeface="Cambria Math" charset="0"/>
                              <a:ea typeface="Cambria Math" charset="0"/>
                              <a:cs typeface="Cambria Math" charset="0"/>
                            </a:rPr>
                            <m:t>(</m:t>
                          </m:r>
                          <m:r>
                            <a:rPr lang="en-US" sz="2400" b="0" i="1" smtClean="0">
                              <a:solidFill>
                                <a:srgbClr val="0000FF"/>
                              </a:solidFill>
                              <a:latin typeface="Cambria Math" charset="0"/>
                              <a:ea typeface="Cambria Math" charset="0"/>
                              <a:cs typeface="Cambria Math" charset="0"/>
                            </a:rPr>
                            <m:t>𝑊</m:t>
                          </m:r>
                          <m:r>
                            <a:rPr lang="en-US" sz="2400" b="0" i="1" smtClean="0">
                              <a:solidFill>
                                <a:srgbClr val="0000FF"/>
                              </a:solidFill>
                              <a:latin typeface="Cambria Math" charset="0"/>
                              <a:ea typeface="Cambria Math" charset="0"/>
                              <a:cs typeface="Cambria Math" charset="0"/>
                            </a:rPr>
                            <m:t>;</m:t>
                          </m:r>
                          <m:r>
                            <a:rPr lang="en-US" sz="2400" b="0" i="1" smtClean="0">
                              <a:solidFill>
                                <a:srgbClr val="0000FF"/>
                              </a:solidFill>
                              <a:latin typeface="Cambria Math" charset="0"/>
                              <a:ea typeface="Cambria Math" charset="0"/>
                              <a:cs typeface="Cambria Math" charset="0"/>
                            </a:rPr>
                            <m:t>𝑥</m:t>
                          </m:r>
                          <m:r>
                            <a:rPr lang="en-US" sz="2400" b="0" i="1" smtClean="0">
                              <a:solidFill>
                                <a:srgbClr val="0000FF"/>
                              </a:solidFill>
                              <a:latin typeface="Cambria Math" charset="0"/>
                              <a:ea typeface="Cambria Math" charset="0"/>
                              <a:cs typeface="Cambria Math" charset="0"/>
                            </a:rPr>
                            <m:t>,</m:t>
                          </m:r>
                          <m:r>
                            <a:rPr lang="en-US" sz="2400" b="0" i="1" smtClean="0">
                              <a:solidFill>
                                <a:srgbClr val="0000FF"/>
                              </a:solidFill>
                              <a:latin typeface="Cambria Math" charset="0"/>
                              <a:ea typeface="Cambria Math" charset="0"/>
                              <a:cs typeface="Cambria Math" charset="0"/>
                            </a:rPr>
                            <m:t>𝑦</m:t>
                          </m:r>
                          <m:r>
                            <a:rPr lang="en-US" sz="2400" b="0" i="1" smtClean="0">
                              <a:solidFill>
                                <a:srgbClr val="0000FF"/>
                              </a:solidFill>
                              <a:latin typeface="Cambria Math" charset="0"/>
                              <a:ea typeface="Cambria Math" charset="0"/>
                              <a:cs typeface="Cambria Math" charset="0"/>
                            </a:rPr>
                            <m:t>)</m:t>
                          </m:r>
                        </m:e>
                      </m:d>
                    </m:oMath>
                  </m:oMathPara>
                </a14:m>
                <a:endParaRPr lang="en-US" sz="2400" dirty="0">
                  <a:solidFill>
                    <a:srgbClr val="0000FF"/>
                  </a:solidFill>
                </a:endParaRPr>
              </a:p>
              <a:p>
                <a:endParaRPr lang="en-US" sz="2400" dirty="0" smtClean="0">
                  <a:solidFill>
                    <a:srgbClr val="0000FF"/>
                  </a:solidFill>
                </a:endParaRPr>
              </a:p>
              <a:p>
                <a:endParaRPr lang="en-US" sz="2400" dirty="0">
                  <a:solidFill>
                    <a:srgbClr val="0000FF"/>
                  </a:solidFill>
                </a:endParaRPr>
              </a:p>
              <a:p>
                <a:endParaRPr lang="en-US" sz="2400" dirty="0" smtClean="0">
                  <a:solidFill>
                    <a:srgbClr val="0000FF"/>
                  </a:solidFill>
                </a:endParaRPr>
              </a:p>
              <a:p>
                <a:r>
                  <a:rPr lang="en-US" sz="2400" dirty="0" smtClean="0"/>
                  <a:t>In practice, </a:t>
                </a:r>
                <a:r>
                  <a:rPr lang="en-US" sz="2400" dirty="0" smtClean="0">
                    <a:solidFill>
                      <a:srgbClr val="0000FF"/>
                    </a:solidFill>
                  </a:rPr>
                  <a:t>empirical risk minimization</a:t>
                </a:r>
                <a:r>
                  <a:rPr lang="en-US" sz="2400" dirty="0" smtClean="0"/>
                  <a:t>:</a:t>
                </a:r>
              </a:p>
              <a:p>
                <a14:m>
                  <m:oMathPara xmlns:m="http://schemas.openxmlformats.org/officeDocument/2006/math">
                    <m:oMathParaPr>
                      <m:jc m:val="centerGroup"/>
                    </m:oMathParaPr>
                    <m:oMath xmlns:m="http://schemas.openxmlformats.org/officeDocument/2006/math">
                      <m:r>
                        <a:rPr lang="en-US" sz="2400" i="1">
                          <a:solidFill>
                            <a:srgbClr val="0000FF"/>
                          </a:solidFill>
                          <a:latin typeface="Cambria Math" charset="0"/>
                        </a:rPr>
                        <m:t>ℒ</m:t>
                      </m:r>
                      <m:d>
                        <m:dPr>
                          <m:ctrlPr>
                            <a:rPr lang="en-US" sz="2400" i="1">
                              <a:solidFill>
                                <a:srgbClr val="0000FF"/>
                              </a:solidFill>
                              <a:latin typeface="Cambria Math" charset="0"/>
                            </a:rPr>
                          </m:ctrlPr>
                        </m:dPr>
                        <m:e>
                          <m:r>
                            <a:rPr lang="en-US" sz="2400" i="1">
                              <a:solidFill>
                                <a:srgbClr val="0000FF"/>
                              </a:solidFill>
                              <a:latin typeface="Cambria Math" charset="0"/>
                            </a:rPr>
                            <m:t>𝑊</m:t>
                          </m:r>
                        </m:e>
                      </m:d>
                      <m:r>
                        <a:rPr lang="en-US" sz="2400" i="1">
                          <a:solidFill>
                            <a:srgbClr val="0000FF"/>
                          </a:solidFill>
                          <a:latin typeface="Cambria Math" charset="0"/>
                        </a:rPr>
                        <m:t>=</m:t>
                      </m:r>
                      <m:nary>
                        <m:naryPr>
                          <m:chr m:val="∑"/>
                          <m:supHide m:val="on"/>
                          <m:ctrlPr>
                            <a:rPr lang="en-US" sz="2400" b="0" i="1" smtClean="0">
                              <a:solidFill>
                                <a:srgbClr val="0000FF"/>
                              </a:solidFill>
                              <a:latin typeface="Cambria Math" charset="0"/>
                            </a:rPr>
                          </m:ctrlPr>
                        </m:naryPr>
                        <m:sub>
                          <m:r>
                            <a:rPr lang="en-US" sz="2400" b="0" i="1" smtClean="0">
                              <a:solidFill>
                                <a:srgbClr val="0000FF"/>
                              </a:solidFill>
                              <a:latin typeface="Cambria Math" charset="0"/>
                            </a:rPr>
                            <m:t>𝑖</m:t>
                          </m:r>
                        </m:sub>
                        <m:sup/>
                        <m:e>
                          <m:d>
                            <m:dPr>
                              <m:begChr m:val="["/>
                              <m:endChr m:val="]"/>
                              <m:ctrlPr>
                                <a:rPr lang="mr-IN" sz="2400" i="1">
                                  <a:solidFill>
                                    <a:srgbClr val="0000FF"/>
                                  </a:solidFill>
                                  <a:latin typeface="Cambria Math" charset="0"/>
                                  <a:ea typeface="Cambria Math" charset="0"/>
                                  <a:cs typeface="Cambria Math" charset="0"/>
                                </a:rPr>
                              </m:ctrlPr>
                            </m:dPr>
                            <m:e>
                              <m:r>
                                <a:rPr lang="en-US" sz="2400" i="1">
                                  <a:solidFill>
                                    <a:srgbClr val="0000FF"/>
                                  </a:solidFill>
                                  <a:latin typeface="Cambria Math" charset="0"/>
                                  <a:ea typeface="Cambria Math" charset="0"/>
                                  <a:cs typeface="Cambria Math" charset="0"/>
                                </a:rPr>
                                <m:t>𝐿</m:t>
                              </m:r>
                              <m:r>
                                <a:rPr lang="en-US" sz="2400" i="1">
                                  <a:solidFill>
                                    <a:srgbClr val="0000FF"/>
                                  </a:solidFill>
                                  <a:latin typeface="Cambria Math" charset="0"/>
                                  <a:ea typeface="Cambria Math" charset="0"/>
                                  <a:cs typeface="Cambria Math" charset="0"/>
                                </a:rPr>
                                <m:t>(</m:t>
                              </m:r>
                              <m:r>
                                <a:rPr lang="en-US" sz="2400" i="1">
                                  <a:solidFill>
                                    <a:srgbClr val="0000FF"/>
                                  </a:solidFill>
                                  <a:latin typeface="Cambria Math" charset="0"/>
                                  <a:ea typeface="Cambria Math" charset="0"/>
                                  <a:cs typeface="Cambria Math" charset="0"/>
                                </a:rPr>
                                <m:t>𝑊</m:t>
                              </m:r>
                              <m:r>
                                <a:rPr lang="en-US" sz="2400" i="1">
                                  <a:solidFill>
                                    <a:srgbClr val="0000FF"/>
                                  </a:solidFill>
                                  <a:latin typeface="Cambria Math" charset="0"/>
                                  <a:ea typeface="Cambria Math" charset="0"/>
                                  <a:cs typeface="Cambria Math" charset="0"/>
                                </a:rPr>
                                <m:t>;</m:t>
                              </m:r>
                              <m:sSub>
                                <m:sSubPr>
                                  <m:ctrlPr>
                                    <a:rPr lang="en-US" sz="2400" b="0" i="1" smtClean="0">
                                      <a:solidFill>
                                        <a:srgbClr val="0000FF"/>
                                      </a:solidFill>
                                      <a:latin typeface="Cambria Math" charset="0"/>
                                      <a:ea typeface="Cambria Math" charset="0"/>
                                      <a:cs typeface="Cambria Math" charset="0"/>
                                    </a:rPr>
                                  </m:ctrlPr>
                                </m:sSubPr>
                                <m:e>
                                  <m:r>
                                    <a:rPr lang="en-US" sz="2400" i="1">
                                      <a:solidFill>
                                        <a:srgbClr val="0000FF"/>
                                      </a:solidFill>
                                      <a:latin typeface="Cambria Math" charset="0"/>
                                      <a:ea typeface="Cambria Math" charset="0"/>
                                      <a:cs typeface="Cambria Math" charset="0"/>
                                    </a:rPr>
                                    <m:t>𝑥</m:t>
                                  </m:r>
                                </m:e>
                                <m:sub>
                                  <m:r>
                                    <a:rPr lang="en-US" sz="2400" b="0" i="1" smtClean="0">
                                      <a:solidFill>
                                        <a:srgbClr val="0000FF"/>
                                      </a:solidFill>
                                      <a:latin typeface="Cambria Math" charset="0"/>
                                      <a:ea typeface="Cambria Math" charset="0"/>
                                      <a:cs typeface="Cambria Math" charset="0"/>
                                    </a:rPr>
                                    <m:t>𝑖</m:t>
                                  </m:r>
                                </m:sub>
                              </m:sSub>
                              <m:r>
                                <a:rPr lang="en-US" sz="2400" i="1">
                                  <a:solidFill>
                                    <a:srgbClr val="0000FF"/>
                                  </a:solidFill>
                                  <a:latin typeface="Cambria Math" charset="0"/>
                                  <a:ea typeface="Cambria Math" charset="0"/>
                                  <a:cs typeface="Cambria Math" charset="0"/>
                                </a:rPr>
                                <m:t>,</m:t>
                              </m:r>
                              <m:sSub>
                                <m:sSubPr>
                                  <m:ctrlPr>
                                    <a:rPr lang="en-US" sz="2400" b="0" i="1" smtClean="0">
                                      <a:solidFill>
                                        <a:srgbClr val="0000FF"/>
                                      </a:solidFill>
                                      <a:latin typeface="Cambria Math" charset="0"/>
                                      <a:ea typeface="Cambria Math" charset="0"/>
                                      <a:cs typeface="Cambria Math" charset="0"/>
                                    </a:rPr>
                                  </m:ctrlPr>
                                </m:sSubPr>
                                <m:e>
                                  <m:r>
                                    <a:rPr lang="en-US" sz="2400" i="1">
                                      <a:solidFill>
                                        <a:srgbClr val="0000FF"/>
                                      </a:solidFill>
                                      <a:latin typeface="Cambria Math" charset="0"/>
                                      <a:ea typeface="Cambria Math" charset="0"/>
                                      <a:cs typeface="Cambria Math" charset="0"/>
                                    </a:rPr>
                                    <m:t>𝑦</m:t>
                                  </m:r>
                                </m:e>
                                <m:sub>
                                  <m:r>
                                    <a:rPr lang="en-US" sz="2400" b="0" i="1" smtClean="0">
                                      <a:solidFill>
                                        <a:srgbClr val="0000FF"/>
                                      </a:solidFill>
                                      <a:latin typeface="Cambria Math" charset="0"/>
                                      <a:ea typeface="Cambria Math" charset="0"/>
                                      <a:cs typeface="Cambria Math" charset="0"/>
                                    </a:rPr>
                                    <m:t>𝑖</m:t>
                                  </m:r>
                                </m:sub>
                              </m:sSub>
                              <m:r>
                                <a:rPr lang="en-US" sz="2400" i="1">
                                  <a:solidFill>
                                    <a:srgbClr val="0000FF"/>
                                  </a:solidFill>
                                  <a:latin typeface="Cambria Math" charset="0"/>
                                  <a:ea typeface="Cambria Math" charset="0"/>
                                  <a:cs typeface="Cambria Math" charset="0"/>
                                </a:rPr>
                                <m:t>)</m:t>
                              </m:r>
                            </m:e>
                          </m:d>
                        </m:e>
                      </m:nary>
                    </m:oMath>
                  </m:oMathPara>
                </a14:m>
                <a:endParaRPr lang="en-US" sz="2400" dirty="0">
                  <a:solidFill>
                    <a:srgbClr val="0000FF"/>
                  </a:solidFill>
                </a:endParaRPr>
              </a:p>
              <a:p>
                <a:endParaRPr lang="en-US" sz="2400" dirty="0" smtClean="0"/>
              </a:p>
              <a:p>
                <a:endParaRPr lang="en-US" sz="2400" dirty="0"/>
              </a:p>
              <a:p>
                <a:endParaRPr lang="en-US" sz="2400" dirty="0" smtClean="0"/>
              </a:p>
              <a:p>
                <a:endParaRPr lang="en-US" sz="2400" dirty="0"/>
              </a:p>
              <a:p>
                <a:endParaRPr lang="en-US" sz="2400" dirty="0" smtClean="0"/>
              </a:p>
              <a:p>
                <a:endParaRPr lang="en-US" sz="2400"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945" t="-2305" b="-84150"/>
                </a:stretch>
              </a:blipFill>
            </p:spPr>
            <p:txBody>
              <a:bodyPr/>
              <a:lstStyle/>
              <a:p>
                <a:r>
                  <a:rPr lang="en-US">
                    <a:noFill/>
                  </a:rPr>
                  <a:t> </a:t>
                </a:r>
              </a:p>
            </p:txBody>
          </p:sp>
        </mc:Fallback>
      </mc:AlternateContent>
      <p:sp>
        <p:nvSpPr>
          <p:cNvPr id="6" name="Slide Number Placeholder 5"/>
          <p:cNvSpPr>
            <a:spLocks noGrp="1"/>
          </p:cNvSpPr>
          <p:nvPr>
            <p:ph type="sldNum" sz="quarter" idx="12"/>
          </p:nvPr>
        </p:nvSpPr>
        <p:spPr/>
        <p:txBody>
          <a:bodyPr/>
          <a:lstStyle/>
          <a:p>
            <a:fld id="{82BAABBF-CE1E-8A4C-92D8-393D0291D808}" type="slidenum">
              <a:rPr lang="en-US" smtClean="0"/>
              <a:t>52</a:t>
            </a:fld>
            <a:endParaRPr lang="en-US"/>
          </a:p>
        </p:txBody>
      </p:sp>
      <p:sp>
        <p:nvSpPr>
          <p:cNvPr id="7" name="Oval Callout 6"/>
          <p:cNvSpPr/>
          <p:nvPr/>
        </p:nvSpPr>
        <p:spPr>
          <a:xfrm>
            <a:off x="5302251" y="5429251"/>
            <a:ext cx="3921125" cy="968375"/>
          </a:xfrm>
          <a:prstGeom prst="wedgeEllipseCallout">
            <a:avLst>
              <a:gd name="adj1" fmla="val -37976"/>
              <a:gd name="adj2" fmla="val -70287"/>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Quantity optimized different from the quantity we care about</a:t>
            </a:r>
          </a:p>
        </p:txBody>
      </p:sp>
    </p:spTree>
    <p:extLst>
      <p:ext uri="{BB962C8B-B14F-4D97-AF65-F5344CB8AC3E}">
        <p14:creationId xmlns:p14="http://schemas.microsoft.com/office/powerpoint/2010/main" val="1877254365"/>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Critical Points</a:t>
            </a:r>
            <a:endParaRPr lang="en-US" dirty="0"/>
          </a:p>
        </p:txBody>
      </p:sp>
      <p:sp>
        <p:nvSpPr>
          <p:cNvPr id="3" name="Content Placeholder 2"/>
          <p:cNvSpPr>
            <a:spLocks noGrp="1"/>
          </p:cNvSpPr>
          <p:nvPr>
            <p:ph idx="1"/>
          </p:nvPr>
        </p:nvSpPr>
        <p:spPr/>
        <p:txBody>
          <a:bodyPr/>
          <a:lstStyle/>
          <a:p>
            <a:r>
              <a:rPr lang="en-US" sz="2400" dirty="0" smtClean="0"/>
              <a:t>Points with </a:t>
            </a:r>
            <a:r>
              <a:rPr lang="en-US" sz="2400" dirty="0" smtClean="0">
                <a:solidFill>
                  <a:srgbClr val="0000FF"/>
                </a:solidFill>
              </a:rPr>
              <a:t>zero gradient </a:t>
            </a:r>
          </a:p>
          <a:p>
            <a:r>
              <a:rPr lang="en-US" sz="2400" dirty="0" smtClean="0">
                <a:solidFill>
                  <a:srgbClr val="000000"/>
                </a:solidFill>
              </a:rPr>
              <a:t>2</a:t>
            </a:r>
            <a:r>
              <a:rPr lang="en-US" sz="2400" baseline="30000" dirty="0" smtClean="0">
                <a:solidFill>
                  <a:srgbClr val="000000"/>
                </a:solidFill>
              </a:rPr>
              <a:t>nd</a:t>
            </a:r>
            <a:r>
              <a:rPr lang="en-US" sz="2400" dirty="0" smtClean="0">
                <a:solidFill>
                  <a:srgbClr val="000000"/>
                </a:solidFill>
              </a:rPr>
              <a:t>-derivate (Hessian) determines curvature</a:t>
            </a:r>
            <a:endParaRPr lang="en-US" sz="2400" dirty="0">
              <a:solidFill>
                <a:srgbClr val="000000"/>
              </a:solidFill>
            </a:endParaRPr>
          </a:p>
        </p:txBody>
      </p:sp>
      <p:sp>
        <p:nvSpPr>
          <p:cNvPr id="4" name="Slide Number Placeholder 3"/>
          <p:cNvSpPr>
            <a:spLocks noGrp="1"/>
          </p:cNvSpPr>
          <p:nvPr>
            <p:ph type="sldNum" sz="quarter" idx="12"/>
          </p:nvPr>
        </p:nvSpPr>
        <p:spPr/>
        <p:txBody>
          <a:bodyPr/>
          <a:lstStyle/>
          <a:p>
            <a:fld id="{82BAABBF-CE1E-8A4C-92D8-393D0291D808}" type="slidenum">
              <a:rPr lang="en-US" smtClean="0"/>
              <a:t>53</a:t>
            </a:fld>
            <a:endParaRPr lang="en-US"/>
          </a:p>
        </p:txBody>
      </p:sp>
      <p:sp>
        <p:nvSpPr>
          <p:cNvPr id="5" name="TextBox 4"/>
          <p:cNvSpPr txBox="1"/>
          <p:nvPr/>
        </p:nvSpPr>
        <p:spPr>
          <a:xfrm>
            <a:off x="6809172" y="6388557"/>
            <a:ext cx="3567024" cy="400110"/>
          </a:xfrm>
          <a:prstGeom prst="rect">
            <a:avLst/>
          </a:prstGeom>
          <a:noFill/>
        </p:spPr>
        <p:txBody>
          <a:bodyPr wrap="square" rtlCol="0">
            <a:spAutoFit/>
          </a:bodyPr>
          <a:lstStyle/>
          <a:p>
            <a:pPr algn="r"/>
            <a:r>
              <a:rPr lang="en-US" sz="2000" dirty="0" err="1">
                <a:solidFill>
                  <a:schemeClr val="tx1">
                    <a:lumMod val="50000"/>
                    <a:lumOff val="50000"/>
                  </a:schemeClr>
                </a:solidFill>
              </a:rPr>
              <a:t>Goodfellow</a:t>
            </a:r>
            <a:r>
              <a:rPr lang="en-US" sz="2000" dirty="0">
                <a:solidFill>
                  <a:schemeClr val="tx1">
                    <a:lumMod val="50000"/>
                    <a:lumOff val="50000"/>
                  </a:schemeClr>
                </a:solidFill>
              </a:rPr>
              <a:t> et al. (2016)</a:t>
            </a:r>
          </a:p>
        </p:txBody>
      </p:sp>
      <p:pic>
        <p:nvPicPr>
          <p:cNvPr id="7" name="Picture 6"/>
          <p:cNvPicPr>
            <a:picLocks noChangeAspect="1"/>
          </p:cNvPicPr>
          <p:nvPr/>
        </p:nvPicPr>
        <p:blipFill>
          <a:blip r:embed="rId3"/>
          <a:stretch>
            <a:fillRect/>
          </a:stretch>
        </p:blipFill>
        <p:spPr>
          <a:xfrm>
            <a:off x="2163590" y="2683600"/>
            <a:ext cx="7788793" cy="3206246"/>
          </a:xfrm>
          <a:prstGeom prst="rect">
            <a:avLst/>
          </a:prstGeom>
        </p:spPr>
      </p:pic>
    </p:spTree>
    <p:extLst>
      <p:ext uri="{BB962C8B-B14F-4D97-AF65-F5344CB8AC3E}">
        <p14:creationId xmlns:p14="http://schemas.microsoft.com/office/powerpoint/2010/main" val="2063701663"/>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a:xfrm>
            <a:off x="820163" y="983807"/>
            <a:ext cx="10327008" cy="2111143"/>
          </a:xfrm>
        </p:spPr>
        <p:txBody>
          <a:bodyPr/>
          <a:lstStyle/>
          <a:p>
            <a:r>
              <a:rPr lang="en-US" b="1" dirty="0" smtClean="0"/>
              <a:t>Optimization</a:t>
            </a:r>
          </a:p>
          <a:p>
            <a:pPr lvl="1">
              <a:buFont typeface="Arial" charset="0"/>
              <a:buChar char="•"/>
            </a:pPr>
            <a:r>
              <a:rPr lang="en-US" sz="2200" b="1" dirty="0" smtClean="0">
                <a:solidFill>
                  <a:schemeClr val="accent1"/>
                </a:solidFill>
              </a:rPr>
              <a:t>Challenges </a:t>
            </a:r>
            <a:r>
              <a:rPr lang="en-US" sz="2200" b="1" dirty="0">
                <a:solidFill>
                  <a:schemeClr val="accent1"/>
                </a:solidFill>
              </a:rPr>
              <a:t>in Optimization</a:t>
            </a:r>
          </a:p>
          <a:p>
            <a:pPr lvl="1">
              <a:buFont typeface="Arial" charset="0"/>
              <a:buChar char="•"/>
            </a:pPr>
            <a:r>
              <a:rPr lang="en-US" sz="2200" dirty="0">
                <a:solidFill>
                  <a:schemeClr val="tx1">
                    <a:lumMod val="75000"/>
                    <a:lumOff val="25000"/>
                  </a:schemeClr>
                </a:solidFill>
              </a:rPr>
              <a:t>Momentum</a:t>
            </a:r>
          </a:p>
          <a:p>
            <a:pPr lvl="1">
              <a:buFont typeface="Arial" charset="0"/>
              <a:buChar char="•"/>
            </a:pPr>
            <a:r>
              <a:rPr lang="en-US" sz="2200" dirty="0"/>
              <a:t>Adaptive Learning Rate</a:t>
            </a:r>
          </a:p>
          <a:p>
            <a:pPr lvl="1">
              <a:buFont typeface="Arial" charset="0"/>
              <a:buChar char="•"/>
            </a:pPr>
            <a:r>
              <a:rPr lang="en-US" sz="2200" dirty="0"/>
              <a:t>Parameter Initialization </a:t>
            </a:r>
          </a:p>
          <a:p>
            <a:pPr lvl="1">
              <a:buFont typeface="Arial" charset="0"/>
              <a:buChar char="•"/>
            </a:pPr>
            <a:r>
              <a:rPr lang="en-US" sz="2200" dirty="0"/>
              <a:t>Batch Normalization</a:t>
            </a:r>
          </a:p>
          <a:p>
            <a:endParaRPr lang="en-US" sz="2400" dirty="0" smtClean="0"/>
          </a:p>
          <a:p>
            <a:endParaRPr lang="en-US" sz="2400" dirty="0"/>
          </a:p>
        </p:txBody>
      </p:sp>
      <p:sp>
        <p:nvSpPr>
          <p:cNvPr id="4" name="Slide Number Placeholder 3"/>
          <p:cNvSpPr>
            <a:spLocks noGrp="1"/>
          </p:cNvSpPr>
          <p:nvPr>
            <p:ph type="sldNum" sz="quarter" idx="12"/>
          </p:nvPr>
        </p:nvSpPr>
        <p:spPr/>
        <p:txBody>
          <a:bodyPr/>
          <a:lstStyle/>
          <a:p>
            <a:fld id="{82BAABBF-CE1E-8A4C-92D8-393D0291D808}" type="slidenum">
              <a:rPr lang="en-US" smtClean="0"/>
              <a:t>54</a:t>
            </a:fld>
            <a:endParaRPr lang="en-US"/>
          </a:p>
        </p:txBody>
      </p:sp>
    </p:spTree>
    <p:extLst>
      <p:ext uri="{BB962C8B-B14F-4D97-AF65-F5344CB8AC3E}">
        <p14:creationId xmlns:p14="http://schemas.microsoft.com/office/powerpoint/2010/main" val="1802618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50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100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150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250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300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Local Minima</a:t>
            </a:r>
            <a:endParaRPr lang="en-US" dirty="0"/>
          </a:p>
        </p:txBody>
      </p:sp>
      <p:sp>
        <p:nvSpPr>
          <p:cNvPr id="3" name="Slide Number Placeholder 2"/>
          <p:cNvSpPr>
            <a:spLocks noGrp="1"/>
          </p:cNvSpPr>
          <p:nvPr>
            <p:ph type="sldNum" sz="quarter" idx="12"/>
          </p:nvPr>
        </p:nvSpPr>
        <p:spPr/>
        <p:txBody>
          <a:bodyPr/>
          <a:lstStyle/>
          <a:p>
            <a:fld id="{82BAABBF-CE1E-8A4C-92D8-393D0291D808}" type="slidenum">
              <a:rPr lang="en-US" smtClean="0"/>
              <a:t>55</a:t>
            </a:fld>
            <a:endParaRPr lang="en-US"/>
          </a:p>
        </p:txBody>
      </p:sp>
      <p:sp>
        <p:nvSpPr>
          <p:cNvPr id="4" name="TextBox 3"/>
          <p:cNvSpPr txBox="1"/>
          <p:nvPr/>
        </p:nvSpPr>
        <p:spPr>
          <a:xfrm>
            <a:off x="6809172" y="6332535"/>
            <a:ext cx="3567024" cy="400110"/>
          </a:xfrm>
          <a:prstGeom prst="rect">
            <a:avLst/>
          </a:prstGeom>
          <a:noFill/>
        </p:spPr>
        <p:txBody>
          <a:bodyPr wrap="square" rtlCol="0">
            <a:spAutoFit/>
          </a:bodyPr>
          <a:lstStyle/>
          <a:p>
            <a:pPr algn="r"/>
            <a:r>
              <a:rPr lang="en-US" sz="2000" dirty="0" err="1">
                <a:solidFill>
                  <a:schemeClr val="tx1">
                    <a:lumMod val="50000"/>
                    <a:lumOff val="50000"/>
                  </a:schemeClr>
                </a:solidFill>
              </a:rPr>
              <a:t>Goodfellow</a:t>
            </a:r>
            <a:r>
              <a:rPr lang="en-US" sz="2000" dirty="0">
                <a:solidFill>
                  <a:schemeClr val="tx1">
                    <a:lumMod val="50000"/>
                    <a:lumOff val="50000"/>
                  </a:schemeClr>
                </a:solidFill>
              </a:rPr>
              <a:t> et al. (2016)</a:t>
            </a:r>
          </a:p>
        </p:txBody>
      </p:sp>
      <p:pic>
        <p:nvPicPr>
          <p:cNvPr id="6" name="Picture 5"/>
          <p:cNvPicPr>
            <a:picLocks noChangeAspect="1"/>
          </p:cNvPicPr>
          <p:nvPr/>
        </p:nvPicPr>
        <p:blipFill rotWithShape="1">
          <a:blip r:embed="rId3"/>
          <a:srcRect t="479" b="-479"/>
          <a:stretch/>
        </p:blipFill>
        <p:spPr>
          <a:xfrm>
            <a:off x="1524000" y="1536192"/>
            <a:ext cx="9144000" cy="4654950"/>
          </a:xfrm>
          <a:prstGeom prst="rect">
            <a:avLst/>
          </a:prstGeom>
        </p:spPr>
      </p:pic>
    </p:spTree>
    <p:extLst>
      <p:ext uri="{BB962C8B-B14F-4D97-AF65-F5344CB8AC3E}">
        <p14:creationId xmlns:p14="http://schemas.microsoft.com/office/powerpoint/2010/main" val="1539814028"/>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Local Minima</a:t>
            </a:r>
            <a:endParaRPr lang="en-US" dirty="0"/>
          </a:p>
        </p:txBody>
      </p:sp>
      <p:sp>
        <p:nvSpPr>
          <p:cNvPr id="3" name="Content Placeholder 2"/>
          <p:cNvSpPr>
            <a:spLocks noGrp="1"/>
          </p:cNvSpPr>
          <p:nvPr>
            <p:ph idx="1"/>
          </p:nvPr>
        </p:nvSpPr>
        <p:spPr/>
        <p:txBody>
          <a:bodyPr/>
          <a:lstStyle/>
          <a:p>
            <a:pPr>
              <a:spcAft>
                <a:spcPts val="1200"/>
              </a:spcAft>
            </a:pPr>
            <a:r>
              <a:rPr lang="en-US" sz="2400" dirty="0" smtClean="0"/>
              <a:t>Old view: local minima is major problem in neural network training</a:t>
            </a:r>
          </a:p>
          <a:p>
            <a:pPr>
              <a:spcAft>
                <a:spcPts val="1200"/>
              </a:spcAft>
            </a:pPr>
            <a:r>
              <a:rPr lang="en-US" sz="2400" dirty="0" smtClean="0"/>
              <a:t>Recent view:  </a:t>
            </a:r>
          </a:p>
          <a:p>
            <a:pPr lvl="1">
              <a:spcAft>
                <a:spcPts val="1200"/>
              </a:spcAft>
              <a:buFont typeface="Arial" charset="0"/>
              <a:buChar char="•"/>
            </a:pPr>
            <a:r>
              <a:rPr lang="en-US" sz="2200" dirty="0" smtClean="0"/>
              <a:t>For sufficiently large neural networks, </a:t>
            </a:r>
            <a:r>
              <a:rPr lang="en-US" sz="2200" dirty="0" smtClean="0">
                <a:solidFill>
                  <a:srgbClr val="0000FF"/>
                </a:solidFill>
              </a:rPr>
              <a:t>most local minima incur low cost</a:t>
            </a:r>
          </a:p>
          <a:p>
            <a:pPr lvl="1">
              <a:spcAft>
                <a:spcPts val="1200"/>
              </a:spcAft>
              <a:buFont typeface="Arial" charset="0"/>
              <a:buChar char="•"/>
            </a:pPr>
            <a:r>
              <a:rPr lang="en-US" sz="2200" dirty="0" smtClean="0"/>
              <a:t>Not important to find true global minimum</a:t>
            </a:r>
            <a:endParaRPr lang="en-US" sz="2200" dirty="0"/>
          </a:p>
        </p:txBody>
      </p:sp>
      <p:sp>
        <p:nvSpPr>
          <p:cNvPr id="4" name="Slide Number Placeholder 3"/>
          <p:cNvSpPr>
            <a:spLocks noGrp="1"/>
          </p:cNvSpPr>
          <p:nvPr>
            <p:ph type="sldNum" sz="quarter" idx="12"/>
          </p:nvPr>
        </p:nvSpPr>
        <p:spPr/>
        <p:txBody>
          <a:bodyPr/>
          <a:lstStyle/>
          <a:p>
            <a:fld id="{82BAABBF-CE1E-8A4C-92D8-393D0291D808}" type="slidenum">
              <a:rPr lang="en-US" smtClean="0"/>
              <a:t>56</a:t>
            </a:fld>
            <a:endParaRPr lang="en-US"/>
          </a:p>
        </p:txBody>
      </p:sp>
    </p:spTree>
    <p:extLst>
      <p:ext uri="{BB962C8B-B14F-4D97-AF65-F5344CB8AC3E}">
        <p14:creationId xmlns:p14="http://schemas.microsoft.com/office/powerpoint/2010/main" val="848126015"/>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3"/>
          <a:srcRect b="1063"/>
          <a:stretch/>
        </p:blipFill>
        <p:spPr>
          <a:xfrm>
            <a:off x="2138449" y="2002926"/>
            <a:ext cx="2929539" cy="3757181"/>
          </a:xfrm>
          <a:prstGeom prst="rect">
            <a:avLst/>
          </a:prstGeom>
        </p:spPr>
      </p:pic>
      <p:sp>
        <p:nvSpPr>
          <p:cNvPr id="2" name="Title 1"/>
          <p:cNvSpPr>
            <a:spLocks noGrp="1"/>
          </p:cNvSpPr>
          <p:nvPr>
            <p:ph type="title"/>
          </p:nvPr>
        </p:nvSpPr>
        <p:spPr/>
        <p:txBody>
          <a:bodyPr/>
          <a:lstStyle/>
          <a:p>
            <a:r>
              <a:rPr lang="en-US" dirty="0" smtClean="0"/>
              <a:t>Saddle Points</a:t>
            </a:r>
            <a:endParaRPr lang="en-US" dirty="0"/>
          </a:p>
        </p:txBody>
      </p:sp>
      <p:sp>
        <p:nvSpPr>
          <p:cNvPr id="16" name="Content Placeholder 15"/>
          <p:cNvSpPr>
            <a:spLocks noGrp="1"/>
          </p:cNvSpPr>
          <p:nvPr>
            <p:ph idx="1"/>
          </p:nvPr>
        </p:nvSpPr>
        <p:spPr>
          <a:xfrm>
            <a:off x="5451232" y="2403231"/>
            <a:ext cx="4915877" cy="3722932"/>
          </a:xfrm>
        </p:spPr>
        <p:txBody>
          <a:bodyPr/>
          <a:lstStyle/>
          <a:p>
            <a:pPr>
              <a:spcAft>
                <a:spcPts val="1200"/>
              </a:spcAft>
            </a:pPr>
            <a:r>
              <a:rPr lang="en-US" sz="2400" dirty="0"/>
              <a:t>Recent studies indicate that in high dim, saddle points are more likely than local min</a:t>
            </a:r>
          </a:p>
          <a:p>
            <a:r>
              <a:rPr lang="en-US" sz="2400" dirty="0"/>
              <a:t>Gradient can be very small near saddle points</a:t>
            </a:r>
          </a:p>
        </p:txBody>
      </p:sp>
      <p:sp>
        <p:nvSpPr>
          <p:cNvPr id="3" name="Slide Number Placeholder 2"/>
          <p:cNvSpPr>
            <a:spLocks noGrp="1"/>
          </p:cNvSpPr>
          <p:nvPr>
            <p:ph type="sldNum" sz="quarter" idx="12"/>
          </p:nvPr>
        </p:nvSpPr>
        <p:spPr/>
        <p:txBody>
          <a:bodyPr/>
          <a:lstStyle/>
          <a:p>
            <a:fld id="{82BAABBF-CE1E-8A4C-92D8-393D0291D808}" type="slidenum">
              <a:rPr lang="en-US" smtClean="0"/>
              <a:t>57</a:t>
            </a:fld>
            <a:endParaRPr lang="en-US"/>
          </a:p>
        </p:txBody>
      </p:sp>
      <p:sp>
        <p:nvSpPr>
          <p:cNvPr id="10" name="TextBox 9"/>
          <p:cNvSpPr txBox="1"/>
          <p:nvPr/>
        </p:nvSpPr>
        <p:spPr>
          <a:xfrm>
            <a:off x="3123998" y="2191238"/>
            <a:ext cx="1693155" cy="646331"/>
          </a:xfrm>
          <a:prstGeom prst="rect">
            <a:avLst/>
          </a:prstGeom>
          <a:noFill/>
        </p:spPr>
        <p:txBody>
          <a:bodyPr wrap="square" rtlCol="0">
            <a:spAutoFit/>
          </a:bodyPr>
          <a:lstStyle/>
          <a:p>
            <a:pPr algn="ctr"/>
            <a:r>
              <a:rPr lang="en-US" dirty="0">
                <a:solidFill>
                  <a:srgbClr val="0000FF"/>
                </a:solidFill>
              </a:rPr>
              <a:t>Both local min and max</a:t>
            </a:r>
          </a:p>
        </p:txBody>
      </p:sp>
      <p:cxnSp>
        <p:nvCxnSpPr>
          <p:cNvPr id="12" name="Straight Arrow Connector 11"/>
          <p:cNvCxnSpPr/>
          <p:nvPr/>
        </p:nvCxnSpPr>
        <p:spPr>
          <a:xfrm flipH="1">
            <a:off x="3720449" y="2824138"/>
            <a:ext cx="192404" cy="769751"/>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6809172" y="6332535"/>
            <a:ext cx="3567024" cy="400110"/>
          </a:xfrm>
          <a:prstGeom prst="rect">
            <a:avLst/>
          </a:prstGeom>
          <a:noFill/>
        </p:spPr>
        <p:txBody>
          <a:bodyPr wrap="square" rtlCol="0">
            <a:spAutoFit/>
          </a:bodyPr>
          <a:lstStyle/>
          <a:p>
            <a:pPr algn="r"/>
            <a:r>
              <a:rPr lang="en-US" sz="2000" dirty="0" err="1">
                <a:solidFill>
                  <a:schemeClr val="tx1">
                    <a:lumMod val="50000"/>
                    <a:lumOff val="50000"/>
                  </a:schemeClr>
                </a:solidFill>
              </a:rPr>
              <a:t>Goodfellow</a:t>
            </a:r>
            <a:r>
              <a:rPr lang="en-US" sz="2000" dirty="0">
                <a:solidFill>
                  <a:schemeClr val="tx1">
                    <a:lumMod val="50000"/>
                    <a:lumOff val="50000"/>
                  </a:schemeClr>
                </a:solidFill>
              </a:rPr>
              <a:t> et al. (2016)</a:t>
            </a:r>
          </a:p>
        </p:txBody>
      </p:sp>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3518" y="92189"/>
            <a:ext cx="3416300" cy="2349500"/>
          </a:xfrm>
          <a:prstGeom prst="rect">
            <a:avLst/>
          </a:prstGeom>
        </p:spPr>
      </p:pic>
    </p:spTree>
    <p:extLst>
      <p:ext uri="{BB962C8B-B14F-4D97-AF65-F5344CB8AC3E}">
        <p14:creationId xmlns:p14="http://schemas.microsoft.com/office/powerpoint/2010/main" val="171321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 Critical Points</a:t>
            </a:r>
            <a:endParaRPr lang="en-US" dirty="0"/>
          </a:p>
        </p:txBody>
      </p:sp>
      <p:sp>
        <p:nvSpPr>
          <p:cNvPr id="6" name="Content Placeholder 5"/>
          <p:cNvSpPr>
            <a:spLocks noGrp="1"/>
          </p:cNvSpPr>
          <p:nvPr>
            <p:ph idx="1"/>
          </p:nvPr>
        </p:nvSpPr>
        <p:spPr>
          <a:xfrm>
            <a:off x="1255643" y="1598140"/>
            <a:ext cx="9680713" cy="4525963"/>
          </a:xfrm>
        </p:spPr>
        <p:txBody>
          <a:bodyPr>
            <a:normAutofit/>
          </a:bodyPr>
          <a:lstStyle/>
          <a:p>
            <a:pPr algn="ctr"/>
            <a:r>
              <a:rPr lang="en-US" sz="2800" dirty="0"/>
              <a:t>Gradient norm increases, but validation </a:t>
            </a:r>
            <a:r>
              <a:rPr lang="en-US" sz="2800" dirty="0" smtClean="0"/>
              <a:t>error decreases</a:t>
            </a:r>
            <a:endParaRPr lang="en-US" sz="2800" dirty="0"/>
          </a:p>
        </p:txBody>
      </p:sp>
      <p:sp>
        <p:nvSpPr>
          <p:cNvPr id="3" name="Slide Number Placeholder 2"/>
          <p:cNvSpPr>
            <a:spLocks noGrp="1"/>
          </p:cNvSpPr>
          <p:nvPr>
            <p:ph type="sldNum" sz="quarter" idx="12"/>
          </p:nvPr>
        </p:nvSpPr>
        <p:spPr/>
        <p:txBody>
          <a:bodyPr/>
          <a:lstStyle/>
          <a:p>
            <a:fld id="{82BAABBF-CE1E-8A4C-92D8-393D0291D808}" type="slidenum">
              <a:rPr lang="en-US" smtClean="0"/>
              <a:t>58</a:t>
            </a:fld>
            <a:endParaRPr lang="en-US"/>
          </a:p>
        </p:txBody>
      </p:sp>
      <p:sp>
        <p:nvSpPr>
          <p:cNvPr id="5" name="TextBox 4"/>
          <p:cNvSpPr txBox="1"/>
          <p:nvPr/>
        </p:nvSpPr>
        <p:spPr>
          <a:xfrm>
            <a:off x="4362904" y="5924048"/>
            <a:ext cx="4162425" cy="400110"/>
          </a:xfrm>
          <a:prstGeom prst="rect">
            <a:avLst/>
          </a:prstGeom>
          <a:noFill/>
        </p:spPr>
        <p:txBody>
          <a:bodyPr wrap="square" rtlCol="0">
            <a:spAutoFit/>
          </a:bodyPr>
          <a:lstStyle/>
          <a:p>
            <a:pPr algn="ctr"/>
            <a:r>
              <a:rPr lang="en-US" sz="2000" i="1" dirty="0"/>
              <a:t>Convolution Nets for Object Detection</a:t>
            </a:r>
          </a:p>
        </p:txBody>
      </p:sp>
      <p:sp>
        <p:nvSpPr>
          <p:cNvPr id="7" name="TextBox 6"/>
          <p:cNvSpPr txBox="1"/>
          <p:nvPr/>
        </p:nvSpPr>
        <p:spPr>
          <a:xfrm>
            <a:off x="6809172" y="6332535"/>
            <a:ext cx="3567024" cy="400110"/>
          </a:xfrm>
          <a:prstGeom prst="rect">
            <a:avLst/>
          </a:prstGeom>
          <a:noFill/>
        </p:spPr>
        <p:txBody>
          <a:bodyPr wrap="square" rtlCol="0">
            <a:spAutoFit/>
          </a:bodyPr>
          <a:lstStyle/>
          <a:p>
            <a:pPr algn="r"/>
            <a:r>
              <a:rPr lang="en-US" sz="2000" dirty="0" err="1">
                <a:solidFill>
                  <a:schemeClr val="tx1">
                    <a:lumMod val="50000"/>
                    <a:lumOff val="50000"/>
                  </a:schemeClr>
                </a:solidFill>
              </a:rPr>
              <a:t>Goodfellow</a:t>
            </a:r>
            <a:r>
              <a:rPr lang="en-US" sz="2000" dirty="0">
                <a:solidFill>
                  <a:schemeClr val="tx1">
                    <a:lumMod val="50000"/>
                    <a:lumOff val="50000"/>
                  </a:schemeClr>
                </a:solidFill>
              </a:rPr>
              <a:t> et al. (2016)</a:t>
            </a:r>
          </a:p>
        </p:txBody>
      </p:sp>
      <p:pic>
        <p:nvPicPr>
          <p:cNvPr id="8" name="Picture 7"/>
          <p:cNvPicPr>
            <a:picLocks noChangeAspect="1"/>
          </p:cNvPicPr>
          <p:nvPr/>
        </p:nvPicPr>
        <p:blipFill>
          <a:blip r:embed="rId3"/>
          <a:stretch>
            <a:fillRect/>
          </a:stretch>
        </p:blipFill>
        <p:spPr>
          <a:xfrm>
            <a:off x="2409059" y="2312673"/>
            <a:ext cx="7603767" cy="3611375"/>
          </a:xfrm>
          <a:prstGeom prst="rect">
            <a:avLst/>
          </a:prstGeom>
        </p:spPr>
      </p:pic>
    </p:spTree>
    <p:extLst>
      <p:ext uri="{BB962C8B-B14F-4D97-AF65-F5344CB8AC3E}">
        <p14:creationId xmlns:p14="http://schemas.microsoft.com/office/powerpoint/2010/main" val="1433357994"/>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Saddle Points</a:t>
            </a:r>
            <a:endParaRPr lang="en-US" dirty="0"/>
          </a:p>
        </p:txBody>
      </p:sp>
      <p:sp>
        <p:nvSpPr>
          <p:cNvPr id="3" name="Content Placeholder 2"/>
          <p:cNvSpPr>
            <a:spLocks noGrp="1"/>
          </p:cNvSpPr>
          <p:nvPr>
            <p:ph idx="1"/>
          </p:nvPr>
        </p:nvSpPr>
        <p:spPr>
          <a:xfrm>
            <a:off x="1013791" y="1196451"/>
            <a:ext cx="8229600" cy="4923439"/>
          </a:xfrm>
        </p:spPr>
        <p:txBody>
          <a:bodyPr>
            <a:normAutofit/>
          </a:bodyPr>
          <a:lstStyle/>
          <a:p>
            <a:r>
              <a:rPr lang="en-US" sz="2400" dirty="0" smtClean="0">
                <a:solidFill>
                  <a:srgbClr val="0000FF"/>
                </a:solidFill>
              </a:rPr>
              <a:t>SGD is seen to escape saddle points</a:t>
            </a:r>
          </a:p>
          <a:p>
            <a:pPr lvl="1"/>
            <a:r>
              <a:rPr lang="en-US" sz="2400" dirty="0" smtClean="0"/>
              <a:t>Moves down-hill, uses noisy gradients</a:t>
            </a:r>
          </a:p>
          <a:p>
            <a:pPr lvl="1"/>
            <a:endParaRPr lang="en-US" sz="2400" dirty="0"/>
          </a:p>
          <a:p>
            <a:pPr lvl="1"/>
            <a:endParaRPr lang="en-US" sz="2400" dirty="0" smtClean="0"/>
          </a:p>
          <a:p>
            <a:pPr lvl="1"/>
            <a:endParaRPr lang="en-US" sz="2400" dirty="0"/>
          </a:p>
          <a:p>
            <a:pPr lvl="1"/>
            <a:endParaRPr lang="en-US" sz="2400" dirty="0" smtClean="0"/>
          </a:p>
          <a:p>
            <a:pPr lvl="1"/>
            <a:endParaRPr lang="en-US" sz="2400" dirty="0"/>
          </a:p>
          <a:p>
            <a:pPr lvl="1"/>
            <a:endParaRPr lang="en-US" sz="2400" dirty="0" smtClean="0"/>
          </a:p>
          <a:p>
            <a:pPr lvl="1"/>
            <a:endParaRPr lang="en-US" sz="2400" dirty="0" smtClean="0"/>
          </a:p>
          <a:p>
            <a:r>
              <a:rPr lang="en-US" sz="2400" dirty="0" smtClean="0">
                <a:solidFill>
                  <a:srgbClr val="0000FF"/>
                </a:solidFill>
              </a:rPr>
              <a:t>Second-order methods get stuck</a:t>
            </a:r>
          </a:p>
          <a:p>
            <a:pPr lvl="1"/>
            <a:r>
              <a:rPr lang="en-US" sz="2400" dirty="0" smtClean="0"/>
              <a:t>solves for a point with zero gradient</a:t>
            </a:r>
            <a:endParaRPr lang="en-US" sz="2400" dirty="0"/>
          </a:p>
        </p:txBody>
      </p:sp>
      <p:sp>
        <p:nvSpPr>
          <p:cNvPr id="4" name="Slide Number Placeholder 3"/>
          <p:cNvSpPr>
            <a:spLocks noGrp="1"/>
          </p:cNvSpPr>
          <p:nvPr>
            <p:ph type="sldNum" sz="quarter" idx="12"/>
          </p:nvPr>
        </p:nvSpPr>
        <p:spPr/>
        <p:txBody>
          <a:bodyPr/>
          <a:lstStyle/>
          <a:p>
            <a:fld id="{82BAABBF-CE1E-8A4C-92D8-393D0291D808}" type="slidenum">
              <a:rPr lang="en-US" smtClean="0"/>
              <a:t>59</a:t>
            </a:fld>
            <a:endParaRPr lang="en-US"/>
          </a:p>
        </p:txBody>
      </p:sp>
      <p:sp>
        <p:nvSpPr>
          <p:cNvPr id="5" name="TextBox 4"/>
          <p:cNvSpPr txBox="1"/>
          <p:nvPr/>
        </p:nvSpPr>
        <p:spPr>
          <a:xfrm>
            <a:off x="6809172" y="6332535"/>
            <a:ext cx="3567024" cy="400110"/>
          </a:xfrm>
          <a:prstGeom prst="rect">
            <a:avLst/>
          </a:prstGeom>
          <a:noFill/>
        </p:spPr>
        <p:txBody>
          <a:bodyPr wrap="square" rtlCol="0">
            <a:spAutoFit/>
          </a:bodyPr>
          <a:lstStyle/>
          <a:p>
            <a:pPr algn="r"/>
            <a:r>
              <a:rPr lang="en-US" sz="2000" dirty="0" err="1">
                <a:solidFill>
                  <a:schemeClr val="tx1">
                    <a:lumMod val="50000"/>
                    <a:lumOff val="50000"/>
                  </a:schemeClr>
                </a:solidFill>
              </a:rPr>
              <a:t>Goodfellow</a:t>
            </a:r>
            <a:r>
              <a:rPr lang="en-US" sz="2000" dirty="0">
                <a:solidFill>
                  <a:schemeClr val="tx1">
                    <a:lumMod val="50000"/>
                    <a:lumOff val="50000"/>
                  </a:schemeClr>
                </a:solidFill>
              </a:rPr>
              <a:t> et al. (2016)</a:t>
            </a:r>
          </a:p>
        </p:txBody>
      </p:sp>
      <p:pic>
        <p:nvPicPr>
          <p:cNvPr id="7" name="Picture 6"/>
          <p:cNvPicPr>
            <a:picLocks noChangeAspect="1"/>
          </p:cNvPicPr>
          <p:nvPr/>
        </p:nvPicPr>
        <p:blipFill>
          <a:blip r:embed="rId2"/>
          <a:stretch>
            <a:fillRect/>
          </a:stretch>
        </p:blipFill>
        <p:spPr>
          <a:xfrm>
            <a:off x="3933598" y="2276489"/>
            <a:ext cx="4925700" cy="2816369"/>
          </a:xfrm>
          <a:prstGeom prst="rect">
            <a:avLst/>
          </a:prstGeom>
        </p:spPr>
      </p:pic>
    </p:spTree>
    <p:extLst>
      <p:ext uri="{BB962C8B-B14F-4D97-AF65-F5344CB8AC3E}">
        <p14:creationId xmlns:p14="http://schemas.microsoft.com/office/powerpoint/2010/main" val="31801172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But what is the idea? </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6</a:t>
            </a:fld>
            <a:endParaRPr lang="en-US"/>
          </a:p>
        </p:txBody>
      </p:sp>
      <p:sp>
        <p:nvSpPr>
          <p:cNvPr id="16" name="TextBox 15"/>
          <p:cNvSpPr txBox="1"/>
          <p:nvPr/>
        </p:nvSpPr>
        <p:spPr>
          <a:xfrm>
            <a:off x="719176" y="1212259"/>
            <a:ext cx="11123532" cy="830997"/>
          </a:xfrm>
          <a:prstGeom prst="rect">
            <a:avLst/>
          </a:prstGeom>
          <a:noFill/>
        </p:spPr>
        <p:txBody>
          <a:bodyPr wrap="square" rtlCol="0">
            <a:spAutoFit/>
          </a:bodyPr>
          <a:lstStyle/>
          <a:p>
            <a:r>
              <a:rPr lang="en-US" sz="2400" dirty="0" smtClean="0">
                <a:solidFill>
                  <a:schemeClr val="tx1">
                    <a:lumMod val="75000"/>
                    <a:lumOff val="25000"/>
                  </a:schemeClr>
                </a:solidFill>
                <a:latin typeface="Karla" charset="0"/>
                <a:ea typeface="Karla" charset="0"/>
                <a:cs typeface="Karla" charset="0"/>
              </a:rPr>
              <a:t>Start with all randomly selected weights. Most likely it will perform horribly.</a:t>
            </a:r>
          </a:p>
          <a:p>
            <a:r>
              <a:rPr lang="en-US" sz="2400" dirty="0" smtClean="0">
                <a:solidFill>
                  <a:schemeClr val="tx1">
                    <a:lumMod val="75000"/>
                    <a:lumOff val="25000"/>
                  </a:schemeClr>
                </a:solidFill>
                <a:latin typeface="Karla" charset="0"/>
                <a:ea typeface="Karla" charset="0"/>
                <a:cs typeface="Karla" charset="0"/>
              </a:rPr>
              <a:t>For example, in our heart data, the model will be giving us the wrong answer. </a:t>
            </a:r>
          </a:p>
        </p:txBody>
      </p:sp>
      <p:grpSp>
        <p:nvGrpSpPr>
          <p:cNvPr id="3" name="Group 2"/>
          <p:cNvGrpSpPr/>
          <p:nvPr/>
        </p:nvGrpSpPr>
        <p:grpSpPr>
          <a:xfrm>
            <a:off x="868094" y="3047418"/>
            <a:ext cx="5620103" cy="2476322"/>
            <a:chOff x="1623196" y="3272383"/>
            <a:chExt cx="4923779" cy="1842904"/>
          </a:xfrm>
        </p:grpSpPr>
        <p:cxnSp>
          <p:nvCxnSpPr>
            <p:cNvPr id="11" name="Straight Arrow Connector 10"/>
            <p:cNvCxnSpPr/>
            <p:nvPr/>
          </p:nvCxnSpPr>
          <p:spPr>
            <a:xfrm>
              <a:off x="4389191" y="4187925"/>
              <a:ext cx="692891" cy="3720"/>
            </a:xfrm>
            <a:prstGeom prst="straightConnector1">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8" name="Rectangle 17"/>
                <p:cNvSpPr/>
                <p:nvPr/>
              </p:nvSpPr>
              <p:spPr>
                <a:xfrm>
                  <a:off x="5150839" y="4056452"/>
                  <a:ext cx="1396136" cy="27486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b="0" i="1" smtClean="0">
                                <a:latin typeface="Cambria Math" charset="0"/>
                              </a:rPr>
                            </m:ctrlPr>
                          </m:accPr>
                          <m:e>
                            <m:r>
                              <a:rPr lang="en-US" b="0" i="1" smtClean="0">
                                <a:latin typeface="Cambria Math" charset="0"/>
                              </a:rPr>
                              <m:t>𝑝</m:t>
                            </m:r>
                          </m:e>
                        </m:acc>
                        <m:r>
                          <a:rPr lang="en-US" b="0" i="1" smtClean="0">
                            <a:latin typeface="Cambria Math" charset="0"/>
                          </a:rPr>
                          <m:t>=0.4→</m:t>
                        </m:r>
                        <m:r>
                          <a:rPr lang="en-US" b="0" i="1" smtClean="0">
                            <a:latin typeface="Cambria Math" charset="0"/>
                          </a:rPr>
                          <m:t>𝑁𝑜</m:t>
                        </m:r>
                      </m:oMath>
                    </m:oMathPara>
                  </a14:m>
                  <a:endParaRPr lang="en-US" b="0" dirty="0" smtClean="0">
                    <a:ea typeface="Cambria Math" charset="0"/>
                    <a:cs typeface="Cambria Math" charset="0"/>
                  </a:endParaRPr>
                </a:p>
              </p:txBody>
            </p:sp>
          </mc:Choice>
          <mc:Fallback xmlns="">
            <p:sp>
              <p:nvSpPr>
                <p:cNvPr id="18" name="Rectangle 17"/>
                <p:cNvSpPr>
                  <a:spLocks noRot="1" noChangeAspect="1" noMove="1" noResize="1" noEditPoints="1" noAdjustHandles="1" noChangeArrowheads="1" noChangeShapeType="1" noTextEdit="1"/>
                </p:cNvSpPr>
                <p:nvPr/>
              </p:nvSpPr>
              <p:spPr>
                <a:xfrm>
                  <a:off x="5150839" y="4056452"/>
                  <a:ext cx="1396136" cy="274861"/>
                </a:xfrm>
                <a:prstGeom prst="rect">
                  <a:avLst/>
                </a:prstGeom>
                <a:blipFill rotWithShape="0">
                  <a:blip r:embed="rId2"/>
                  <a:stretch>
                    <a:fillRect t="-3333" b="-6667"/>
                  </a:stretch>
                </a:blipFill>
              </p:spPr>
              <p:txBody>
                <a:bodyPr/>
                <a:lstStyle/>
                <a:p>
                  <a:r>
                    <a:rPr lang="en-US">
                      <a:noFill/>
                    </a:rPr>
                    <a:t> </a:t>
                  </a:r>
                </a:p>
              </p:txBody>
            </p:sp>
          </mc:Fallback>
        </mc:AlternateContent>
        <p:sp>
          <p:nvSpPr>
            <p:cNvPr id="32" name="Oval 31"/>
            <p:cNvSpPr>
              <a:spLocks noChangeAspect="1"/>
            </p:cNvSpPr>
            <p:nvPr/>
          </p:nvSpPr>
          <p:spPr>
            <a:xfrm>
              <a:off x="3141609" y="3272383"/>
              <a:ext cx="228600" cy="228600"/>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32"/>
            <p:cNvSpPr>
              <a:spLocks noChangeAspect="1"/>
            </p:cNvSpPr>
            <p:nvPr/>
          </p:nvSpPr>
          <p:spPr>
            <a:xfrm>
              <a:off x="3131119" y="3799161"/>
              <a:ext cx="228600" cy="228600"/>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p:cNvSpPr>
              <a:spLocks noChangeAspect="1"/>
            </p:cNvSpPr>
            <p:nvPr/>
          </p:nvSpPr>
          <p:spPr>
            <a:xfrm>
              <a:off x="3141740" y="4359909"/>
              <a:ext cx="228600" cy="228600"/>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p:cNvSpPr>
              <a:spLocks noChangeAspect="1"/>
            </p:cNvSpPr>
            <p:nvPr/>
          </p:nvSpPr>
          <p:spPr>
            <a:xfrm>
              <a:off x="3141609" y="4886687"/>
              <a:ext cx="228600" cy="228600"/>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Oval 36"/>
            <p:cNvSpPr>
              <a:spLocks noChangeAspect="1"/>
            </p:cNvSpPr>
            <p:nvPr/>
          </p:nvSpPr>
          <p:spPr>
            <a:xfrm>
              <a:off x="4158332" y="4079583"/>
              <a:ext cx="228600" cy="228600"/>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0" name="Straight Arrow Connector 39"/>
            <p:cNvCxnSpPr>
              <a:stCxn id="32" idx="5"/>
            </p:cNvCxnSpPr>
            <p:nvPr/>
          </p:nvCxnSpPr>
          <p:spPr>
            <a:xfrm>
              <a:off x="3336731" y="3467505"/>
              <a:ext cx="865498" cy="654689"/>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a:stCxn id="33" idx="6"/>
            </p:cNvCxnSpPr>
            <p:nvPr/>
          </p:nvCxnSpPr>
          <p:spPr>
            <a:xfrm>
              <a:off x="3359719" y="3913461"/>
              <a:ext cx="809103" cy="254511"/>
            </a:xfrm>
            <a:prstGeom prst="straightConnector1">
              <a:avLst/>
            </a:prstGeom>
            <a:ln>
              <a:solidFill>
                <a:srgbClr val="0070C0"/>
              </a:solidFill>
              <a:tailEnd type="triangle"/>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stCxn id="34" idx="6"/>
            </p:cNvCxnSpPr>
            <p:nvPr/>
          </p:nvCxnSpPr>
          <p:spPr>
            <a:xfrm flipV="1">
              <a:off x="3370340" y="4250217"/>
              <a:ext cx="796969" cy="223992"/>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49" name="Straight Arrow Connector 48"/>
            <p:cNvCxnSpPr>
              <a:endCxn id="37" idx="3"/>
            </p:cNvCxnSpPr>
            <p:nvPr/>
          </p:nvCxnSpPr>
          <p:spPr>
            <a:xfrm flipV="1">
              <a:off x="3370340" y="4274705"/>
              <a:ext cx="821470" cy="694227"/>
            </a:xfrm>
            <a:prstGeom prst="straightConnector1">
              <a:avLst/>
            </a:prstGeom>
            <a:ln>
              <a:solidFill>
                <a:srgbClr val="7030A0"/>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58" name="TextBox 57"/>
                <p:cNvSpPr txBox="1"/>
                <p:nvPr/>
              </p:nvSpPr>
              <p:spPr>
                <a:xfrm>
                  <a:off x="1623196" y="3293384"/>
                  <a:ext cx="1323220" cy="20614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𝑀𝑎𝑥𝐻𝑅</m:t>
                        </m:r>
                        <m:r>
                          <a:rPr lang="en-US" b="0" i="1" smtClean="0">
                            <a:latin typeface="Cambria Math" charset="0"/>
                          </a:rPr>
                          <m:t>=170</m:t>
                        </m:r>
                      </m:oMath>
                    </m:oMathPara>
                  </a14:m>
                  <a:endParaRPr lang="en-US" dirty="0"/>
                </a:p>
              </p:txBody>
            </p:sp>
          </mc:Choice>
          <mc:Fallback xmlns="">
            <p:sp>
              <p:nvSpPr>
                <p:cNvPr id="58" name="TextBox 57"/>
                <p:cNvSpPr txBox="1">
                  <a:spLocks noRot="1" noChangeAspect="1" noMove="1" noResize="1" noEditPoints="1" noAdjustHandles="1" noChangeArrowheads="1" noChangeShapeType="1" noTextEdit="1"/>
                </p:cNvSpPr>
                <p:nvPr/>
              </p:nvSpPr>
              <p:spPr>
                <a:xfrm>
                  <a:off x="1623196" y="3293384"/>
                  <a:ext cx="1323220" cy="206145"/>
                </a:xfrm>
                <a:prstGeom prst="rect">
                  <a:avLst/>
                </a:prstGeom>
                <a:blipFill rotWithShape="0">
                  <a:blip r:embed="rId3"/>
                  <a:stretch>
                    <a:fillRect l="-3226" r="-3629"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TextBox 60"/>
                <p:cNvSpPr txBox="1"/>
                <p:nvPr/>
              </p:nvSpPr>
              <p:spPr>
                <a:xfrm>
                  <a:off x="2055806" y="3810388"/>
                  <a:ext cx="890609" cy="20614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𝐴𝑔𝑒</m:t>
                        </m:r>
                        <m:r>
                          <a:rPr lang="en-US" b="0" i="1" smtClean="0">
                            <a:latin typeface="Cambria Math" charset="0"/>
                          </a:rPr>
                          <m:t>=42</m:t>
                        </m:r>
                      </m:oMath>
                    </m:oMathPara>
                  </a14:m>
                  <a:endParaRPr lang="en-US" dirty="0"/>
                </a:p>
              </p:txBody>
            </p:sp>
          </mc:Choice>
          <mc:Fallback xmlns="">
            <p:sp>
              <p:nvSpPr>
                <p:cNvPr id="61" name="TextBox 60"/>
                <p:cNvSpPr txBox="1">
                  <a:spLocks noRot="1" noChangeAspect="1" noMove="1" noResize="1" noEditPoints="1" noAdjustHandles="1" noChangeArrowheads="1" noChangeShapeType="1" noTextEdit="1"/>
                </p:cNvSpPr>
                <p:nvPr/>
              </p:nvSpPr>
              <p:spPr>
                <a:xfrm>
                  <a:off x="2055806" y="3810388"/>
                  <a:ext cx="890609" cy="206145"/>
                </a:xfrm>
                <a:prstGeom prst="rect">
                  <a:avLst/>
                </a:prstGeom>
                <a:blipFill rotWithShape="0">
                  <a:blip r:embed="rId4"/>
                  <a:stretch>
                    <a:fillRect l="-7186" r="-5389" b="-32609"/>
                  </a:stretch>
                </a:blipFill>
              </p:spPr>
              <p:txBody>
                <a:bodyPr/>
                <a:lstStyle/>
                <a:p>
                  <a:r>
                    <a:rPr lang="en-US">
                      <a:noFill/>
                    </a:rPr>
                    <a:t> </a:t>
                  </a:r>
                </a:p>
              </p:txBody>
            </p:sp>
          </mc:Fallback>
        </mc:AlternateContent>
        <p:sp>
          <p:nvSpPr>
            <p:cNvPr id="62" name="TextBox 61"/>
            <p:cNvSpPr txBox="1"/>
            <p:nvPr/>
          </p:nvSpPr>
          <p:spPr>
            <a:xfrm>
              <a:off x="2738265" y="4294525"/>
              <a:ext cx="57" cy="206145"/>
            </a:xfrm>
            <a:prstGeom prst="rect">
              <a:avLst/>
            </a:prstGeom>
            <a:noFill/>
          </p:spPr>
          <p:txBody>
            <a:bodyPr wrap="none" lIns="0" tIns="0" rIns="0" bIns="0" rtlCol="0">
              <a:spAutoFit/>
            </a:bodyPr>
            <a:lstStyle/>
            <a:p>
              <a:endParaRPr lang="en-US" dirty="0"/>
            </a:p>
          </p:txBody>
        </p:sp>
      </p:grpSp>
      <mc:AlternateContent xmlns:mc="http://schemas.openxmlformats.org/markup-compatibility/2006" xmlns:a14="http://schemas.microsoft.com/office/drawing/2010/main">
        <mc:Choice Requires="a14">
          <p:sp>
            <p:nvSpPr>
              <p:cNvPr id="31" name="TextBox 30"/>
              <p:cNvSpPr txBox="1"/>
              <p:nvPr/>
            </p:nvSpPr>
            <p:spPr>
              <a:xfrm>
                <a:off x="1139794" y="4548792"/>
                <a:ext cx="123674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𝑆𝑒𝑥</m:t>
                      </m:r>
                      <m:r>
                        <a:rPr lang="en-US" b="0" i="1" smtClean="0">
                          <a:latin typeface="Cambria Math" charset="0"/>
                        </a:rPr>
                        <m:t>=</m:t>
                      </m:r>
                      <m:r>
                        <a:rPr lang="en-US" b="0" i="1" smtClean="0">
                          <a:latin typeface="Cambria Math" charset="0"/>
                        </a:rPr>
                        <m:t>𝑀𝑎𝑙𝑒</m:t>
                      </m:r>
                    </m:oMath>
                  </m:oMathPara>
                </a14:m>
                <a:endParaRPr lang="en-US" dirty="0"/>
              </a:p>
            </p:txBody>
          </p:sp>
        </mc:Choice>
        <mc:Fallback xmlns="">
          <p:sp>
            <p:nvSpPr>
              <p:cNvPr id="31" name="TextBox 30"/>
              <p:cNvSpPr txBox="1">
                <a:spLocks noRot="1" noChangeAspect="1" noMove="1" noResize="1" noEditPoints="1" noAdjustHandles="1" noChangeArrowheads="1" noChangeShapeType="1" noTextEdit="1"/>
              </p:cNvSpPr>
              <p:nvPr/>
            </p:nvSpPr>
            <p:spPr>
              <a:xfrm>
                <a:off x="1139794" y="4548792"/>
                <a:ext cx="1236749" cy="276999"/>
              </a:xfrm>
              <a:prstGeom prst="rect">
                <a:avLst/>
              </a:prstGeom>
              <a:blipFill rotWithShape="0">
                <a:blip r:embed="rId5"/>
                <a:stretch>
                  <a:fillRect l="-4433" r="-4433" b="-65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p:cNvSpPr txBox="1"/>
              <p:nvPr/>
            </p:nvSpPr>
            <p:spPr>
              <a:xfrm>
                <a:off x="1170485" y="5327082"/>
                <a:ext cx="120795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𝐶h𝑜𝑙</m:t>
                      </m:r>
                      <m:r>
                        <a:rPr lang="en-US" b="0" i="1" smtClean="0">
                          <a:latin typeface="Cambria Math" charset="0"/>
                        </a:rPr>
                        <m:t>=342</m:t>
                      </m:r>
                    </m:oMath>
                  </m:oMathPara>
                </a14:m>
                <a:endParaRPr lang="en-US" dirty="0"/>
              </a:p>
            </p:txBody>
          </p:sp>
        </mc:Choice>
        <mc:Fallback xmlns="">
          <p:sp>
            <p:nvSpPr>
              <p:cNvPr id="42" name="TextBox 41"/>
              <p:cNvSpPr txBox="1">
                <a:spLocks noRot="1" noChangeAspect="1" noMove="1" noResize="1" noEditPoints="1" noAdjustHandles="1" noChangeArrowheads="1" noChangeShapeType="1" noTextEdit="1"/>
              </p:cNvSpPr>
              <p:nvPr/>
            </p:nvSpPr>
            <p:spPr>
              <a:xfrm>
                <a:off x="1170485" y="5327082"/>
                <a:ext cx="1207959" cy="276999"/>
              </a:xfrm>
              <a:prstGeom prst="rect">
                <a:avLst/>
              </a:prstGeom>
              <a:blipFill rotWithShape="0">
                <a:blip r:embed="rId6"/>
                <a:stretch>
                  <a:fillRect l="-4545" r="-4545" b="-8889"/>
                </a:stretch>
              </a:blipFill>
            </p:spPr>
            <p:txBody>
              <a:bodyPr/>
              <a:lstStyle/>
              <a:p>
                <a:r>
                  <a:rPr lang="en-US">
                    <a:noFill/>
                  </a:rPr>
                  <a:t> </a:t>
                </a:r>
              </a:p>
            </p:txBody>
          </p:sp>
        </mc:Fallback>
      </mc:AlternateContent>
      <p:sp>
        <p:nvSpPr>
          <p:cNvPr id="5" name="TextBox 4"/>
          <p:cNvSpPr txBox="1"/>
          <p:nvPr/>
        </p:nvSpPr>
        <p:spPr>
          <a:xfrm>
            <a:off x="6635284" y="4079833"/>
            <a:ext cx="2694432" cy="400110"/>
          </a:xfrm>
          <a:prstGeom prst="rect">
            <a:avLst/>
          </a:prstGeom>
          <a:noFill/>
        </p:spPr>
        <p:txBody>
          <a:bodyPr wrap="square" rtlCol="0">
            <a:spAutoFit/>
          </a:bodyPr>
          <a:lstStyle/>
          <a:p>
            <a:r>
              <a:rPr lang="en-US" sz="2000" i="1" dirty="0" smtClean="0">
                <a:solidFill>
                  <a:schemeClr val="tx1">
                    <a:lumMod val="75000"/>
                    <a:lumOff val="25000"/>
                  </a:schemeClr>
                </a:solidFill>
              </a:rPr>
              <a:t>y=Yes</a:t>
            </a:r>
            <a:endParaRPr lang="en-US" sz="2000" i="1" dirty="0">
              <a:solidFill>
                <a:schemeClr val="tx1">
                  <a:lumMod val="75000"/>
                  <a:lumOff val="25000"/>
                </a:schemeClr>
              </a:solidFill>
            </a:endParaRPr>
          </a:p>
        </p:txBody>
      </p:sp>
      <p:sp>
        <p:nvSpPr>
          <p:cNvPr id="24" name="Oval Callout 23"/>
          <p:cNvSpPr/>
          <p:nvPr/>
        </p:nvSpPr>
        <p:spPr>
          <a:xfrm>
            <a:off x="8098324" y="5209352"/>
            <a:ext cx="2898860" cy="1125777"/>
          </a:xfrm>
          <a:prstGeom prst="wedgeEllipseCallout">
            <a:avLst>
              <a:gd name="adj1" fmla="val -105152"/>
              <a:gd name="adj2" fmla="val -106950"/>
            </a:avLst>
          </a:prstGeom>
          <a:solidFill>
            <a:srgbClr val="F9F9F9"/>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solidFill>
                  <a:schemeClr val="tx1">
                    <a:lumMod val="75000"/>
                    <a:lumOff val="25000"/>
                  </a:schemeClr>
                </a:solidFill>
              </a:rPr>
              <a:t>Bad Computer</a:t>
            </a:r>
            <a:endParaRPr lang="en-US" sz="2400" dirty="0">
              <a:solidFill>
                <a:schemeClr val="tx1">
                  <a:lumMod val="75000"/>
                  <a:lumOff val="25000"/>
                </a:schemeClr>
              </a:solidFill>
            </a:endParaRPr>
          </a:p>
        </p:txBody>
      </p:sp>
      <p:sp>
        <p:nvSpPr>
          <p:cNvPr id="25" name="TextBox 24"/>
          <p:cNvSpPr txBox="1"/>
          <p:nvPr/>
        </p:nvSpPr>
        <p:spPr>
          <a:xfrm>
            <a:off x="6574324" y="3564794"/>
            <a:ext cx="1524000" cy="369332"/>
          </a:xfrm>
          <a:prstGeom prst="rect">
            <a:avLst/>
          </a:prstGeom>
          <a:noFill/>
        </p:spPr>
        <p:txBody>
          <a:bodyPr wrap="square" rtlCol="0">
            <a:spAutoFit/>
          </a:bodyPr>
          <a:lstStyle/>
          <a:p>
            <a:r>
              <a:rPr lang="en-US" dirty="0" smtClean="0">
                <a:solidFill>
                  <a:srgbClr val="C00000"/>
                </a:solidFill>
                <a:latin typeface="Karla" charset="0"/>
                <a:ea typeface="Karla" charset="0"/>
                <a:cs typeface="Karla" charset="0"/>
              </a:rPr>
              <a:t>Correct</a:t>
            </a:r>
            <a:endParaRPr lang="en-US" dirty="0">
              <a:solidFill>
                <a:srgbClr val="C00000"/>
              </a:solidFill>
              <a:latin typeface="Karla" charset="0"/>
              <a:ea typeface="Karla" charset="0"/>
              <a:cs typeface="Karla" charset="0"/>
            </a:endParaRPr>
          </a:p>
        </p:txBody>
      </p:sp>
    </p:spTree>
    <p:extLst>
      <p:ext uri="{BB962C8B-B14F-4D97-AF65-F5344CB8AC3E}">
        <p14:creationId xmlns:p14="http://schemas.microsoft.com/office/powerpoint/2010/main" val="1702345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4" grpId="1"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Poor Conditioning</a:t>
            </a:r>
            <a:endParaRPr lang="en-US" dirty="0"/>
          </a:p>
        </p:txBody>
      </p:sp>
      <p:sp>
        <p:nvSpPr>
          <p:cNvPr id="4" name="Content Placeholder 3"/>
          <p:cNvSpPr>
            <a:spLocks noGrp="1"/>
          </p:cNvSpPr>
          <p:nvPr>
            <p:ph idx="1"/>
          </p:nvPr>
        </p:nvSpPr>
        <p:spPr/>
        <p:txBody>
          <a:bodyPr/>
          <a:lstStyle/>
          <a:p>
            <a:r>
              <a:rPr lang="en-US" sz="2400" dirty="0" smtClean="0"/>
              <a:t>Poorly conditioned Hessian matrix</a:t>
            </a:r>
          </a:p>
          <a:p>
            <a:pPr lvl="1"/>
            <a:r>
              <a:rPr lang="en-US" sz="2400" dirty="0" smtClean="0">
                <a:solidFill>
                  <a:srgbClr val="0000FF"/>
                </a:solidFill>
              </a:rPr>
              <a:t>High curvature</a:t>
            </a:r>
            <a:r>
              <a:rPr lang="en-US" sz="2400" dirty="0" smtClean="0"/>
              <a:t>: small steps leads to huge increase </a:t>
            </a:r>
          </a:p>
          <a:p>
            <a:r>
              <a:rPr lang="en-US" sz="2400" dirty="0" smtClean="0"/>
              <a:t>Learning is slow despite strong gradients</a:t>
            </a:r>
            <a:endParaRPr lang="en-US" sz="2400" dirty="0"/>
          </a:p>
        </p:txBody>
      </p:sp>
      <p:sp>
        <p:nvSpPr>
          <p:cNvPr id="5" name="Slide Number Placeholder 4"/>
          <p:cNvSpPr>
            <a:spLocks noGrp="1"/>
          </p:cNvSpPr>
          <p:nvPr>
            <p:ph type="sldNum" sz="quarter" idx="12"/>
          </p:nvPr>
        </p:nvSpPr>
        <p:spPr/>
        <p:txBody>
          <a:bodyPr/>
          <a:lstStyle/>
          <a:p>
            <a:fld id="{82BAABBF-CE1E-8A4C-92D8-393D0291D808}" type="slidenum">
              <a:rPr lang="en-US" smtClean="0"/>
              <a:t>60</a:t>
            </a:fld>
            <a:endParaRPr lang="en-US"/>
          </a:p>
        </p:txBody>
      </p:sp>
      <p:sp>
        <p:nvSpPr>
          <p:cNvPr id="7" name="TextBox 6"/>
          <p:cNvSpPr txBox="1"/>
          <p:nvPr/>
        </p:nvSpPr>
        <p:spPr>
          <a:xfrm>
            <a:off x="1330036" y="3975293"/>
            <a:ext cx="3144272" cy="707886"/>
          </a:xfrm>
          <a:prstGeom prst="rect">
            <a:avLst/>
          </a:prstGeom>
          <a:noFill/>
        </p:spPr>
        <p:txBody>
          <a:bodyPr wrap="square" rtlCol="0">
            <a:spAutoFit/>
          </a:bodyPr>
          <a:lstStyle/>
          <a:p>
            <a:r>
              <a:rPr lang="en-US" sz="2000" dirty="0">
                <a:solidFill>
                  <a:schemeClr val="tx1">
                    <a:lumMod val="75000"/>
                    <a:lumOff val="25000"/>
                  </a:schemeClr>
                </a:solidFill>
                <a:latin typeface="Karla" charset="0"/>
                <a:ea typeface="Karla" charset="0"/>
                <a:cs typeface="Karla" charset="0"/>
              </a:rPr>
              <a:t>Oscillations slow down progress</a:t>
            </a:r>
          </a:p>
        </p:txBody>
      </p:sp>
      <p:pic>
        <p:nvPicPr>
          <p:cNvPr id="8" name="Picture 7"/>
          <p:cNvPicPr>
            <a:picLocks noChangeAspect="1"/>
          </p:cNvPicPr>
          <p:nvPr/>
        </p:nvPicPr>
        <p:blipFill>
          <a:blip r:embed="rId3"/>
          <a:stretch>
            <a:fillRect/>
          </a:stretch>
        </p:blipFill>
        <p:spPr>
          <a:xfrm>
            <a:off x="4686635" y="2770853"/>
            <a:ext cx="4245074" cy="3561682"/>
          </a:xfrm>
          <a:prstGeom prst="rect">
            <a:avLst/>
          </a:prstGeom>
        </p:spPr>
      </p:pic>
    </p:spTree>
    <p:extLst>
      <p:ext uri="{BB962C8B-B14F-4D97-AF65-F5344CB8AC3E}">
        <p14:creationId xmlns:p14="http://schemas.microsoft.com/office/powerpoint/2010/main" val="1883765146"/>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 Critical Points</a:t>
            </a:r>
            <a:endParaRPr lang="en-US" dirty="0"/>
          </a:p>
        </p:txBody>
      </p:sp>
      <p:sp>
        <p:nvSpPr>
          <p:cNvPr id="3" name="Content Placeholder 2"/>
          <p:cNvSpPr>
            <a:spLocks noGrp="1"/>
          </p:cNvSpPr>
          <p:nvPr>
            <p:ph idx="1"/>
          </p:nvPr>
        </p:nvSpPr>
        <p:spPr/>
        <p:txBody>
          <a:bodyPr/>
          <a:lstStyle/>
          <a:p>
            <a:r>
              <a:rPr lang="en-US" sz="2400" dirty="0" smtClean="0"/>
              <a:t>Some cost functions do not have critical points. In particular classification. </a:t>
            </a:r>
            <a:endParaRPr lang="en-US" sz="2400" dirty="0"/>
          </a:p>
        </p:txBody>
      </p:sp>
      <p:sp>
        <p:nvSpPr>
          <p:cNvPr id="4" name="Slide Number Placeholder 3"/>
          <p:cNvSpPr>
            <a:spLocks noGrp="1"/>
          </p:cNvSpPr>
          <p:nvPr>
            <p:ph type="sldNum" sz="quarter" idx="12"/>
          </p:nvPr>
        </p:nvSpPr>
        <p:spPr/>
        <p:txBody>
          <a:bodyPr/>
          <a:lstStyle/>
          <a:p>
            <a:fld id="{82BAABBF-CE1E-8A4C-92D8-393D0291D808}" type="slidenum">
              <a:rPr lang="en-US" smtClean="0"/>
              <a:t>61</a:t>
            </a:fld>
            <a:endParaRPr lang="en-US"/>
          </a:p>
        </p:txBody>
      </p:sp>
      <p:pic>
        <p:nvPicPr>
          <p:cNvPr id="6" name="Picture 5"/>
          <p:cNvPicPr>
            <a:picLocks noChangeAspect="1"/>
          </p:cNvPicPr>
          <p:nvPr/>
        </p:nvPicPr>
        <p:blipFill>
          <a:blip r:embed="rId3"/>
          <a:stretch>
            <a:fillRect/>
          </a:stretch>
        </p:blipFill>
        <p:spPr>
          <a:xfrm>
            <a:off x="3653735" y="2533007"/>
            <a:ext cx="4089400" cy="3162300"/>
          </a:xfrm>
          <a:prstGeom prst="rect">
            <a:avLst/>
          </a:prstGeom>
        </p:spPr>
      </p:pic>
    </p:spTree>
    <p:extLst>
      <p:ext uri="{BB962C8B-B14F-4D97-AF65-F5344CB8AC3E}">
        <p14:creationId xmlns:p14="http://schemas.microsoft.com/office/powerpoint/2010/main" val="178464068"/>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Exploding and Vanishing Gradients</a:t>
            </a:r>
            <a:endParaRPr lang="en-US" dirty="0"/>
          </a:p>
        </p:txBody>
      </p:sp>
      <p:sp>
        <p:nvSpPr>
          <p:cNvPr id="3" name="Slide Number Placeholder 2"/>
          <p:cNvSpPr>
            <a:spLocks noGrp="1"/>
          </p:cNvSpPr>
          <p:nvPr>
            <p:ph type="sldNum" sz="quarter" idx="12"/>
          </p:nvPr>
        </p:nvSpPr>
        <p:spPr/>
        <p:txBody>
          <a:bodyPr/>
          <a:lstStyle/>
          <a:p>
            <a:fld id="{82BAABBF-CE1E-8A4C-92D8-393D0291D808}" type="slidenum">
              <a:rPr lang="en-US" smtClean="0"/>
              <a:t>62</a:t>
            </a:fld>
            <a:endParaRPr lang="en-US"/>
          </a:p>
        </p:txBody>
      </p:sp>
      <p:sp>
        <p:nvSpPr>
          <p:cNvPr id="11" name="TextBox 10"/>
          <p:cNvSpPr txBox="1"/>
          <p:nvPr/>
        </p:nvSpPr>
        <p:spPr>
          <a:xfrm>
            <a:off x="2298700" y="4879976"/>
            <a:ext cx="1797050" cy="830997"/>
          </a:xfrm>
          <a:prstGeom prst="rect">
            <a:avLst/>
          </a:prstGeom>
          <a:noFill/>
        </p:spPr>
        <p:txBody>
          <a:bodyPr wrap="square" rtlCol="0">
            <a:spAutoFit/>
          </a:bodyPr>
          <a:lstStyle/>
          <a:p>
            <a:r>
              <a:rPr lang="en-US" sz="2400" dirty="0"/>
              <a:t>Linear activation</a:t>
            </a:r>
          </a:p>
        </p:txBody>
      </p:sp>
      <p:sp>
        <p:nvSpPr>
          <p:cNvPr id="7" name="TextBox 6"/>
          <p:cNvSpPr txBox="1"/>
          <p:nvPr/>
        </p:nvSpPr>
        <p:spPr>
          <a:xfrm>
            <a:off x="6809172" y="6332535"/>
            <a:ext cx="3567024" cy="400110"/>
          </a:xfrm>
          <a:prstGeom prst="rect">
            <a:avLst/>
          </a:prstGeom>
          <a:noFill/>
        </p:spPr>
        <p:txBody>
          <a:bodyPr wrap="square" rtlCol="0">
            <a:spAutoFit/>
          </a:bodyPr>
          <a:lstStyle/>
          <a:p>
            <a:pPr algn="r"/>
            <a:r>
              <a:rPr lang="en-US" sz="2000" dirty="0" err="1">
                <a:solidFill>
                  <a:schemeClr val="tx1">
                    <a:lumMod val="50000"/>
                    <a:lumOff val="50000"/>
                  </a:schemeClr>
                </a:solidFill>
              </a:rPr>
              <a:t>deeplearning.ai</a:t>
            </a:r>
            <a:endParaRPr lang="en-US" sz="2000" dirty="0">
              <a:solidFill>
                <a:schemeClr val="tx1">
                  <a:lumMod val="50000"/>
                  <a:lumOff val="50000"/>
                </a:schemeClr>
              </a:solidFill>
            </a:endParaRPr>
          </a:p>
        </p:txBody>
      </p:sp>
      <p:pic>
        <p:nvPicPr>
          <p:cNvPr id="8" name="Picture 7"/>
          <p:cNvPicPr>
            <a:picLocks noChangeAspect="1"/>
          </p:cNvPicPr>
          <p:nvPr/>
        </p:nvPicPr>
        <p:blipFill>
          <a:blip r:embed="rId3"/>
          <a:stretch>
            <a:fillRect/>
          </a:stretch>
        </p:blipFill>
        <p:spPr>
          <a:xfrm>
            <a:off x="2124075" y="1425409"/>
            <a:ext cx="8020878" cy="2695575"/>
          </a:xfrm>
          <a:prstGeom prst="rect">
            <a:avLst/>
          </a:prstGeom>
        </p:spPr>
      </p:pic>
      <p:grpSp>
        <p:nvGrpSpPr>
          <p:cNvPr id="5" name="Group 4"/>
          <p:cNvGrpSpPr/>
          <p:nvPr/>
        </p:nvGrpSpPr>
        <p:grpSpPr>
          <a:xfrm>
            <a:off x="4696690" y="4892746"/>
            <a:ext cx="3736513" cy="818227"/>
            <a:chOff x="4637314" y="5156974"/>
            <a:chExt cx="3736513" cy="818227"/>
          </a:xfrm>
        </p:grpSpPr>
        <mc:AlternateContent xmlns:mc="http://schemas.openxmlformats.org/markup-compatibility/2006" xmlns:a14="http://schemas.microsoft.com/office/drawing/2010/main">
          <mc:Choice Requires="a14">
            <p:sp>
              <p:nvSpPr>
                <p:cNvPr id="4" name="TextBox 3"/>
                <p:cNvSpPr txBox="1"/>
                <p:nvPr/>
              </p:nvSpPr>
              <p:spPr>
                <a:xfrm>
                  <a:off x="4637314" y="5156974"/>
                  <a:ext cx="120417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charset="0"/>
                              </a:rPr>
                            </m:ctrlPr>
                          </m:sSubPr>
                          <m:e>
                            <m:r>
                              <a:rPr lang="en-US" sz="2400" b="0" i="1" smtClean="0">
                                <a:latin typeface="Cambria Math" charset="0"/>
                              </a:rPr>
                              <m:t>h</m:t>
                            </m:r>
                          </m:e>
                          <m:sub>
                            <m:r>
                              <a:rPr lang="en-US" sz="2400" b="0" i="1" smtClean="0">
                                <a:latin typeface="Cambria Math" charset="0"/>
                              </a:rPr>
                              <m:t>𝑖</m:t>
                            </m:r>
                          </m:sub>
                        </m:sSub>
                        <m:r>
                          <a:rPr lang="en-US" sz="2400" b="0" i="1" smtClean="0">
                            <a:latin typeface="Cambria Math" charset="0"/>
                          </a:rPr>
                          <m:t>=</m:t>
                        </m:r>
                        <m:r>
                          <a:rPr lang="en-US" sz="2400" b="0" i="1" smtClean="0">
                            <a:latin typeface="Cambria Math" charset="0"/>
                          </a:rPr>
                          <m:t>𝑊𝑥</m:t>
                        </m:r>
                      </m:oMath>
                    </m:oMathPara>
                  </a14:m>
                  <a:endParaRPr lang="en-US" sz="2400" b="0" dirty="0" smtClean="0"/>
                </a:p>
              </p:txBody>
            </p:sp>
          </mc:Choice>
          <mc:Fallback xmlns="">
            <p:sp>
              <p:nvSpPr>
                <p:cNvPr id="4" name="TextBox 3"/>
                <p:cNvSpPr txBox="1">
                  <a:spLocks noRot="1" noChangeAspect="1" noMove="1" noResize="1" noEditPoints="1" noAdjustHandles="1" noChangeArrowheads="1" noChangeShapeType="1" noTextEdit="1"/>
                </p:cNvSpPr>
                <p:nvPr/>
              </p:nvSpPr>
              <p:spPr>
                <a:xfrm>
                  <a:off x="4637314" y="5156974"/>
                  <a:ext cx="1204176" cy="369332"/>
                </a:xfrm>
                <a:prstGeom prst="rect">
                  <a:avLst/>
                </a:prstGeom>
                <a:blipFill rotWithShape="0">
                  <a:blip r:embed="rId4"/>
                  <a:stretch>
                    <a:fillRect l="-6061" r="-4545"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4652167" y="5605869"/>
                  <a:ext cx="3721660"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charset="0"/>
                              </a:rPr>
                            </m:ctrlPr>
                          </m:sSubPr>
                          <m:e>
                            <m:r>
                              <a:rPr lang="en-US" sz="2400" b="0" i="1" smtClean="0">
                                <a:latin typeface="Cambria Math" charset="0"/>
                              </a:rPr>
                              <m:t>h</m:t>
                            </m:r>
                          </m:e>
                          <m:sub>
                            <m:r>
                              <a:rPr lang="en-US" sz="2400" b="0" i="1" smtClean="0">
                                <a:latin typeface="Cambria Math" charset="0"/>
                              </a:rPr>
                              <m:t>𝑖</m:t>
                            </m:r>
                          </m:sub>
                        </m:sSub>
                        <m:r>
                          <a:rPr lang="en-US" sz="2400" b="0" i="1" smtClean="0">
                            <a:latin typeface="Cambria Math" charset="0"/>
                          </a:rPr>
                          <m:t>=</m:t>
                        </m:r>
                        <m:r>
                          <a:rPr lang="en-US" sz="2400" b="0" i="1" smtClean="0">
                            <a:latin typeface="Cambria Math" charset="0"/>
                          </a:rPr>
                          <m:t>𝑊</m:t>
                        </m:r>
                        <m:sSub>
                          <m:sSubPr>
                            <m:ctrlPr>
                              <a:rPr lang="en-US" sz="2400" b="0" i="1" smtClean="0">
                                <a:latin typeface="Cambria Math" charset="0"/>
                              </a:rPr>
                            </m:ctrlPr>
                          </m:sSubPr>
                          <m:e>
                            <m:r>
                              <a:rPr lang="en-US" sz="2400" b="0" i="1" smtClean="0">
                                <a:latin typeface="Cambria Math" charset="0"/>
                              </a:rPr>
                              <m:t>h</m:t>
                            </m:r>
                          </m:e>
                          <m:sub>
                            <m:r>
                              <a:rPr lang="en-US" sz="2400" b="0" i="1" smtClean="0">
                                <a:latin typeface="Cambria Math" charset="0"/>
                              </a:rPr>
                              <m:t>𝑖</m:t>
                            </m:r>
                            <m:r>
                              <a:rPr lang="en-US" sz="2400" b="0" i="1" smtClean="0">
                                <a:latin typeface="Cambria Math" charset="0"/>
                              </a:rPr>
                              <m:t>−1</m:t>
                            </m:r>
                          </m:sub>
                        </m:sSub>
                        <m:r>
                          <a:rPr lang="en-US" sz="2400" b="0" i="1" smtClean="0">
                            <a:latin typeface="Cambria Math" charset="0"/>
                          </a:rPr>
                          <m:t>,   </m:t>
                        </m:r>
                        <m:r>
                          <a:rPr lang="en-US" sz="2400" b="0" i="1" smtClean="0">
                            <a:latin typeface="Cambria Math" charset="0"/>
                          </a:rPr>
                          <m:t>𝑖</m:t>
                        </m:r>
                        <m:r>
                          <a:rPr lang="en-US" sz="2400" b="0" i="1" smtClean="0">
                            <a:latin typeface="Cambria Math" charset="0"/>
                          </a:rPr>
                          <m:t>=2,…,</m:t>
                        </m:r>
                        <m:r>
                          <a:rPr lang="en-US" sz="2400" b="0" i="1" smtClean="0">
                            <a:latin typeface="Cambria Math" charset="0"/>
                          </a:rPr>
                          <m:t>𝑛</m:t>
                        </m:r>
                      </m:oMath>
                    </m:oMathPara>
                  </a14:m>
                  <a:endParaRPr lang="en-US" sz="2400" b="0" dirty="0" smtClean="0"/>
                </a:p>
              </p:txBody>
            </p:sp>
          </mc:Choice>
          <mc:Fallback xmlns="">
            <p:sp>
              <p:nvSpPr>
                <p:cNvPr id="10" name="TextBox 9"/>
                <p:cNvSpPr txBox="1">
                  <a:spLocks noRot="1" noChangeAspect="1" noMove="1" noResize="1" noEditPoints="1" noAdjustHandles="1" noChangeArrowheads="1" noChangeShapeType="1" noTextEdit="1"/>
                </p:cNvSpPr>
                <p:nvPr/>
              </p:nvSpPr>
              <p:spPr>
                <a:xfrm>
                  <a:off x="4652167" y="5605869"/>
                  <a:ext cx="3721660" cy="369332"/>
                </a:xfrm>
                <a:prstGeom prst="rect">
                  <a:avLst/>
                </a:prstGeom>
                <a:blipFill rotWithShape="0">
                  <a:blip r:embed="rId5"/>
                  <a:stretch>
                    <a:fillRect l="-1475" t="-140984" r="-492" b="-175410"/>
                  </a:stretch>
                </a:blipFill>
              </p:spPr>
              <p:txBody>
                <a:bodyPr/>
                <a:lstStyle/>
                <a:p>
                  <a:r>
                    <a:rPr lang="en-US">
                      <a:noFill/>
                    </a:rPr>
                    <a:t> </a:t>
                  </a:r>
                </a:p>
              </p:txBody>
            </p:sp>
          </mc:Fallback>
        </mc:AlternateContent>
      </p:grpSp>
    </p:spTree>
    <p:extLst>
      <p:ext uri="{BB962C8B-B14F-4D97-AF65-F5344CB8AC3E}">
        <p14:creationId xmlns:p14="http://schemas.microsoft.com/office/powerpoint/2010/main" val="1291445811"/>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Exploding and Vanishing Gradients</a:t>
            </a:r>
            <a:endParaRPr lang="en-US" dirty="0"/>
          </a:p>
        </p:txBody>
      </p:sp>
      <p:sp>
        <p:nvSpPr>
          <p:cNvPr id="3" name="Content Placeholder 2"/>
          <p:cNvSpPr>
            <a:spLocks noGrp="1"/>
          </p:cNvSpPr>
          <p:nvPr>
            <p:ph idx="1"/>
          </p:nvPr>
        </p:nvSpPr>
        <p:spPr>
          <a:xfrm>
            <a:off x="1981200" y="1600200"/>
            <a:ext cx="8229600" cy="4876800"/>
          </a:xfrm>
        </p:spPr>
        <p:txBody>
          <a:bodyPr/>
          <a:lstStyle/>
          <a:p>
            <a:endParaRPr lang="en-US" sz="4400" dirty="0"/>
          </a:p>
          <a:p>
            <a:endParaRPr lang="en-US" dirty="0" smtClean="0"/>
          </a:p>
          <a:p>
            <a:endParaRPr lang="en-US" sz="3600" dirty="0"/>
          </a:p>
          <a:p>
            <a:endParaRPr lang="en-US" dirty="0" smtClean="0"/>
          </a:p>
          <a:p>
            <a:endParaRPr lang="en-US" dirty="0"/>
          </a:p>
          <a:p>
            <a:endParaRPr lang="en-US" dirty="0" smtClean="0"/>
          </a:p>
          <a:p>
            <a:endParaRPr lang="en-US" dirty="0"/>
          </a:p>
          <a:p>
            <a:endParaRPr lang="en-US" dirty="0" smtClean="0"/>
          </a:p>
          <a:p>
            <a:endParaRPr lang="en-US" dirty="0"/>
          </a:p>
        </p:txBody>
      </p:sp>
      <p:sp>
        <p:nvSpPr>
          <p:cNvPr id="4" name="Slide Number Placeholder 3"/>
          <p:cNvSpPr>
            <a:spLocks noGrp="1"/>
          </p:cNvSpPr>
          <p:nvPr>
            <p:ph type="sldNum" sz="quarter" idx="12"/>
          </p:nvPr>
        </p:nvSpPr>
        <p:spPr/>
        <p:txBody>
          <a:bodyPr/>
          <a:lstStyle/>
          <a:p>
            <a:fld id="{82BAABBF-CE1E-8A4C-92D8-393D0291D808}" type="slidenum">
              <a:rPr lang="en-US" smtClean="0"/>
              <a:t>63</a:t>
            </a:fld>
            <a:endParaRPr lang="en-US"/>
          </a:p>
        </p:txBody>
      </p:sp>
      <p:graphicFrame>
        <p:nvGraphicFramePr>
          <p:cNvPr id="10" name="Object 9"/>
          <p:cNvGraphicFramePr>
            <a:graphicFrameLocks noChangeAspect="1"/>
          </p:cNvGraphicFramePr>
          <p:nvPr>
            <p:extLst/>
          </p:nvPr>
        </p:nvGraphicFramePr>
        <p:xfrm>
          <a:off x="1947863" y="2864101"/>
          <a:ext cx="8450262" cy="1255712"/>
        </p:xfrm>
        <a:graphic>
          <a:graphicData uri="http://schemas.openxmlformats.org/presentationml/2006/ole">
            <mc:AlternateContent xmlns:mc="http://schemas.openxmlformats.org/markup-compatibility/2006">
              <mc:Choice xmlns:v="urn:schemas-microsoft-com:vml" Requires="v">
                <p:oleObj spid="_x0000_s6177" name="Equation" r:id="rId4" imgW="4102100" imgH="609600" progId="Equation.3">
                  <p:embed/>
                </p:oleObj>
              </mc:Choice>
              <mc:Fallback>
                <p:oleObj name="Equation" r:id="rId4" imgW="4102100" imgH="609600" progId="Equation.3">
                  <p:embed/>
                  <p:pic>
                    <p:nvPicPr>
                      <p:cNvPr id="0" name=""/>
                      <p:cNvPicPr/>
                      <p:nvPr/>
                    </p:nvPicPr>
                    <p:blipFill>
                      <a:blip r:embed="rId5"/>
                      <a:stretch>
                        <a:fillRect/>
                      </a:stretch>
                    </p:blipFill>
                    <p:spPr>
                      <a:xfrm>
                        <a:off x="1947863" y="2864101"/>
                        <a:ext cx="8450262" cy="1255712"/>
                      </a:xfrm>
                      <a:prstGeom prst="rect">
                        <a:avLst/>
                      </a:prstGeom>
                    </p:spPr>
                  </p:pic>
                </p:oleObj>
              </mc:Fallback>
            </mc:AlternateContent>
          </a:graphicData>
        </a:graphic>
      </p:graphicFrame>
      <p:graphicFrame>
        <p:nvGraphicFramePr>
          <p:cNvPr id="11" name="Object 10"/>
          <p:cNvGraphicFramePr>
            <a:graphicFrameLocks noChangeAspect="1"/>
          </p:cNvGraphicFramePr>
          <p:nvPr>
            <p:extLst/>
          </p:nvPr>
        </p:nvGraphicFramePr>
        <p:xfrm>
          <a:off x="2055721" y="1417638"/>
          <a:ext cx="3619936" cy="1157444"/>
        </p:xfrm>
        <a:graphic>
          <a:graphicData uri="http://schemas.openxmlformats.org/presentationml/2006/ole">
            <mc:AlternateContent xmlns:mc="http://schemas.openxmlformats.org/markup-compatibility/2006">
              <mc:Choice xmlns:v="urn:schemas-microsoft-com:vml" Requires="v">
                <p:oleObj spid="_x0000_s6178" name="Equation" r:id="rId6" imgW="1549400" imgH="495300" progId="Equation.3">
                  <p:embed/>
                </p:oleObj>
              </mc:Choice>
              <mc:Fallback>
                <p:oleObj name="Equation" r:id="rId6" imgW="1549400" imgH="495300" progId="Equation.3">
                  <p:embed/>
                  <p:pic>
                    <p:nvPicPr>
                      <p:cNvPr id="0" name=""/>
                      <p:cNvPicPr/>
                      <p:nvPr/>
                    </p:nvPicPr>
                    <p:blipFill>
                      <a:blip r:embed="rId7"/>
                      <a:stretch>
                        <a:fillRect/>
                      </a:stretch>
                    </p:blipFill>
                    <p:spPr>
                      <a:xfrm>
                        <a:off x="2055721" y="1417638"/>
                        <a:ext cx="3619936" cy="1157444"/>
                      </a:xfrm>
                      <a:prstGeom prst="rect">
                        <a:avLst/>
                      </a:prstGeom>
                    </p:spPr>
                  </p:pic>
                </p:oleObj>
              </mc:Fallback>
            </mc:AlternateContent>
          </a:graphicData>
        </a:graphic>
      </p:graphicFrame>
    </p:spTree>
    <p:extLst>
      <p:ext uri="{BB962C8B-B14F-4D97-AF65-F5344CB8AC3E}">
        <p14:creationId xmlns:p14="http://schemas.microsoft.com/office/powerpoint/2010/main" val="253576987"/>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Exploding and Vanishing Gradients</a:t>
            </a:r>
          </a:p>
        </p:txBody>
      </p:sp>
      <p:sp>
        <p:nvSpPr>
          <p:cNvPr id="3" name="Slide Number Placeholder 2"/>
          <p:cNvSpPr>
            <a:spLocks noGrp="1"/>
          </p:cNvSpPr>
          <p:nvPr>
            <p:ph type="sldNum" sz="quarter" idx="12"/>
          </p:nvPr>
        </p:nvSpPr>
        <p:spPr/>
        <p:txBody>
          <a:bodyPr/>
          <a:lstStyle/>
          <a:p>
            <a:fld id="{82BAABBF-CE1E-8A4C-92D8-393D0291D808}" type="slidenum">
              <a:rPr lang="en-US" smtClean="0"/>
              <a:t>64</a:t>
            </a:fld>
            <a:endParaRPr lang="en-US"/>
          </a:p>
        </p:txBody>
      </p:sp>
      <p:sp>
        <p:nvSpPr>
          <p:cNvPr id="6" name="TextBox 5"/>
          <p:cNvSpPr txBox="1"/>
          <p:nvPr/>
        </p:nvSpPr>
        <p:spPr>
          <a:xfrm>
            <a:off x="8023080" y="3608710"/>
            <a:ext cx="1923578" cy="523220"/>
          </a:xfrm>
          <a:prstGeom prst="rect">
            <a:avLst/>
          </a:prstGeom>
          <a:noFill/>
        </p:spPr>
        <p:txBody>
          <a:bodyPr wrap="square" rtlCol="0">
            <a:spAutoFit/>
          </a:bodyPr>
          <a:lstStyle/>
          <a:p>
            <a:r>
              <a:rPr lang="en-US" sz="2800" dirty="0"/>
              <a:t>Explodes!</a:t>
            </a:r>
          </a:p>
        </p:txBody>
      </p:sp>
      <p:sp>
        <p:nvSpPr>
          <p:cNvPr id="7" name="TextBox 6"/>
          <p:cNvSpPr txBox="1"/>
          <p:nvPr/>
        </p:nvSpPr>
        <p:spPr>
          <a:xfrm>
            <a:off x="8023080" y="5223887"/>
            <a:ext cx="1923578" cy="523220"/>
          </a:xfrm>
          <a:prstGeom prst="rect">
            <a:avLst/>
          </a:prstGeom>
          <a:noFill/>
        </p:spPr>
        <p:txBody>
          <a:bodyPr wrap="square" rtlCol="0">
            <a:spAutoFit/>
          </a:bodyPr>
          <a:lstStyle/>
          <a:p>
            <a:r>
              <a:rPr lang="en-US" sz="2800" dirty="0"/>
              <a:t>Vanishes!</a:t>
            </a:r>
          </a:p>
        </p:txBody>
      </p:sp>
      <p:graphicFrame>
        <p:nvGraphicFramePr>
          <p:cNvPr id="8" name="Object 7"/>
          <p:cNvGraphicFramePr>
            <a:graphicFrameLocks noChangeAspect="1"/>
          </p:cNvGraphicFramePr>
          <p:nvPr>
            <p:extLst/>
          </p:nvPr>
        </p:nvGraphicFramePr>
        <p:xfrm>
          <a:off x="2472143" y="1032992"/>
          <a:ext cx="4979987" cy="5151437"/>
        </p:xfrm>
        <a:graphic>
          <a:graphicData uri="http://schemas.openxmlformats.org/presentationml/2006/ole">
            <mc:AlternateContent xmlns:mc="http://schemas.openxmlformats.org/markup-compatibility/2006">
              <mc:Choice xmlns:v="urn:schemas-microsoft-com:vml" Requires="v">
                <p:oleObj spid="_x0000_s7185" name="Equation" r:id="rId4" imgW="2133600" imgH="2209800" progId="Equation.3">
                  <p:embed/>
                </p:oleObj>
              </mc:Choice>
              <mc:Fallback>
                <p:oleObj name="Equation" r:id="rId4" imgW="2133600" imgH="2209800" progId="Equation.3">
                  <p:embed/>
                  <p:pic>
                    <p:nvPicPr>
                      <p:cNvPr id="0" name=""/>
                      <p:cNvPicPr/>
                      <p:nvPr/>
                    </p:nvPicPr>
                    <p:blipFill>
                      <a:blip r:embed="rId5"/>
                      <a:stretch>
                        <a:fillRect/>
                      </a:stretch>
                    </p:blipFill>
                    <p:spPr>
                      <a:xfrm>
                        <a:off x="2472143" y="1032992"/>
                        <a:ext cx="4979987" cy="5151437"/>
                      </a:xfrm>
                      <a:prstGeom prst="rect">
                        <a:avLst/>
                      </a:prstGeom>
                    </p:spPr>
                  </p:pic>
                </p:oleObj>
              </mc:Fallback>
            </mc:AlternateContent>
          </a:graphicData>
        </a:graphic>
      </p:graphicFrame>
    </p:spTree>
    <p:extLst>
      <p:ext uri="{BB962C8B-B14F-4D97-AF65-F5344CB8AC3E}">
        <p14:creationId xmlns:p14="http://schemas.microsoft.com/office/powerpoint/2010/main" val="2068844411"/>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Exploding and Vanishing Gradients</a:t>
            </a:r>
          </a:p>
        </p:txBody>
      </p:sp>
      <p:sp>
        <p:nvSpPr>
          <p:cNvPr id="3" name="Content Placeholder 2"/>
          <p:cNvSpPr>
            <a:spLocks noGrp="1"/>
          </p:cNvSpPr>
          <p:nvPr>
            <p:ph idx="1"/>
          </p:nvPr>
        </p:nvSpPr>
        <p:spPr>
          <a:xfrm>
            <a:off x="1109436" y="1234939"/>
            <a:ext cx="8229600" cy="4846464"/>
          </a:xfrm>
        </p:spPr>
        <p:txBody>
          <a:bodyPr/>
          <a:lstStyle/>
          <a:p>
            <a:r>
              <a:rPr lang="en-US" sz="2400" dirty="0" smtClean="0"/>
              <a:t>Exploding gradients lead to cliffs</a:t>
            </a:r>
          </a:p>
          <a:p>
            <a:r>
              <a:rPr lang="en-US" sz="2400" dirty="0" smtClean="0"/>
              <a:t>Can be mitigated using </a:t>
            </a:r>
            <a:r>
              <a:rPr lang="en-US" sz="2400" dirty="0" smtClean="0">
                <a:solidFill>
                  <a:srgbClr val="0000FF"/>
                </a:solidFill>
              </a:rPr>
              <a:t>gradient clipping</a:t>
            </a:r>
          </a:p>
        </p:txBody>
      </p:sp>
      <p:sp>
        <p:nvSpPr>
          <p:cNvPr id="5" name="Slide Number Placeholder 4"/>
          <p:cNvSpPr>
            <a:spLocks noGrp="1"/>
          </p:cNvSpPr>
          <p:nvPr>
            <p:ph type="sldNum" sz="quarter" idx="12"/>
          </p:nvPr>
        </p:nvSpPr>
        <p:spPr/>
        <p:txBody>
          <a:bodyPr/>
          <a:lstStyle/>
          <a:p>
            <a:fld id="{82BAABBF-CE1E-8A4C-92D8-393D0291D808}" type="slidenum">
              <a:rPr lang="en-US" smtClean="0"/>
              <a:t>65</a:t>
            </a:fld>
            <a:endParaRPr lang="en-US"/>
          </a:p>
        </p:txBody>
      </p:sp>
      <p:sp>
        <p:nvSpPr>
          <p:cNvPr id="6" name="TextBox 5"/>
          <p:cNvSpPr txBox="1"/>
          <p:nvPr/>
        </p:nvSpPr>
        <p:spPr>
          <a:xfrm>
            <a:off x="6809172" y="6332535"/>
            <a:ext cx="3567024" cy="400110"/>
          </a:xfrm>
          <a:prstGeom prst="rect">
            <a:avLst/>
          </a:prstGeom>
          <a:noFill/>
        </p:spPr>
        <p:txBody>
          <a:bodyPr wrap="square" rtlCol="0">
            <a:spAutoFit/>
          </a:bodyPr>
          <a:lstStyle/>
          <a:p>
            <a:pPr algn="r"/>
            <a:r>
              <a:rPr lang="en-US" sz="2000" dirty="0" err="1">
                <a:solidFill>
                  <a:schemeClr val="tx1">
                    <a:lumMod val="50000"/>
                    <a:lumOff val="50000"/>
                  </a:schemeClr>
                </a:solidFill>
              </a:rPr>
              <a:t>Goodfellow</a:t>
            </a:r>
            <a:r>
              <a:rPr lang="en-US" sz="2000" dirty="0">
                <a:solidFill>
                  <a:schemeClr val="tx1">
                    <a:lumMod val="50000"/>
                    <a:lumOff val="50000"/>
                  </a:schemeClr>
                </a:solidFill>
              </a:rPr>
              <a:t> et al. (2016)</a:t>
            </a:r>
          </a:p>
        </p:txBody>
      </p:sp>
      <p:pic>
        <p:nvPicPr>
          <p:cNvPr id="7" name="Picture 6"/>
          <p:cNvPicPr>
            <a:picLocks noChangeAspect="1"/>
          </p:cNvPicPr>
          <p:nvPr/>
        </p:nvPicPr>
        <p:blipFill>
          <a:blip r:embed="rId3"/>
          <a:stretch>
            <a:fillRect/>
          </a:stretch>
        </p:blipFill>
        <p:spPr>
          <a:xfrm>
            <a:off x="3215518" y="3032126"/>
            <a:ext cx="6123518" cy="3143250"/>
          </a:xfrm>
          <a:prstGeom prst="rect">
            <a:avLst/>
          </a:prstGeom>
        </p:spPr>
      </p:pic>
      <mc:AlternateContent xmlns:mc="http://schemas.openxmlformats.org/markup-compatibility/2006" xmlns:a14="http://schemas.microsoft.com/office/drawing/2010/main">
        <mc:Choice Requires="a14">
          <p:sp>
            <p:nvSpPr>
              <p:cNvPr id="8" name="TextBox 7"/>
              <p:cNvSpPr txBox="1"/>
              <p:nvPr/>
            </p:nvSpPr>
            <p:spPr>
              <a:xfrm>
                <a:off x="908987" y="2960013"/>
                <a:ext cx="1658916"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2800" b="0" i="0" smtClean="0">
                          <a:solidFill>
                            <a:schemeClr val="tx1">
                              <a:lumMod val="75000"/>
                              <a:lumOff val="25000"/>
                            </a:schemeClr>
                          </a:solidFill>
                          <a:latin typeface="Cambria Math" charset="0"/>
                          <a:ea typeface="Karla" charset="0"/>
                          <a:cs typeface="Karla" charset="0"/>
                        </a:rPr>
                        <m:t>if</m:t>
                      </m:r>
                      <m:r>
                        <a:rPr lang="en-US" sz="2800" b="0" i="0" smtClean="0">
                          <a:solidFill>
                            <a:schemeClr val="tx1">
                              <a:lumMod val="75000"/>
                              <a:lumOff val="25000"/>
                            </a:schemeClr>
                          </a:solidFill>
                          <a:latin typeface="Cambria Math" charset="0"/>
                          <a:ea typeface="Karla" charset="0"/>
                          <a:cs typeface="Karla" charset="0"/>
                        </a:rPr>
                        <m:t> </m:t>
                      </m:r>
                      <m:d>
                        <m:dPr>
                          <m:begChr m:val="‖"/>
                          <m:endChr m:val="‖"/>
                          <m:ctrlPr>
                            <a:rPr lang="en-US" sz="2800" b="0" i="1" smtClean="0">
                              <a:solidFill>
                                <a:schemeClr val="tx1">
                                  <a:lumMod val="75000"/>
                                  <a:lumOff val="25000"/>
                                </a:schemeClr>
                              </a:solidFill>
                              <a:latin typeface="Cambria Math" charset="0"/>
                            </a:rPr>
                          </m:ctrlPr>
                        </m:dPr>
                        <m:e>
                          <m:r>
                            <a:rPr lang="en-US" sz="2800" b="0" i="1" smtClean="0">
                              <a:solidFill>
                                <a:schemeClr val="tx1">
                                  <a:lumMod val="75000"/>
                                  <a:lumOff val="25000"/>
                                </a:schemeClr>
                              </a:solidFill>
                              <a:latin typeface="Cambria Math" charset="0"/>
                            </a:rPr>
                            <m:t>𝑔</m:t>
                          </m:r>
                        </m:e>
                      </m:d>
                      <m:r>
                        <a:rPr lang="en-US" sz="2800" i="1">
                          <a:solidFill>
                            <a:schemeClr val="tx1">
                              <a:lumMod val="75000"/>
                              <a:lumOff val="25000"/>
                            </a:schemeClr>
                          </a:solidFill>
                          <a:latin typeface="Cambria Math" charset="0"/>
                          <a:ea typeface="Cambria Math" charset="0"/>
                          <a:cs typeface="Cambria Math" charset="0"/>
                        </a:rPr>
                        <m:t>&gt;</m:t>
                      </m:r>
                      <m:r>
                        <a:rPr lang="en-US" sz="2800" b="0" i="1" smtClean="0">
                          <a:solidFill>
                            <a:schemeClr val="tx1">
                              <a:lumMod val="75000"/>
                              <a:lumOff val="25000"/>
                            </a:schemeClr>
                          </a:solidFill>
                          <a:latin typeface="Cambria Math" charset="0"/>
                          <a:ea typeface="Cambria Math" charset="0"/>
                          <a:cs typeface="Cambria Math" charset="0"/>
                        </a:rPr>
                        <m:t>𝑢</m:t>
                      </m:r>
                    </m:oMath>
                  </m:oMathPara>
                </a14:m>
                <a:endParaRPr lang="en-US" sz="2800" dirty="0">
                  <a:solidFill>
                    <a:schemeClr val="tx1">
                      <a:lumMod val="75000"/>
                      <a:lumOff val="25000"/>
                    </a:schemeClr>
                  </a:solidFill>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908987" y="2960013"/>
                <a:ext cx="1658916" cy="430887"/>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908987" y="3756833"/>
                <a:ext cx="1535741" cy="81349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solidFill>
                            <a:schemeClr val="tx1">
                              <a:lumMod val="75000"/>
                              <a:lumOff val="25000"/>
                            </a:schemeClr>
                          </a:solidFill>
                          <a:latin typeface="Cambria Math" charset="0"/>
                        </a:rPr>
                        <m:t>𝑔</m:t>
                      </m:r>
                      <m:r>
                        <a:rPr lang="en-US" sz="2800" b="0" i="1" smtClean="0">
                          <a:solidFill>
                            <a:schemeClr val="tx1">
                              <a:lumMod val="75000"/>
                              <a:lumOff val="25000"/>
                            </a:schemeClr>
                          </a:solidFill>
                          <a:latin typeface="Cambria Math" charset="0"/>
                          <a:ea typeface="Cambria Math" charset="0"/>
                          <a:cs typeface="Cambria Math" charset="0"/>
                        </a:rPr>
                        <m:t>⟵</m:t>
                      </m:r>
                      <m:f>
                        <m:fPr>
                          <m:ctrlPr>
                            <a:rPr lang="en-US" sz="2800" b="0" i="1" smtClean="0">
                              <a:solidFill>
                                <a:schemeClr val="tx1">
                                  <a:lumMod val="75000"/>
                                  <a:lumOff val="25000"/>
                                </a:schemeClr>
                              </a:solidFill>
                              <a:latin typeface="Cambria Math" charset="0"/>
                              <a:ea typeface="Cambria Math" charset="0"/>
                              <a:cs typeface="Cambria Math" charset="0"/>
                            </a:rPr>
                          </m:ctrlPr>
                        </m:fPr>
                        <m:num>
                          <m:r>
                            <a:rPr lang="en-US" sz="2800" b="0" i="1" smtClean="0">
                              <a:solidFill>
                                <a:schemeClr val="tx1">
                                  <a:lumMod val="75000"/>
                                  <a:lumOff val="25000"/>
                                </a:schemeClr>
                              </a:solidFill>
                              <a:latin typeface="Cambria Math" charset="0"/>
                              <a:ea typeface="Cambria Math" charset="0"/>
                              <a:cs typeface="Cambria Math" charset="0"/>
                            </a:rPr>
                            <m:t>𝑔𝑢</m:t>
                          </m:r>
                        </m:num>
                        <m:den>
                          <m:d>
                            <m:dPr>
                              <m:begChr m:val="‖"/>
                              <m:endChr m:val="‖"/>
                              <m:ctrlPr>
                                <a:rPr lang="en-US" sz="2800" i="1">
                                  <a:solidFill>
                                    <a:schemeClr val="tx1">
                                      <a:lumMod val="75000"/>
                                      <a:lumOff val="25000"/>
                                    </a:schemeClr>
                                  </a:solidFill>
                                  <a:latin typeface="Cambria Math" charset="0"/>
                                </a:rPr>
                              </m:ctrlPr>
                            </m:dPr>
                            <m:e>
                              <m:r>
                                <a:rPr lang="en-US" sz="2800" i="1">
                                  <a:solidFill>
                                    <a:schemeClr val="tx1">
                                      <a:lumMod val="75000"/>
                                      <a:lumOff val="25000"/>
                                    </a:schemeClr>
                                  </a:solidFill>
                                  <a:latin typeface="Cambria Math" charset="0"/>
                                </a:rPr>
                                <m:t>𝑔</m:t>
                              </m:r>
                            </m:e>
                          </m:d>
                        </m:den>
                      </m:f>
                    </m:oMath>
                  </m:oMathPara>
                </a14:m>
                <a:endParaRPr lang="en-US" sz="2800" b="0" dirty="0" smtClean="0">
                  <a:solidFill>
                    <a:schemeClr val="tx1">
                      <a:lumMod val="75000"/>
                      <a:lumOff val="25000"/>
                    </a:schemeClr>
                  </a:solidFill>
                  <a:ea typeface="Cambria Math" charset="0"/>
                  <a:cs typeface="Cambria Math" charset="0"/>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908987" y="3756833"/>
                <a:ext cx="1535741" cy="813492"/>
              </a:xfrm>
              <a:prstGeom prst="rect">
                <a:avLst/>
              </a:prstGeom>
              <a:blipFill rotWithShape="0">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793774940"/>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a:xfrm>
            <a:off x="820163" y="983807"/>
            <a:ext cx="10327008" cy="2111143"/>
          </a:xfrm>
        </p:spPr>
        <p:txBody>
          <a:bodyPr/>
          <a:lstStyle/>
          <a:p>
            <a:r>
              <a:rPr lang="en-US" b="1" dirty="0" smtClean="0"/>
              <a:t>Optimization</a:t>
            </a:r>
          </a:p>
          <a:p>
            <a:pPr lvl="1">
              <a:buFont typeface="Arial" charset="0"/>
              <a:buChar char="•"/>
            </a:pPr>
            <a:r>
              <a:rPr lang="en-US" sz="2200" dirty="0" smtClean="0">
                <a:solidFill>
                  <a:schemeClr val="tx1">
                    <a:lumMod val="75000"/>
                    <a:lumOff val="25000"/>
                  </a:schemeClr>
                </a:solidFill>
              </a:rPr>
              <a:t>Challenges </a:t>
            </a:r>
            <a:r>
              <a:rPr lang="en-US" sz="2200" dirty="0">
                <a:solidFill>
                  <a:schemeClr val="tx1">
                    <a:lumMod val="75000"/>
                    <a:lumOff val="25000"/>
                  </a:schemeClr>
                </a:solidFill>
              </a:rPr>
              <a:t>in Optimization</a:t>
            </a:r>
          </a:p>
          <a:p>
            <a:pPr lvl="1">
              <a:buFont typeface="Arial" charset="0"/>
              <a:buChar char="•"/>
            </a:pPr>
            <a:r>
              <a:rPr lang="en-US" sz="2200" b="1" dirty="0">
                <a:solidFill>
                  <a:schemeClr val="accent1"/>
                </a:solidFill>
              </a:rPr>
              <a:t>Momentum</a:t>
            </a:r>
          </a:p>
          <a:p>
            <a:pPr lvl="1">
              <a:buFont typeface="Arial" charset="0"/>
              <a:buChar char="•"/>
            </a:pPr>
            <a:r>
              <a:rPr lang="en-US" sz="2200" dirty="0"/>
              <a:t>Adaptive Learning Rate</a:t>
            </a:r>
          </a:p>
          <a:p>
            <a:pPr lvl="1">
              <a:buFont typeface="Arial" charset="0"/>
              <a:buChar char="•"/>
            </a:pPr>
            <a:r>
              <a:rPr lang="en-US" sz="2200" dirty="0"/>
              <a:t>Parameter Initialization </a:t>
            </a:r>
          </a:p>
          <a:p>
            <a:pPr lvl="1">
              <a:buFont typeface="Arial" charset="0"/>
              <a:buChar char="•"/>
            </a:pPr>
            <a:r>
              <a:rPr lang="en-US" sz="2200" dirty="0"/>
              <a:t>Batch Normalization</a:t>
            </a:r>
          </a:p>
          <a:p>
            <a:endParaRPr lang="en-US" sz="2400" dirty="0" smtClean="0"/>
          </a:p>
          <a:p>
            <a:endParaRPr lang="en-US" sz="2400" dirty="0"/>
          </a:p>
        </p:txBody>
      </p:sp>
      <p:sp>
        <p:nvSpPr>
          <p:cNvPr id="4" name="Slide Number Placeholder 3"/>
          <p:cNvSpPr>
            <a:spLocks noGrp="1"/>
          </p:cNvSpPr>
          <p:nvPr>
            <p:ph type="sldNum" sz="quarter" idx="12"/>
          </p:nvPr>
        </p:nvSpPr>
        <p:spPr/>
        <p:txBody>
          <a:bodyPr/>
          <a:lstStyle/>
          <a:p>
            <a:fld id="{82BAABBF-CE1E-8A4C-92D8-393D0291D808}" type="slidenum">
              <a:rPr lang="en-US" smtClean="0"/>
              <a:t>66</a:t>
            </a:fld>
            <a:endParaRPr lang="en-US"/>
          </a:p>
        </p:txBody>
      </p:sp>
    </p:spTree>
    <p:extLst>
      <p:ext uri="{BB962C8B-B14F-4D97-AF65-F5344CB8AC3E}">
        <p14:creationId xmlns:p14="http://schemas.microsoft.com/office/powerpoint/2010/main" val="73531424"/>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783" y="387110"/>
            <a:ext cx="10972800" cy="767276"/>
          </a:xfrm>
        </p:spPr>
        <p:txBody>
          <a:bodyPr/>
          <a:lstStyle/>
          <a:p>
            <a:r>
              <a:rPr lang="en-US" dirty="0" smtClean="0"/>
              <a:t>Stochastic Gradient Descent</a:t>
            </a:r>
            <a:endParaRPr lang="en-US" dirty="0"/>
          </a:p>
        </p:txBody>
      </p:sp>
      <p:sp>
        <p:nvSpPr>
          <p:cNvPr id="3" name="Slide Number Placeholder 2"/>
          <p:cNvSpPr>
            <a:spLocks noGrp="1"/>
          </p:cNvSpPr>
          <p:nvPr>
            <p:ph type="sldNum" sz="quarter" idx="12"/>
          </p:nvPr>
        </p:nvSpPr>
        <p:spPr/>
        <p:txBody>
          <a:bodyPr/>
          <a:lstStyle/>
          <a:p>
            <a:fld id="{82BAABBF-CE1E-8A4C-92D8-393D0291D808}" type="slidenum">
              <a:rPr lang="en-US" smtClean="0"/>
              <a:t>67</a:t>
            </a:fld>
            <a:endParaRPr lang="en-US"/>
          </a:p>
        </p:txBody>
      </p:sp>
      <p:sp>
        <p:nvSpPr>
          <p:cNvPr id="5" name="TextBox 4"/>
          <p:cNvSpPr txBox="1"/>
          <p:nvPr/>
        </p:nvSpPr>
        <p:spPr>
          <a:xfrm>
            <a:off x="6533661" y="2861603"/>
            <a:ext cx="3528647" cy="1477327"/>
          </a:xfrm>
          <a:prstGeom prst="rect">
            <a:avLst/>
          </a:prstGeom>
          <a:noFill/>
        </p:spPr>
        <p:txBody>
          <a:bodyPr wrap="square" rtlCol="0">
            <a:spAutoFit/>
          </a:bodyPr>
          <a:lstStyle/>
          <a:p>
            <a:r>
              <a:rPr lang="en-US" sz="2400" dirty="0"/>
              <a:t>Oscillations because updates do not exploit curvature information</a:t>
            </a:r>
          </a:p>
          <a:p>
            <a:endParaRPr lang="en-US" dirty="0"/>
          </a:p>
        </p:txBody>
      </p:sp>
      <p:sp>
        <p:nvSpPr>
          <p:cNvPr id="6" name="TextBox 5"/>
          <p:cNvSpPr txBox="1"/>
          <p:nvPr/>
        </p:nvSpPr>
        <p:spPr>
          <a:xfrm>
            <a:off x="6876562" y="5661893"/>
            <a:ext cx="3567024" cy="400110"/>
          </a:xfrm>
          <a:prstGeom prst="rect">
            <a:avLst/>
          </a:prstGeom>
          <a:noFill/>
        </p:spPr>
        <p:txBody>
          <a:bodyPr wrap="square" rtlCol="0">
            <a:spAutoFit/>
          </a:bodyPr>
          <a:lstStyle/>
          <a:p>
            <a:pPr algn="r"/>
            <a:r>
              <a:rPr lang="en-US" sz="2000" dirty="0" err="1">
                <a:solidFill>
                  <a:schemeClr val="tx1">
                    <a:lumMod val="50000"/>
                    <a:lumOff val="50000"/>
                  </a:schemeClr>
                </a:solidFill>
              </a:rPr>
              <a:t>Goodfellow</a:t>
            </a:r>
            <a:r>
              <a:rPr lang="en-US" sz="2000" dirty="0">
                <a:solidFill>
                  <a:schemeClr val="tx1">
                    <a:lumMod val="50000"/>
                    <a:lumOff val="50000"/>
                  </a:schemeClr>
                </a:solidFill>
              </a:rPr>
              <a:t> et al. (2016)</a:t>
            </a:r>
          </a:p>
        </p:txBody>
      </p:sp>
      <p:pic>
        <p:nvPicPr>
          <p:cNvPr id="8" name="Picture 7"/>
          <p:cNvPicPr>
            <a:picLocks noChangeAspect="1"/>
          </p:cNvPicPr>
          <p:nvPr/>
        </p:nvPicPr>
        <p:blipFill rotWithShape="1">
          <a:blip r:embed="rId4"/>
          <a:srcRect l="12663" r="-12663" b="8408"/>
          <a:stretch/>
        </p:blipFill>
        <p:spPr>
          <a:xfrm>
            <a:off x="2895600" y="2361222"/>
            <a:ext cx="3980962" cy="3200400"/>
          </a:xfrm>
          <a:prstGeom prst="rect">
            <a:avLst/>
          </a:prstGeom>
        </p:spPr>
      </p:pic>
      <p:graphicFrame>
        <p:nvGraphicFramePr>
          <p:cNvPr id="9" name="Object 8"/>
          <p:cNvGraphicFramePr>
            <a:graphicFrameLocks noChangeAspect="1"/>
          </p:cNvGraphicFramePr>
          <p:nvPr>
            <p:extLst/>
          </p:nvPr>
        </p:nvGraphicFramePr>
        <p:xfrm>
          <a:off x="4231438" y="2046931"/>
          <a:ext cx="762000" cy="488950"/>
        </p:xfrm>
        <a:graphic>
          <a:graphicData uri="http://schemas.openxmlformats.org/presentationml/2006/ole">
            <mc:AlternateContent xmlns:mc="http://schemas.openxmlformats.org/markup-compatibility/2006">
              <mc:Choice xmlns:v="urn:schemas-microsoft-com:vml" Requires="v">
                <p:oleObj spid="_x0000_s8209" name="Equation" r:id="rId5" imgW="317500" imgH="203200" progId="Equation.3">
                  <p:embed/>
                </p:oleObj>
              </mc:Choice>
              <mc:Fallback>
                <p:oleObj name="Equation" r:id="rId5" imgW="317500" imgH="203200" progId="Equation.3">
                  <p:embed/>
                  <p:pic>
                    <p:nvPicPr>
                      <p:cNvPr id="0" name=""/>
                      <p:cNvPicPr/>
                      <p:nvPr/>
                    </p:nvPicPr>
                    <p:blipFill>
                      <a:blip r:embed="rId6"/>
                      <a:stretch>
                        <a:fillRect/>
                      </a:stretch>
                    </p:blipFill>
                    <p:spPr>
                      <a:xfrm>
                        <a:off x="4231438" y="2046931"/>
                        <a:ext cx="762000" cy="488950"/>
                      </a:xfrm>
                      <a:prstGeom prst="rect">
                        <a:avLst/>
                      </a:prstGeom>
                    </p:spPr>
                  </p:pic>
                </p:oleObj>
              </mc:Fallback>
            </mc:AlternateContent>
          </a:graphicData>
        </a:graphic>
      </p:graphicFrame>
    </p:spTree>
    <p:extLst>
      <p:ext uri="{BB962C8B-B14F-4D97-AF65-F5344CB8AC3E}">
        <p14:creationId xmlns:p14="http://schemas.microsoft.com/office/powerpoint/2010/main" val="1872557056"/>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Momentum</a:t>
            </a:r>
            <a:endParaRPr lang="en-US" dirty="0"/>
          </a:p>
        </p:txBody>
      </p:sp>
      <p:sp>
        <p:nvSpPr>
          <p:cNvPr id="4" name="Content Placeholder 3"/>
          <p:cNvSpPr>
            <a:spLocks noGrp="1"/>
          </p:cNvSpPr>
          <p:nvPr>
            <p:ph idx="1"/>
          </p:nvPr>
        </p:nvSpPr>
        <p:spPr>
          <a:xfrm>
            <a:off x="733443" y="1222551"/>
            <a:ext cx="8229600" cy="4767609"/>
          </a:xfrm>
        </p:spPr>
        <p:txBody>
          <a:bodyPr>
            <a:noAutofit/>
          </a:bodyPr>
          <a:lstStyle/>
          <a:p>
            <a:r>
              <a:rPr lang="en-US" sz="2400" dirty="0" smtClean="0"/>
              <a:t>SGD is slow when there is </a:t>
            </a:r>
            <a:r>
              <a:rPr lang="en-US" sz="2400" dirty="0" smtClean="0">
                <a:solidFill>
                  <a:srgbClr val="0000FF"/>
                </a:solidFill>
              </a:rPr>
              <a:t>high curvature</a:t>
            </a:r>
          </a:p>
          <a:p>
            <a:endParaRPr lang="en-US" sz="2400" dirty="0">
              <a:solidFill>
                <a:srgbClr val="0000FF"/>
              </a:solidFill>
            </a:endParaRPr>
          </a:p>
          <a:p>
            <a:endParaRPr lang="en-US" sz="2400" dirty="0" smtClean="0">
              <a:solidFill>
                <a:srgbClr val="0000FF"/>
              </a:solidFill>
            </a:endParaRPr>
          </a:p>
          <a:p>
            <a:endParaRPr lang="en-US" sz="2400" dirty="0">
              <a:solidFill>
                <a:srgbClr val="0000FF"/>
              </a:solidFill>
            </a:endParaRPr>
          </a:p>
          <a:p>
            <a:endParaRPr lang="en-US" sz="2400" dirty="0">
              <a:solidFill>
                <a:srgbClr val="0000FF"/>
              </a:solidFill>
            </a:endParaRPr>
          </a:p>
          <a:p>
            <a:endParaRPr lang="en-US" sz="2400" dirty="0" smtClean="0">
              <a:solidFill>
                <a:srgbClr val="0000FF"/>
              </a:solidFill>
            </a:endParaRPr>
          </a:p>
          <a:p>
            <a:endParaRPr lang="en-US" sz="2400" dirty="0">
              <a:solidFill>
                <a:srgbClr val="0000FF"/>
              </a:solidFill>
            </a:endParaRPr>
          </a:p>
          <a:p>
            <a:endParaRPr lang="en-US" sz="2400" dirty="0" smtClean="0">
              <a:solidFill>
                <a:srgbClr val="0000FF"/>
              </a:solidFill>
            </a:endParaRPr>
          </a:p>
          <a:p>
            <a:endParaRPr lang="en-US" sz="2400" dirty="0">
              <a:solidFill>
                <a:srgbClr val="0000FF"/>
              </a:solidFill>
            </a:endParaRPr>
          </a:p>
          <a:p>
            <a:r>
              <a:rPr lang="en-US" sz="2400" dirty="0" smtClean="0"/>
              <a:t>Average gradient presents faster path to opt:</a:t>
            </a:r>
          </a:p>
          <a:p>
            <a:pPr lvl="1"/>
            <a:r>
              <a:rPr lang="en-US" sz="2400" dirty="0" smtClean="0"/>
              <a:t>vertical components cancel out</a:t>
            </a:r>
            <a:endParaRPr lang="en-US" sz="2400" dirty="0"/>
          </a:p>
        </p:txBody>
      </p:sp>
      <p:sp>
        <p:nvSpPr>
          <p:cNvPr id="3" name="Slide Number Placeholder 2"/>
          <p:cNvSpPr>
            <a:spLocks noGrp="1"/>
          </p:cNvSpPr>
          <p:nvPr>
            <p:ph type="sldNum" sz="quarter" idx="12"/>
          </p:nvPr>
        </p:nvSpPr>
        <p:spPr/>
        <p:txBody>
          <a:bodyPr/>
          <a:lstStyle/>
          <a:p>
            <a:fld id="{82BAABBF-CE1E-8A4C-92D8-393D0291D808}" type="slidenum">
              <a:rPr lang="en-US" smtClean="0"/>
              <a:t>68</a:t>
            </a:fld>
            <a:endParaRPr lang="en-US"/>
          </a:p>
        </p:txBody>
      </p:sp>
      <p:grpSp>
        <p:nvGrpSpPr>
          <p:cNvPr id="11" name="Group 10"/>
          <p:cNvGrpSpPr>
            <a:grpSpLocks noChangeAspect="1"/>
          </p:cNvGrpSpPr>
          <p:nvPr/>
        </p:nvGrpSpPr>
        <p:grpSpPr>
          <a:xfrm>
            <a:off x="2745762" y="2311414"/>
            <a:ext cx="6953805" cy="2719194"/>
            <a:chOff x="1663090" y="1797052"/>
            <a:chExt cx="5794853" cy="2265995"/>
          </a:xfrm>
        </p:grpSpPr>
        <p:sp>
          <p:nvSpPr>
            <p:cNvPr id="12" name="Oval 11"/>
            <p:cNvSpPr/>
            <p:nvPr/>
          </p:nvSpPr>
          <p:spPr>
            <a:xfrm>
              <a:off x="3685566" y="2635250"/>
              <a:ext cx="1841500" cy="571500"/>
            </a:xfrm>
            <a:prstGeom prst="ellipse">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Oval 12"/>
            <p:cNvSpPr>
              <a:spLocks noChangeAspect="1"/>
            </p:cNvSpPr>
            <p:nvPr/>
          </p:nvSpPr>
          <p:spPr>
            <a:xfrm>
              <a:off x="3288690" y="2428877"/>
              <a:ext cx="2600262" cy="1016793"/>
            </a:xfrm>
            <a:prstGeom prst="ellipse">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Oval 13"/>
            <p:cNvSpPr>
              <a:spLocks noChangeAspect="1"/>
            </p:cNvSpPr>
            <p:nvPr/>
          </p:nvSpPr>
          <p:spPr>
            <a:xfrm>
              <a:off x="2694965" y="2200276"/>
              <a:ext cx="3714650" cy="1452561"/>
            </a:xfrm>
            <a:prstGeom prst="ellipse">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 name="Oval 14"/>
            <p:cNvSpPr>
              <a:spLocks noChangeAspect="1"/>
            </p:cNvSpPr>
            <p:nvPr/>
          </p:nvSpPr>
          <p:spPr>
            <a:xfrm>
              <a:off x="2134049" y="1978026"/>
              <a:ext cx="4829044" cy="1888329"/>
            </a:xfrm>
            <a:prstGeom prst="ellipse">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Oval 15"/>
            <p:cNvSpPr>
              <a:spLocks noChangeAspect="1"/>
            </p:cNvSpPr>
            <p:nvPr/>
          </p:nvSpPr>
          <p:spPr>
            <a:xfrm>
              <a:off x="1663090" y="1797052"/>
              <a:ext cx="5794853" cy="2265995"/>
            </a:xfrm>
            <a:prstGeom prst="ellipse">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cxnSp>
        <p:nvCxnSpPr>
          <p:cNvPr id="19" name="Straight Arrow Connector 18"/>
          <p:cNvCxnSpPr/>
          <p:nvPr/>
        </p:nvCxnSpPr>
        <p:spPr>
          <a:xfrm flipV="1">
            <a:off x="3813830" y="2795284"/>
            <a:ext cx="1034413" cy="1494473"/>
          </a:xfrm>
          <a:prstGeom prst="straightConnector1">
            <a:avLst/>
          </a:prstGeom>
          <a:ln>
            <a:solidFill>
              <a:srgbClr val="0000FF"/>
            </a:solidFill>
            <a:tailEnd type="arrow"/>
          </a:ln>
        </p:spPr>
        <p:style>
          <a:lnRef idx="3">
            <a:schemeClr val="accent1"/>
          </a:lnRef>
          <a:fillRef idx="0">
            <a:schemeClr val="accent1"/>
          </a:fillRef>
          <a:effectRef idx="2">
            <a:schemeClr val="accent1"/>
          </a:effectRef>
          <a:fontRef idx="minor">
            <a:schemeClr val="tx1"/>
          </a:fontRef>
        </p:style>
      </p:cxnSp>
      <p:sp>
        <p:nvSpPr>
          <p:cNvPr id="25" name="Oval 24"/>
          <p:cNvSpPr/>
          <p:nvPr/>
        </p:nvSpPr>
        <p:spPr>
          <a:xfrm>
            <a:off x="6174204" y="3597944"/>
            <a:ext cx="149404" cy="146304"/>
          </a:xfrm>
          <a:prstGeom prst="ellipse">
            <a:avLst/>
          </a:prstGeom>
          <a:solidFill>
            <a:srgbClr val="FF6600"/>
          </a:solidFill>
          <a:ln>
            <a:solidFill>
              <a:srgbClr val="7F7F7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34" name="Straight Arrow Connector 33"/>
          <p:cNvCxnSpPr/>
          <p:nvPr/>
        </p:nvCxnSpPr>
        <p:spPr>
          <a:xfrm>
            <a:off x="4848243" y="2795284"/>
            <a:ext cx="597617" cy="1494473"/>
          </a:xfrm>
          <a:prstGeom prst="straightConnector1">
            <a:avLst/>
          </a:prstGeom>
          <a:ln>
            <a:solidFill>
              <a:srgbClr val="0000FF"/>
            </a:solidFill>
            <a:tailEnd type="arrow"/>
          </a:ln>
        </p:spPr>
        <p:style>
          <a:lnRef idx="3">
            <a:schemeClr val="accent1"/>
          </a:lnRef>
          <a:fillRef idx="0">
            <a:schemeClr val="accent1"/>
          </a:fillRef>
          <a:effectRef idx="2">
            <a:schemeClr val="accent1"/>
          </a:effectRef>
          <a:fontRef idx="minor">
            <a:schemeClr val="tx1"/>
          </a:fontRef>
        </p:style>
      </p:cxnSp>
      <p:cxnSp>
        <p:nvCxnSpPr>
          <p:cNvPr id="38" name="Straight Arrow Connector 37"/>
          <p:cNvCxnSpPr/>
          <p:nvPr/>
        </p:nvCxnSpPr>
        <p:spPr>
          <a:xfrm flipV="1">
            <a:off x="5445859" y="2795283"/>
            <a:ext cx="298808" cy="1494474"/>
          </a:xfrm>
          <a:prstGeom prst="straightConnector1">
            <a:avLst/>
          </a:prstGeom>
          <a:ln>
            <a:solidFill>
              <a:srgbClr val="0000FF"/>
            </a:solidFill>
            <a:tailEnd type="arrow"/>
          </a:ln>
        </p:spPr>
        <p:style>
          <a:lnRef idx="3">
            <a:schemeClr val="accent1"/>
          </a:lnRef>
          <a:fillRef idx="0">
            <a:schemeClr val="accent1"/>
          </a:fillRef>
          <a:effectRef idx="2">
            <a:schemeClr val="accent1"/>
          </a:effectRef>
          <a:fontRef idx="minor">
            <a:schemeClr val="tx1"/>
          </a:fontRef>
        </p:style>
      </p:cxnSp>
      <p:cxnSp>
        <p:nvCxnSpPr>
          <p:cNvPr id="41" name="Straight Arrow Connector 40"/>
          <p:cNvCxnSpPr/>
          <p:nvPr/>
        </p:nvCxnSpPr>
        <p:spPr>
          <a:xfrm rot="240000">
            <a:off x="5730241" y="2795284"/>
            <a:ext cx="168079" cy="1343599"/>
          </a:xfrm>
          <a:prstGeom prst="straightConnector1">
            <a:avLst/>
          </a:prstGeom>
          <a:ln>
            <a:solidFill>
              <a:srgbClr val="0000FF"/>
            </a:solidFill>
            <a:tailEnd type="arrow"/>
          </a:ln>
        </p:spPr>
        <p:style>
          <a:lnRef idx="3">
            <a:schemeClr val="accent1"/>
          </a:lnRef>
          <a:fillRef idx="0">
            <a:schemeClr val="accent1"/>
          </a:fillRef>
          <a:effectRef idx="2">
            <a:schemeClr val="accent1"/>
          </a:effectRef>
          <a:fontRef idx="minor">
            <a:schemeClr val="tx1"/>
          </a:fontRef>
        </p:style>
      </p:cxnSp>
      <p:cxnSp>
        <p:nvCxnSpPr>
          <p:cNvPr id="43" name="Straight Arrow Connector 42"/>
          <p:cNvCxnSpPr/>
          <p:nvPr/>
        </p:nvCxnSpPr>
        <p:spPr>
          <a:xfrm flipV="1">
            <a:off x="5870338" y="3069604"/>
            <a:ext cx="154462" cy="1073504"/>
          </a:xfrm>
          <a:prstGeom prst="straightConnector1">
            <a:avLst/>
          </a:prstGeom>
          <a:ln>
            <a:solidFill>
              <a:srgbClr val="0000FF"/>
            </a:solidFill>
            <a:tailEnd type="arrow"/>
          </a:ln>
        </p:spPr>
        <p:style>
          <a:lnRef idx="3">
            <a:schemeClr val="accent1"/>
          </a:lnRef>
          <a:fillRef idx="0">
            <a:schemeClr val="accent1"/>
          </a:fillRef>
          <a:effectRef idx="2">
            <a:schemeClr val="accent1"/>
          </a:effectRef>
          <a:fontRef idx="minor">
            <a:schemeClr val="tx1"/>
          </a:fontRef>
        </p:style>
      </p:cxnSp>
      <p:cxnSp>
        <p:nvCxnSpPr>
          <p:cNvPr id="46" name="Straight Arrow Connector 45"/>
          <p:cNvCxnSpPr/>
          <p:nvPr/>
        </p:nvCxnSpPr>
        <p:spPr>
          <a:xfrm rot="21480000">
            <a:off x="6033582" y="3069604"/>
            <a:ext cx="9894" cy="933449"/>
          </a:xfrm>
          <a:prstGeom prst="straightConnector1">
            <a:avLst/>
          </a:prstGeom>
          <a:ln>
            <a:solidFill>
              <a:srgbClr val="0000FF"/>
            </a:solidFill>
            <a:tailEnd type="arrow"/>
          </a:ln>
        </p:spPr>
        <p:style>
          <a:lnRef idx="3">
            <a:schemeClr val="accent1"/>
          </a:lnRef>
          <a:fillRef idx="0">
            <a:schemeClr val="accent1"/>
          </a:fillRef>
          <a:effectRef idx="2">
            <a:schemeClr val="accent1"/>
          </a:effectRef>
          <a:fontRef idx="minor">
            <a:schemeClr val="tx1"/>
          </a:fontRef>
        </p:style>
      </p:cxnSp>
      <p:cxnSp>
        <p:nvCxnSpPr>
          <p:cNvPr id="31" name="Straight Arrow Connector 30"/>
          <p:cNvCxnSpPr/>
          <p:nvPr/>
        </p:nvCxnSpPr>
        <p:spPr>
          <a:xfrm>
            <a:off x="3813830" y="3669552"/>
            <a:ext cx="2472427" cy="0"/>
          </a:xfrm>
          <a:prstGeom prst="straightConnector1">
            <a:avLst/>
          </a:prstGeom>
          <a:ln>
            <a:solidFill>
              <a:srgbClr val="FF6600"/>
            </a:solidFill>
            <a:prstDash val="sysDash"/>
            <a:tailEnd type="arrow"/>
          </a:ln>
        </p:spPr>
        <p:style>
          <a:lnRef idx="3">
            <a:schemeClr val="accent1"/>
          </a:lnRef>
          <a:fillRef idx="0">
            <a:schemeClr val="accent1"/>
          </a:fillRef>
          <a:effectRef idx="2">
            <a:schemeClr val="accent1"/>
          </a:effectRef>
          <a:fontRef idx="minor">
            <a:schemeClr val="tx1"/>
          </a:fontRef>
        </p:style>
      </p:cxnSp>
      <p:graphicFrame>
        <p:nvGraphicFramePr>
          <p:cNvPr id="20" name="Object 19"/>
          <p:cNvGraphicFramePr>
            <a:graphicFrameLocks noChangeAspect="1"/>
          </p:cNvGraphicFramePr>
          <p:nvPr>
            <p:extLst/>
          </p:nvPr>
        </p:nvGraphicFramePr>
        <p:xfrm>
          <a:off x="9318567" y="2072670"/>
          <a:ext cx="762000" cy="488950"/>
        </p:xfrm>
        <a:graphic>
          <a:graphicData uri="http://schemas.openxmlformats.org/presentationml/2006/ole">
            <mc:AlternateContent xmlns:mc="http://schemas.openxmlformats.org/markup-compatibility/2006">
              <mc:Choice xmlns:v="urn:schemas-microsoft-com:vml" Requires="v">
                <p:oleObj spid="_x0000_s9233" name="Equation" r:id="rId4" imgW="317500" imgH="203200" progId="Equation.3">
                  <p:embed/>
                </p:oleObj>
              </mc:Choice>
              <mc:Fallback>
                <p:oleObj name="Equation" r:id="rId4" imgW="317500" imgH="203200" progId="Equation.3">
                  <p:embed/>
                  <p:pic>
                    <p:nvPicPr>
                      <p:cNvPr id="0" name=""/>
                      <p:cNvPicPr/>
                      <p:nvPr/>
                    </p:nvPicPr>
                    <p:blipFill>
                      <a:blip r:embed="rId5"/>
                      <a:stretch>
                        <a:fillRect/>
                      </a:stretch>
                    </p:blipFill>
                    <p:spPr>
                      <a:xfrm>
                        <a:off x="9318567" y="2072670"/>
                        <a:ext cx="762000" cy="488950"/>
                      </a:xfrm>
                      <a:prstGeom prst="rect">
                        <a:avLst/>
                      </a:prstGeom>
                    </p:spPr>
                  </p:pic>
                </p:oleObj>
              </mc:Fallback>
            </mc:AlternateContent>
          </a:graphicData>
        </a:graphic>
      </p:graphicFrame>
    </p:spTree>
    <p:extLst>
      <p:ext uri="{BB962C8B-B14F-4D97-AF65-F5344CB8AC3E}">
        <p14:creationId xmlns:p14="http://schemas.microsoft.com/office/powerpoint/2010/main" val="1347466269"/>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Momentum</a:t>
            </a:r>
            <a:endParaRPr lang="en-US" dirty="0"/>
          </a:p>
        </p:txBody>
      </p:sp>
      <p:sp>
        <p:nvSpPr>
          <p:cNvPr id="3" name="Content Placeholder 2"/>
          <p:cNvSpPr>
            <a:spLocks noGrp="1"/>
          </p:cNvSpPr>
          <p:nvPr>
            <p:ph idx="1"/>
          </p:nvPr>
        </p:nvSpPr>
        <p:spPr>
          <a:xfrm>
            <a:off x="669235" y="1074737"/>
            <a:ext cx="8432346" cy="4708525"/>
          </a:xfrm>
        </p:spPr>
        <p:txBody>
          <a:bodyPr/>
          <a:lstStyle/>
          <a:p>
            <a:pPr>
              <a:spcAft>
                <a:spcPts val="1200"/>
              </a:spcAft>
            </a:pPr>
            <a:r>
              <a:rPr lang="en-US" sz="2400" dirty="0" smtClean="0"/>
              <a:t>Uses </a:t>
            </a:r>
            <a:r>
              <a:rPr lang="en-US" sz="2400" dirty="0" smtClean="0">
                <a:solidFill>
                  <a:srgbClr val="0000FF"/>
                </a:solidFill>
              </a:rPr>
              <a:t>past gradients </a:t>
            </a:r>
            <a:r>
              <a:rPr lang="en-US" sz="2400" dirty="0" smtClean="0"/>
              <a:t>for update</a:t>
            </a:r>
          </a:p>
          <a:p>
            <a:pPr>
              <a:spcAft>
                <a:spcPts val="1200"/>
              </a:spcAft>
            </a:pPr>
            <a:r>
              <a:rPr lang="en-US" sz="2400" dirty="0" smtClean="0"/>
              <a:t>Maintains a new quantity: ‘</a:t>
            </a:r>
            <a:r>
              <a:rPr lang="en-US" sz="2400" dirty="0" smtClean="0">
                <a:solidFill>
                  <a:srgbClr val="0000FF"/>
                </a:solidFill>
              </a:rPr>
              <a:t>velocity</a:t>
            </a:r>
            <a:r>
              <a:rPr lang="en-US" sz="2400" dirty="0" smtClean="0"/>
              <a:t>’</a:t>
            </a:r>
          </a:p>
          <a:p>
            <a:pPr>
              <a:spcAft>
                <a:spcPts val="1200"/>
              </a:spcAft>
            </a:pPr>
            <a:r>
              <a:rPr lang="en-US" sz="2400" i="1" dirty="0" smtClean="0"/>
              <a:t>Exponentially decaying average</a:t>
            </a:r>
            <a:r>
              <a:rPr lang="en-US" sz="2400" dirty="0" smtClean="0"/>
              <a:t> of gradients:</a:t>
            </a:r>
          </a:p>
          <a:p>
            <a:pPr marL="457200" lvl="1" indent="0">
              <a:spcAft>
                <a:spcPts val="1200"/>
              </a:spcAft>
              <a:buNone/>
            </a:pPr>
            <a:endParaRPr lang="en-US" sz="1800" dirty="0" smtClean="0"/>
          </a:p>
        </p:txBody>
      </p:sp>
      <p:sp>
        <p:nvSpPr>
          <p:cNvPr id="4" name="Slide Number Placeholder 3"/>
          <p:cNvSpPr>
            <a:spLocks noGrp="1"/>
          </p:cNvSpPr>
          <p:nvPr>
            <p:ph type="sldNum" sz="quarter" idx="12"/>
          </p:nvPr>
        </p:nvSpPr>
        <p:spPr/>
        <p:txBody>
          <a:bodyPr/>
          <a:lstStyle/>
          <a:p>
            <a:fld id="{82BAABBF-CE1E-8A4C-92D8-393D0291D808}" type="slidenum">
              <a:rPr lang="en-US" smtClean="0"/>
              <a:t>69</a:t>
            </a:fld>
            <a:endParaRPr lang="en-US"/>
          </a:p>
        </p:txBody>
      </p:sp>
      <p:sp>
        <p:nvSpPr>
          <p:cNvPr id="8" name="Rounded Rectangular Callout 7"/>
          <p:cNvSpPr/>
          <p:nvPr/>
        </p:nvSpPr>
        <p:spPr>
          <a:xfrm>
            <a:off x="5916812" y="5222426"/>
            <a:ext cx="3681047" cy="719477"/>
          </a:xfrm>
          <a:prstGeom prst="wedgeRoundRectCallout">
            <a:avLst>
              <a:gd name="adj1" fmla="val -71958"/>
              <a:gd name="adj2" fmla="val -121826"/>
              <a:gd name="adj3" fmla="val 16667"/>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000" dirty="0">
                <a:latin typeface="Times"/>
                <a:cs typeface="Times"/>
              </a:rPr>
              <a:t>                </a:t>
            </a:r>
            <a:r>
              <a:rPr lang="en-US" sz="2000" dirty="0"/>
              <a:t>controls how quickly effect of past gradients decay</a:t>
            </a:r>
          </a:p>
        </p:txBody>
      </p:sp>
      <p:sp>
        <p:nvSpPr>
          <p:cNvPr id="11" name="TextBox 10"/>
          <p:cNvSpPr txBox="1"/>
          <p:nvPr/>
        </p:nvSpPr>
        <p:spPr>
          <a:xfrm>
            <a:off x="7491179" y="3594211"/>
            <a:ext cx="3220803" cy="461665"/>
          </a:xfrm>
          <a:prstGeom prst="rect">
            <a:avLst/>
          </a:prstGeom>
          <a:noFill/>
        </p:spPr>
        <p:txBody>
          <a:bodyPr wrap="none" rtlCol="0">
            <a:spAutoFit/>
          </a:bodyPr>
          <a:lstStyle/>
          <a:p>
            <a:r>
              <a:rPr lang="en-US" sz="2400" dirty="0"/>
              <a:t>Current gradient update</a:t>
            </a:r>
          </a:p>
        </p:txBody>
      </p:sp>
      <p:cxnSp>
        <p:nvCxnSpPr>
          <p:cNvPr id="13" name="Straight Arrow Connector 12"/>
          <p:cNvCxnSpPr/>
          <p:nvPr/>
        </p:nvCxnSpPr>
        <p:spPr>
          <a:xfrm flipH="1">
            <a:off x="7158801" y="3976032"/>
            <a:ext cx="477033" cy="29116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graphicFrame>
        <p:nvGraphicFramePr>
          <p:cNvPr id="12" name="Object 11"/>
          <p:cNvGraphicFramePr>
            <a:graphicFrameLocks noChangeAspect="1"/>
          </p:cNvGraphicFramePr>
          <p:nvPr>
            <p:extLst/>
          </p:nvPr>
        </p:nvGraphicFramePr>
        <p:xfrm>
          <a:off x="3484564" y="4082257"/>
          <a:ext cx="4287837" cy="808037"/>
        </p:xfrm>
        <a:graphic>
          <a:graphicData uri="http://schemas.openxmlformats.org/presentationml/2006/ole">
            <mc:AlternateContent xmlns:mc="http://schemas.openxmlformats.org/markup-compatibility/2006">
              <mc:Choice xmlns:v="urn:schemas-microsoft-com:vml" Requires="v">
                <p:oleObj spid="_x0000_s10289" name="Equation" r:id="rId4" imgW="1079500" imgH="203200" progId="Equation.3">
                  <p:embed/>
                </p:oleObj>
              </mc:Choice>
              <mc:Fallback>
                <p:oleObj name="Equation" r:id="rId4" imgW="1079500" imgH="203200" progId="Equation.3">
                  <p:embed/>
                  <p:pic>
                    <p:nvPicPr>
                      <p:cNvPr id="0" name=""/>
                      <p:cNvPicPr/>
                      <p:nvPr/>
                    </p:nvPicPr>
                    <p:blipFill>
                      <a:blip r:embed="rId5"/>
                      <a:stretch>
                        <a:fillRect/>
                      </a:stretch>
                    </p:blipFill>
                    <p:spPr>
                      <a:xfrm>
                        <a:off x="3484564" y="4082257"/>
                        <a:ext cx="4287837" cy="808037"/>
                      </a:xfrm>
                      <a:prstGeom prst="rect">
                        <a:avLst/>
                      </a:prstGeom>
                    </p:spPr>
                  </p:pic>
                </p:oleObj>
              </mc:Fallback>
            </mc:AlternateContent>
          </a:graphicData>
        </a:graphic>
      </p:graphicFrame>
      <p:graphicFrame>
        <p:nvGraphicFramePr>
          <p:cNvPr id="14" name="Object 13"/>
          <p:cNvGraphicFramePr>
            <a:graphicFrameLocks noChangeAspect="1"/>
          </p:cNvGraphicFramePr>
          <p:nvPr>
            <p:extLst/>
          </p:nvPr>
        </p:nvGraphicFramePr>
        <p:xfrm>
          <a:off x="6180383" y="5308648"/>
          <a:ext cx="1004414" cy="341928"/>
        </p:xfrm>
        <a:graphic>
          <a:graphicData uri="http://schemas.openxmlformats.org/presentationml/2006/ole">
            <mc:AlternateContent xmlns:mc="http://schemas.openxmlformats.org/markup-compatibility/2006">
              <mc:Choice xmlns:v="urn:schemas-microsoft-com:vml" Requires="v">
                <p:oleObj spid="_x0000_s10290" name="Equation" r:id="rId6" imgW="596900" imgH="203200" progId="Equation.3">
                  <p:embed/>
                </p:oleObj>
              </mc:Choice>
              <mc:Fallback>
                <p:oleObj name="Equation" r:id="rId6" imgW="596900" imgH="203200" progId="Equation.3">
                  <p:embed/>
                  <p:pic>
                    <p:nvPicPr>
                      <p:cNvPr id="0" name=""/>
                      <p:cNvPicPr/>
                      <p:nvPr/>
                    </p:nvPicPr>
                    <p:blipFill>
                      <a:blip r:embed="rId7"/>
                      <a:stretch>
                        <a:fillRect/>
                      </a:stretch>
                    </p:blipFill>
                    <p:spPr>
                      <a:xfrm>
                        <a:off x="6180383" y="5308648"/>
                        <a:ext cx="1004414" cy="341928"/>
                      </a:xfrm>
                      <a:prstGeom prst="rect">
                        <a:avLst/>
                      </a:prstGeom>
                    </p:spPr>
                  </p:pic>
                </p:oleObj>
              </mc:Fallback>
            </mc:AlternateContent>
          </a:graphicData>
        </a:graphic>
      </p:graphicFrame>
      <p:graphicFrame>
        <p:nvGraphicFramePr>
          <p:cNvPr id="15" name="Object 14"/>
          <p:cNvGraphicFramePr>
            <a:graphicFrameLocks noChangeAspect="1"/>
          </p:cNvGraphicFramePr>
          <p:nvPr>
            <p:extLst/>
          </p:nvPr>
        </p:nvGraphicFramePr>
        <p:xfrm>
          <a:off x="3365561" y="2735049"/>
          <a:ext cx="4714991" cy="1188567"/>
        </p:xfrm>
        <a:graphic>
          <a:graphicData uri="http://schemas.openxmlformats.org/presentationml/2006/ole">
            <mc:AlternateContent xmlns:mc="http://schemas.openxmlformats.org/markup-compatibility/2006">
              <mc:Choice xmlns:v="urn:schemas-microsoft-com:vml" Requires="v">
                <p:oleObj spid="_x0000_s10291" name="Equation" r:id="rId8" imgW="1714500" imgH="431800" progId="Equation.3">
                  <p:embed/>
                </p:oleObj>
              </mc:Choice>
              <mc:Fallback>
                <p:oleObj name="Equation" r:id="rId8" imgW="1714500" imgH="431800" progId="Equation.3">
                  <p:embed/>
                  <p:pic>
                    <p:nvPicPr>
                      <p:cNvPr id="0" name=""/>
                      <p:cNvPicPr/>
                      <p:nvPr/>
                    </p:nvPicPr>
                    <p:blipFill>
                      <a:blip r:embed="rId9"/>
                      <a:stretch>
                        <a:fillRect/>
                      </a:stretch>
                    </p:blipFill>
                    <p:spPr>
                      <a:xfrm>
                        <a:off x="3365561" y="2735049"/>
                        <a:ext cx="4714991" cy="1188567"/>
                      </a:xfrm>
                      <a:prstGeom prst="rect">
                        <a:avLst/>
                      </a:prstGeom>
                    </p:spPr>
                  </p:pic>
                </p:oleObj>
              </mc:Fallback>
            </mc:AlternateContent>
          </a:graphicData>
        </a:graphic>
      </p:graphicFrame>
    </p:spTree>
    <p:extLst>
      <p:ext uri="{BB962C8B-B14F-4D97-AF65-F5344CB8AC3E}">
        <p14:creationId xmlns:p14="http://schemas.microsoft.com/office/powerpoint/2010/main" val="133527237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But what is the idea? </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7</a:t>
            </a:fld>
            <a:endParaRPr lang="en-US"/>
          </a:p>
        </p:txBody>
      </p:sp>
      <p:sp>
        <p:nvSpPr>
          <p:cNvPr id="16" name="TextBox 15"/>
          <p:cNvSpPr txBox="1"/>
          <p:nvPr/>
        </p:nvSpPr>
        <p:spPr>
          <a:xfrm>
            <a:off x="755752" y="1219200"/>
            <a:ext cx="10904075" cy="2031325"/>
          </a:xfrm>
          <a:prstGeom prst="rect">
            <a:avLst/>
          </a:prstGeom>
          <a:noFill/>
        </p:spPr>
        <p:txBody>
          <a:bodyPr wrap="square" rtlCol="0">
            <a:spAutoFit/>
          </a:bodyPr>
          <a:lstStyle/>
          <a:p>
            <a:pPr marL="342900" indent="-342900">
              <a:spcAft>
                <a:spcPts val="1800"/>
              </a:spcAft>
              <a:buFont typeface="Arial" charset="0"/>
              <a:buChar char="•"/>
            </a:pPr>
            <a:r>
              <a:rPr lang="en-US" sz="2400" b="1" dirty="0" smtClean="0">
                <a:solidFill>
                  <a:schemeClr val="tx1">
                    <a:lumMod val="75000"/>
                    <a:lumOff val="25000"/>
                  </a:schemeClr>
                </a:solidFill>
              </a:rPr>
              <a:t>Loss Function: </a:t>
            </a:r>
            <a:r>
              <a:rPr lang="en-US" sz="2400" dirty="0" smtClean="0">
                <a:solidFill>
                  <a:schemeClr val="tx1">
                    <a:lumMod val="75000"/>
                    <a:lumOff val="25000"/>
                  </a:schemeClr>
                </a:solidFill>
              </a:rPr>
              <a:t>Takes all of these results and averages them and tells us how bad or good the computer or those weights  are. </a:t>
            </a:r>
          </a:p>
          <a:p>
            <a:pPr marL="342900" indent="-342900">
              <a:spcAft>
                <a:spcPts val="1800"/>
              </a:spcAft>
              <a:buFont typeface="Arial" charset="0"/>
              <a:buChar char="•"/>
            </a:pPr>
            <a:r>
              <a:rPr lang="en-US" sz="2400" dirty="0" smtClean="0">
                <a:solidFill>
                  <a:schemeClr val="tx1">
                    <a:lumMod val="75000"/>
                    <a:lumOff val="25000"/>
                  </a:schemeClr>
                </a:solidFill>
                <a:latin typeface="Karla" charset="0"/>
                <a:ea typeface="Karla" charset="0"/>
                <a:cs typeface="Karla" charset="0"/>
              </a:rPr>
              <a:t>Telling the computer how </a:t>
            </a:r>
            <a:r>
              <a:rPr lang="en-US" sz="2400" b="1" dirty="0" smtClean="0">
                <a:solidFill>
                  <a:srgbClr val="FF0000"/>
                </a:solidFill>
                <a:latin typeface="Karla" charset="0"/>
                <a:ea typeface="Karla" charset="0"/>
                <a:cs typeface="Karla" charset="0"/>
              </a:rPr>
              <a:t>bad</a:t>
            </a:r>
            <a:r>
              <a:rPr lang="en-US" sz="2400" dirty="0" smtClean="0">
                <a:solidFill>
                  <a:schemeClr val="tx1">
                    <a:lumMod val="75000"/>
                    <a:lumOff val="25000"/>
                  </a:schemeClr>
                </a:solidFill>
                <a:latin typeface="Karla" charset="0"/>
                <a:ea typeface="Karla" charset="0"/>
                <a:cs typeface="Karla" charset="0"/>
              </a:rPr>
              <a:t> or </a:t>
            </a:r>
            <a:r>
              <a:rPr lang="en-US" sz="2400" b="1" dirty="0" smtClean="0">
                <a:solidFill>
                  <a:srgbClr val="00B050"/>
                </a:solidFill>
                <a:latin typeface="Karla" charset="0"/>
                <a:ea typeface="Karla" charset="0"/>
                <a:cs typeface="Karla" charset="0"/>
              </a:rPr>
              <a:t>good</a:t>
            </a:r>
            <a:r>
              <a:rPr lang="en-US" sz="2400" dirty="0" smtClean="0">
                <a:solidFill>
                  <a:schemeClr val="tx1">
                    <a:lumMod val="75000"/>
                    <a:lumOff val="25000"/>
                  </a:schemeClr>
                </a:solidFill>
                <a:latin typeface="Karla" charset="0"/>
                <a:ea typeface="Karla" charset="0"/>
                <a:cs typeface="Karla" charset="0"/>
              </a:rPr>
              <a:t> is, does not help.</a:t>
            </a:r>
          </a:p>
          <a:p>
            <a:pPr marL="342900" indent="-342900">
              <a:spcAft>
                <a:spcPts val="1800"/>
              </a:spcAft>
              <a:buFont typeface="Arial" charset="0"/>
              <a:buChar char="•"/>
            </a:pPr>
            <a:r>
              <a:rPr lang="en-US" sz="2400" dirty="0" smtClean="0">
                <a:solidFill>
                  <a:schemeClr val="tx1">
                    <a:lumMod val="75000"/>
                    <a:lumOff val="25000"/>
                  </a:schemeClr>
                </a:solidFill>
                <a:latin typeface="Karla" charset="0"/>
                <a:ea typeface="Karla" charset="0"/>
                <a:cs typeface="Karla" charset="0"/>
              </a:rPr>
              <a:t> You want to tell it how to change those weights so it gets better.  </a:t>
            </a:r>
          </a:p>
        </p:txBody>
      </p:sp>
      <mc:AlternateContent xmlns:mc="http://schemas.openxmlformats.org/markup-compatibility/2006" xmlns:a14="http://schemas.microsoft.com/office/drawing/2010/main">
        <mc:Choice Requires="a14">
          <p:sp>
            <p:nvSpPr>
              <p:cNvPr id="6" name="TextBox 5"/>
              <p:cNvSpPr txBox="1"/>
              <p:nvPr/>
            </p:nvSpPr>
            <p:spPr>
              <a:xfrm>
                <a:off x="926592" y="4391953"/>
                <a:ext cx="9387840" cy="1107996"/>
              </a:xfrm>
              <a:prstGeom prst="rect">
                <a:avLst/>
              </a:prstGeom>
              <a:noFill/>
            </p:spPr>
            <p:txBody>
              <a:bodyPr wrap="square" lIns="0" tIns="0" rIns="0" bIns="0" rtlCol="0">
                <a:spAutoFit/>
              </a:bodyPr>
              <a:lstStyle/>
              <a:p>
                <a:r>
                  <a:rPr lang="en-US" sz="2400" dirty="0" smtClean="0">
                    <a:solidFill>
                      <a:schemeClr val="tx1">
                        <a:lumMod val="75000"/>
                        <a:lumOff val="25000"/>
                      </a:schemeClr>
                    </a:solidFill>
                    <a:latin typeface="Karla" charset="0"/>
                    <a:ea typeface="Karla" charset="0"/>
                    <a:cs typeface="Karla" charset="0"/>
                  </a:rPr>
                  <a:t>Loss function: </a:t>
                </a:r>
                <a14:m>
                  <m:oMath xmlns:m="http://schemas.openxmlformats.org/officeDocument/2006/math">
                    <m:r>
                      <a:rPr lang="en-US" sz="2400" i="1" smtClean="0">
                        <a:latin typeface="Cambria Math" charset="0"/>
                        <a:ea typeface="Karla" charset="0"/>
                        <a:cs typeface="Karla" charset="0"/>
                      </a:rPr>
                      <m:t>ℒ</m:t>
                    </m:r>
                    <m:d>
                      <m:dPr>
                        <m:ctrlPr>
                          <a:rPr lang="en-US" sz="2400" b="0" i="1" smtClean="0">
                            <a:latin typeface="Cambria Math" charset="0"/>
                            <a:ea typeface="Karla" charset="0"/>
                            <a:cs typeface="Karla" charset="0"/>
                          </a:rPr>
                        </m:ctrlPr>
                      </m:dPr>
                      <m:e>
                        <m:sSub>
                          <m:sSubPr>
                            <m:ctrlPr>
                              <a:rPr lang="en-US" sz="2400" b="0" i="1" smtClean="0">
                                <a:latin typeface="Cambria Math" charset="0"/>
                                <a:ea typeface="Karla" charset="0"/>
                                <a:cs typeface="Karla" charset="0"/>
                              </a:rPr>
                            </m:ctrlPr>
                          </m:sSubPr>
                          <m:e>
                            <m:r>
                              <a:rPr lang="en-US" sz="2400" b="0" i="1" smtClean="0">
                                <a:latin typeface="Cambria Math" charset="0"/>
                                <a:ea typeface="Karla" charset="0"/>
                                <a:cs typeface="Karla" charset="0"/>
                              </a:rPr>
                              <m:t>𝑤</m:t>
                            </m:r>
                          </m:e>
                          <m:sub>
                            <m:r>
                              <a:rPr lang="en-US" sz="2400" b="0" i="1" smtClean="0">
                                <a:latin typeface="Cambria Math" charset="0"/>
                                <a:ea typeface="Karla" charset="0"/>
                                <a:cs typeface="Karla" charset="0"/>
                              </a:rPr>
                              <m:t>0</m:t>
                            </m:r>
                          </m:sub>
                        </m:sSub>
                        <m:r>
                          <a:rPr lang="en-US" sz="2400" b="0" i="1" smtClean="0">
                            <a:latin typeface="Cambria Math" charset="0"/>
                            <a:ea typeface="Karla" charset="0"/>
                            <a:cs typeface="Karla" charset="0"/>
                          </a:rPr>
                          <m:t>,</m:t>
                        </m:r>
                        <m:sSub>
                          <m:sSubPr>
                            <m:ctrlPr>
                              <a:rPr lang="en-US" sz="2400" b="0" i="1" smtClean="0">
                                <a:latin typeface="Cambria Math" charset="0"/>
                                <a:ea typeface="Karla" charset="0"/>
                                <a:cs typeface="Karla" charset="0"/>
                              </a:rPr>
                            </m:ctrlPr>
                          </m:sSubPr>
                          <m:e>
                            <m:r>
                              <a:rPr lang="en-US" sz="2400" b="0" i="1" smtClean="0">
                                <a:latin typeface="Cambria Math" charset="0"/>
                                <a:ea typeface="Karla" charset="0"/>
                                <a:cs typeface="Karla" charset="0"/>
                              </a:rPr>
                              <m:t>𝑤</m:t>
                            </m:r>
                          </m:e>
                          <m:sub>
                            <m:r>
                              <a:rPr lang="en-US" sz="2400" b="0" i="1" smtClean="0">
                                <a:latin typeface="Cambria Math" charset="0"/>
                                <a:ea typeface="Karla" charset="0"/>
                                <a:cs typeface="Karla" charset="0"/>
                              </a:rPr>
                              <m:t>1</m:t>
                            </m:r>
                          </m:sub>
                        </m:sSub>
                        <m:r>
                          <a:rPr lang="en-US" sz="2400" b="0" i="1" smtClean="0">
                            <a:latin typeface="Cambria Math" charset="0"/>
                            <a:ea typeface="Karla" charset="0"/>
                            <a:cs typeface="Karla" charset="0"/>
                          </a:rPr>
                          <m:t>,</m:t>
                        </m:r>
                        <m:sSub>
                          <m:sSubPr>
                            <m:ctrlPr>
                              <a:rPr lang="en-US" sz="2400" b="0" i="1" smtClean="0">
                                <a:latin typeface="Cambria Math" charset="0"/>
                                <a:ea typeface="Karla" charset="0"/>
                                <a:cs typeface="Karla" charset="0"/>
                              </a:rPr>
                            </m:ctrlPr>
                          </m:sSubPr>
                          <m:e>
                            <m:r>
                              <a:rPr lang="en-US" sz="2400" b="0" i="1" smtClean="0">
                                <a:latin typeface="Cambria Math" charset="0"/>
                                <a:ea typeface="Karla" charset="0"/>
                                <a:cs typeface="Karla" charset="0"/>
                              </a:rPr>
                              <m:t>𝑤</m:t>
                            </m:r>
                          </m:e>
                          <m:sub>
                            <m:r>
                              <a:rPr lang="en-US" sz="2400" b="0" i="1" smtClean="0">
                                <a:latin typeface="Cambria Math" charset="0"/>
                                <a:ea typeface="Karla" charset="0"/>
                                <a:cs typeface="Karla" charset="0"/>
                              </a:rPr>
                              <m:t>2</m:t>
                            </m:r>
                          </m:sub>
                        </m:sSub>
                        <m:r>
                          <a:rPr lang="en-US" sz="2400" b="0" i="1" smtClean="0">
                            <a:latin typeface="Cambria Math" charset="0"/>
                            <a:ea typeface="Karla" charset="0"/>
                            <a:cs typeface="Karla" charset="0"/>
                          </a:rPr>
                          <m:t>,</m:t>
                        </m:r>
                        <m:sSub>
                          <m:sSubPr>
                            <m:ctrlPr>
                              <a:rPr lang="en-US" sz="2400" b="0" i="1" smtClean="0">
                                <a:latin typeface="Cambria Math" charset="0"/>
                                <a:ea typeface="Karla" charset="0"/>
                                <a:cs typeface="Karla" charset="0"/>
                              </a:rPr>
                            </m:ctrlPr>
                          </m:sSubPr>
                          <m:e>
                            <m:r>
                              <a:rPr lang="en-US" sz="2400" b="0" i="1" smtClean="0">
                                <a:latin typeface="Cambria Math" charset="0"/>
                                <a:ea typeface="Karla" charset="0"/>
                                <a:cs typeface="Karla" charset="0"/>
                              </a:rPr>
                              <m:t>𝑤</m:t>
                            </m:r>
                          </m:e>
                          <m:sub>
                            <m:r>
                              <a:rPr lang="en-US" sz="2400" b="0" i="1" smtClean="0">
                                <a:latin typeface="Cambria Math" charset="0"/>
                                <a:ea typeface="Karla" charset="0"/>
                                <a:cs typeface="Karla" charset="0"/>
                              </a:rPr>
                              <m:t>3</m:t>
                            </m:r>
                          </m:sub>
                        </m:sSub>
                        <m:r>
                          <a:rPr lang="en-US" sz="2400" b="0" i="1" smtClean="0">
                            <a:latin typeface="Cambria Math" charset="0"/>
                            <a:ea typeface="Karla" charset="0"/>
                            <a:cs typeface="Karla" charset="0"/>
                          </a:rPr>
                          <m:t>,</m:t>
                        </m:r>
                        <m:sSub>
                          <m:sSubPr>
                            <m:ctrlPr>
                              <a:rPr lang="en-US" sz="2400" b="0" i="1" smtClean="0">
                                <a:latin typeface="Cambria Math" charset="0"/>
                                <a:ea typeface="Karla" charset="0"/>
                                <a:cs typeface="Karla" charset="0"/>
                              </a:rPr>
                            </m:ctrlPr>
                          </m:sSubPr>
                          <m:e>
                            <m:r>
                              <a:rPr lang="en-US" sz="2400" b="0" i="1" smtClean="0">
                                <a:latin typeface="Cambria Math" charset="0"/>
                                <a:ea typeface="Karla" charset="0"/>
                                <a:cs typeface="Karla" charset="0"/>
                              </a:rPr>
                              <m:t>𝑤</m:t>
                            </m:r>
                          </m:e>
                          <m:sub>
                            <m:r>
                              <a:rPr lang="en-US" sz="2400" b="0" i="1" smtClean="0">
                                <a:latin typeface="Cambria Math" charset="0"/>
                                <a:ea typeface="Karla" charset="0"/>
                                <a:cs typeface="Karla" charset="0"/>
                              </a:rPr>
                              <m:t>4</m:t>
                            </m:r>
                          </m:sub>
                        </m:sSub>
                      </m:e>
                    </m:d>
                  </m:oMath>
                </a14:m>
                <a:endParaRPr lang="en-US" sz="2400" b="0" dirty="0" smtClean="0">
                  <a:latin typeface="Karla" charset="0"/>
                  <a:ea typeface="Karla" charset="0"/>
                  <a:cs typeface="Karla" charset="0"/>
                </a:endParaRPr>
              </a:p>
              <a:p>
                <a:endParaRPr lang="en-US" sz="2400" dirty="0" smtClean="0">
                  <a:solidFill>
                    <a:schemeClr val="tx1">
                      <a:lumMod val="75000"/>
                      <a:lumOff val="25000"/>
                    </a:schemeClr>
                  </a:solidFill>
                  <a:latin typeface="Karla" charset="0"/>
                  <a:ea typeface="Karla" charset="0"/>
                  <a:cs typeface="Karla" charset="0"/>
                </a:endParaRPr>
              </a:p>
              <a:p>
                <a:r>
                  <a:rPr lang="en-US" sz="2400" dirty="0" smtClean="0">
                    <a:solidFill>
                      <a:schemeClr val="tx1">
                        <a:lumMod val="75000"/>
                        <a:lumOff val="25000"/>
                      </a:schemeClr>
                    </a:solidFill>
                    <a:latin typeface="Karla" charset="0"/>
                    <a:ea typeface="Karla" charset="0"/>
                    <a:cs typeface="Karla" charset="0"/>
                  </a:rPr>
                  <a:t>For now let’s only consider one weight, </a:t>
                </a:r>
                <a14:m>
                  <m:oMath xmlns:m="http://schemas.openxmlformats.org/officeDocument/2006/math">
                    <m:r>
                      <a:rPr lang="en-US" sz="2400" i="1" smtClean="0">
                        <a:latin typeface="Cambria Math" charset="0"/>
                        <a:ea typeface="Karla" charset="0"/>
                        <a:cs typeface="Karla" charset="0"/>
                      </a:rPr>
                      <m:t>ℒ</m:t>
                    </m:r>
                    <m:d>
                      <m:dPr>
                        <m:ctrlPr>
                          <a:rPr lang="en-US" sz="2400" b="0" i="1" smtClean="0">
                            <a:latin typeface="Cambria Math" charset="0"/>
                            <a:ea typeface="Karla" charset="0"/>
                            <a:cs typeface="Karla" charset="0"/>
                          </a:rPr>
                        </m:ctrlPr>
                      </m:dPr>
                      <m:e>
                        <m:sSub>
                          <m:sSubPr>
                            <m:ctrlPr>
                              <a:rPr lang="en-US" sz="2400" b="0" i="1" smtClean="0">
                                <a:latin typeface="Cambria Math" charset="0"/>
                                <a:ea typeface="Karla" charset="0"/>
                                <a:cs typeface="Karla" charset="0"/>
                              </a:rPr>
                            </m:ctrlPr>
                          </m:sSubPr>
                          <m:e>
                            <m:r>
                              <a:rPr lang="en-US" sz="2400" b="0" i="1" smtClean="0">
                                <a:latin typeface="Cambria Math" charset="0"/>
                                <a:ea typeface="Karla" charset="0"/>
                                <a:cs typeface="Karla" charset="0"/>
                              </a:rPr>
                              <m:t>𝑤</m:t>
                            </m:r>
                          </m:e>
                          <m:sub>
                            <m:r>
                              <a:rPr lang="en-US" sz="2400" b="0" i="1" smtClean="0">
                                <a:latin typeface="Cambria Math" charset="0"/>
                                <a:ea typeface="Karla" charset="0"/>
                                <a:cs typeface="Karla" charset="0"/>
                              </a:rPr>
                              <m:t>1</m:t>
                            </m:r>
                          </m:sub>
                        </m:sSub>
                      </m:e>
                    </m:d>
                  </m:oMath>
                </a14:m>
                <a:r>
                  <a:rPr lang="en-US" sz="2400" dirty="0" smtClean="0">
                    <a:latin typeface="Karla" charset="0"/>
                    <a:ea typeface="Karla" charset="0"/>
                    <a:cs typeface="Karla" charset="0"/>
                  </a:rPr>
                  <a:t> </a:t>
                </a:r>
                <a:endParaRPr lang="en-US" sz="2400" dirty="0">
                  <a:latin typeface="Karla" charset="0"/>
                  <a:ea typeface="Karla" charset="0"/>
                  <a:cs typeface="Karla" charset="0"/>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926592" y="4391953"/>
                <a:ext cx="9387840" cy="1107996"/>
              </a:xfrm>
              <a:prstGeom prst="rect">
                <a:avLst/>
              </a:prstGeom>
              <a:blipFill rotWithShape="0">
                <a:blip r:embed="rId2"/>
                <a:stretch>
                  <a:fillRect l="-1948" t="-8242" b="-15934"/>
                </a:stretch>
              </a:blipFill>
            </p:spPr>
            <p:txBody>
              <a:bodyPr/>
              <a:lstStyle/>
              <a:p>
                <a:r>
                  <a:rPr lang="en-US">
                    <a:noFill/>
                  </a:rPr>
                  <a:t> </a:t>
                </a:r>
              </a:p>
            </p:txBody>
          </p:sp>
        </mc:Fallback>
      </mc:AlternateContent>
    </p:spTree>
    <p:extLst>
      <p:ext uri="{BB962C8B-B14F-4D97-AF65-F5344CB8AC3E}">
        <p14:creationId xmlns:p14="http://schemas.microsoft.com/office/powerpoint/2010/main" val="1871001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6"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Momentum</a:t>
            </a:r>
            <a:endParaRPr lang="en-US" dirty="0"/>
          </a:p>
        </p:txBody>
      </p:sp>
      <p:sp>
        <p:nvSpPr>
          <p:cNvPr id="4" name="Content Placeholder 3"/>
          <p:cNvSpPr>
            <a:spLocks noGrp="1"/>
          </p:cNvSpPr>
          <p:nvPr>
            <p:ph idx="1"/>
          </p:nvPr>
        </p:nvSpPr>
        <p:spPr/>
        <p:txBody>
          <a:bodyPr/>
          <a:lstStyle/>
          <a:p>
            <a:r>
              <a:rPr lang="en-US" sz="2400" dirty="0" smtClean="0"/>
              <a:t>Compute gradient estimate:</a:t>
            </a:r>
          </a:p>
          <a:p>
            <a:endParaRPr lang="en-US" sz="2400" dirty="0"/>
          </a:p>
          <a:p>
            <a:endParaRPr lang="en-US" sz="2400" dirty="0" smtClean="0"/>
          </a:p>
          <a:p>
            <a:r>
              <a:rPr lang="en-US" sz="2400" dirty="0" smtClean="0"/>
              <a:t/>
            </a:r>
            <a:br>
              <a:rPr lang="en-US" sz="2400" dirty="0" smtClean="0"/>
            </a:br>
            <a:r>
              <a:rPr lang="en-US" sz="2400" dirty="0" smtClean="0"/>
              <a:t>Update velocity:</a:t>
            </a:r>
          </a:p>
          <a:p>
            <a:endParaRPr lang="en-US" sz="2400" dirty="0"/>
          </a:p>
          <a:p>
            <a:r>
              <a:rPr lang="en-US" sz="2400" dirty="0" smtClean="0"/>
              <a:t>Update parameters:</a:t>
            </a:r>
            <a:endParaRPr lang="en-US" sz="2400" dirty="0">
              <a:latin typeface="Times"/>
              <a:cs typeface="Times"/>
            </a:endParaRPr>
          </a:p>
        </p:txBody>
      </p:sp>
      <p:sp>
        <p:nvSpPr>
          <p:cNvPr id="6" name="Slide Number Placeholder 5"/>
          <p:cNvSpPr>
            <a:spLocks noGrp="1"/>
          </p:cNvSpPr>
          <p:nvPr>
            <p:ph type="sldNum" sz="quarter" idx="12"/>
          </p:nvPr>
        </p:nvSpPr>
        <p:spPr/>
        <p:txBody>
          <a:bodyPr/>
          <a:lstStyle/>
          <a:p>
            <a:fld id="{82BAABBF-CE1E-8A4C-92D8-393D0291D808}" type="slidenum">
              <a:rPr lang="en-US" smtClean="0"/>
              <a:t>70</a:t>
            </a:fld>
            <a:endParaRPr lang="en-US"/>
          </a:p>
        </p:txBody>
      </p:sp>
      <p:graphicFrame>
        <p:nvGraphicFramePr>
          <p:cNvPr id="8" name="Object 7"/>
          <p:cNvGraphicFramePr>
            <a:graphicFrameLocks noChangeAspect="1"/>
          </p:cNvGraphicFramePr>
          <p:nvPr>
            <p:extLst/>
          </p:nvPr>
        </p:nvGraphicFramePr>
        <p:xfrm>
          <a:off x="4206185" y="1587431"/>
          <a:ext cx="4383088" cy="1104900"/>
        </p:xfrm>
        <a:graphic>
          <a:graphicData uri="http://schemas.openxmlformats.org/presentationml/2006/ole">
            <mc:AlternateContent xmlns:mc="http://schemas.openxmlformats.org/markup-compatibility/2006">
              <mc:Choice xmlns:v="urn:schemas-microsoft-com:vml" Requires="v">
                <p:oleObj spid="_x0000_s11313" name="Equation" r:id="rId4" imgW="1714500" imgH="431800" progId="Equation.3">
                  <p:embed/>
                </p:oleObj>
              </mc:Choice>
              <mc:Fallback>
                <p:oleObj name="Equation" r:id="rId4" imgW="1714500" imgH="431800" progId="Equation.3">
                  <p:embed/>
                  <p:pic>
                    <p:nvPicPr>
                      <p:cNvPr id="0" name=""/>
                      <p:cNvPicPr/>
                      <p:nvPr/>
                    </p:nvPicPr>
                    <p:blipFill>
                      <a:blip r:embed="rId5"/>
                      <a:stretch>
                        <a:fillRect/>
                      </a:stretch>
                    </p:blipFill>
                    <p:spPr>
                      <a:xfrm>
                        <a:off x="4206185" y="1587431"/>
                        <a:ext cx="4383088" cy="1104900"/>
                      </a:xfrm>
                      <a:prstGeom prst="rect">
                        <a:avLst/>
                      </a:prstGeom>
                    </p:spPr>
                  </p:pic>
                </p:oleObj>
              </mc:Fallback>
            </mc:AlternateContent>
          </a:graphicData>
        </a:graphic>
      </p:graphicFrame>
      <p:graphicFrame>
        <p:nvGraphicFramePr>
          <p:cNvPr id="9" name="Object 8"/>
          <p:cNvGraphicFramePr>
            <a:graphicFrameLocks noChangeAspect="1"/>
          </p:cNvGraphicFramePr>
          <p:nvPr>
            <p:extLst/>
          </p:nvPr>
        </p:nvGraphicFramePr>
        <p:xfrm>
          <a:off x="5257006" y="3343220"/>
          <a:ext cx="1677987" cy="396875"/>
        </p:xfrm>
        <a:graphic>
          <a:graphicData uri="http://schemas.openxmlformats.org/presentationml/2006/ole">
            <mc:AlternateContent xmlns:mc="http://schemas.openxmlformats.org/markup-compatibility/2006">
              <mc:Choice xmlns:v="urn:schemas-microsoft-com:vml" Requires="v">
                <p:oleObj spid="_x0000_s11314" name="Equation" r:id="rId6" imgW="698500" imgH="165100" progId="Equation.3">
                  <p:embed/>
                </p:oleObj>
              </mc:Choice>
              <mc:Fallback>
                <p:oleObj name="Equation" r:id="rId6" imgW="698500" imgH="165100" progId="Equation.3">
                  <p:embed/>
                  <p:pic>
                    <p:nvPicPr>
                      <p:cNvPr id="0" name=""/>
                      <p:cNvPicPr/>
                      <p:nvPr/>
                    </p:nvPicPr>
                    <p:blipFill>
                      <a:blip r:embed="rId7"/>
                      <a:stretch>
                        <a:fillRect/>
                      </a:stretch>
                    </p:blipFill>
                    <p:spPr>
                      <a:xfrm>
                        <a:off x="5257006" y="3343220"/>
                        <a:ext cx="1677987" cy="396875"/>
                      </a:xfrm>
                      <a:prstGeom prst="rect">
                        <a:avLst/>
                      </a:prstGeom>
                    </p:spPr>
                  </p:pic>
                </p:oleObj>
              </mc:Fallback>
            </mc:AlternateContent>
          </a:graphicData>
        </a:graphic>
      </p:graphicFrame>
      <p:graphicFrame>
        <p:nvGraphicFramePr>
          <p:cNvPr id="10" name="Object 9"/>
          <p:cNvGraphicFramePr>
            <a:graphicFrameLocks noChangeAspect="1"/>
          </p:cNvGraphicFramePr>
          <p:nvPr>
            <p:extLst/>
          </p:nvPr>
        </p:nvGraphicFramePr>
        <p:xfrm>
          <a:off x="5340488" y="4411625"/>
          <a:ext cx="1312862" cy="427037"/>
        </p:xfrm>
        <a:graphic>
          <a:graphicData uri="http://schemas.openxmlformats.org/presentationml/2006/ole">
            <mc:AlternateContent xmlns:mc="http://schemas.openxmlformats.org/markup-compatibility/2006">
              <mc:Choice xmlns:v="urn:schemas-microsoft-com:vml" Requires="v">
                <p:oleObj spid="_x0000_s11315" name="Equation" r:id="rId8" imgW="546100" imgH="177800" progId="Equation.3">
                  <p:embed/>
                </p:oleObj>
              </mc:Choice>
              <mc:Fallback>
                <p:oleObj name="Equation" r:id="rId8" imgW="546100" imgH="177800" progId="Equation.3">
                  <p:embed/>
                  <p:pic>
                    <p:nvPicPr>
                      <p:cNvPr id="0" name=""/>
                      <p:cNvPicPr/>
                      <p:nvPr/>
                    </p:nvPicPr>
                    <p:blipFill>
                      <a:blip r:embed="rId9"/>
                      <a:stretch>
                        <a:fillRect/>
                      </a:stretch>
                    </p:blipFill>
                    <p:spPr>
                      <a:xfrm>
                        <a:off x="5340488" y="4411625"/>
                        <a:ext cx="1312862" cy="427037"/>
                      </a:xfrm>
                      <a:prstGeom prst="rect">
                        <a:avLst/>
                      </a:prstGeom>
                    </p:spPr>
                  </p:pic>
                </p:oleObj>
              </mc:Fallback>
            </mc:AlternateContent>
          </a:graphicData>
        </a:graphic>
      </p:graphicFrame>
    </p:spTree>
    <p:extLst>
      <p:ext uri="{BB962C8B-B14F-4D97-AF65-F5344CB8AC3E}">
        <p14:creationId xmlns:p14="http://schemas.microsoft.com/office/powerpoint/2010/main" val="1376994163"/>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Momentum</a:t>
            </a:r>
            <a:endParaRPr lang="en-US" dirty="0"/>
          </a:p>
        </p:txBody>
      </p:sp>
      <p:sp>
        <p:nvSpPr>
          <p:cNvPr id="3" name="Slide Number Placeholder 2"/>
          <p:cNvSpPr>
            <a:spLocks noGrp="1"/>
          </p:cNvSpPr>
          <p:nvPr>
            <p:ph type="sldNum" sz="quarter" idx="12"/>
          </p:nvPr>
        </p:nvSpPr>
        <p:spPr/>
        <p:txBody>
          <a:bodyPr/>
          <a:lstStyle/>
          <a:p>
            <a:fld id="{82BAABBF-CE1E-8A4C-92D8-393D0291D808}" type="slidenum">
              <a:rPr lang="en-US" smtClean="0"/>
              <a:t>71</a:t>
            </a:fld>
            <a:endParaRPr lang="en-US"/>
          </a:p>
        </p:txBody>
      </p:sp>
      <p:cxnSp>
        <p:nvCxnSpPr>
          <p:cNvPr id="6" name="Straight Arrow Connector 5"/>
          <p:cNvCxnSpPr/>
          <p:nvPr/>
        </p:nvCxnSpPr>
        <p:spPr>
          <a:xfrm>
            <a:off x="4708768" y="1992923"/>
            <a:ext cx="1100992" cy="39076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1981200" y="1602154"/>
            <a:ext cx="2864338" cy="1938992"/>
          </a:xfrm>
          <a:prstGeom prst="rect">
            <a:avLst/>
          </a:prstGeom>
          <a:noFill/>
        </p:spPr>
        <p:txBody>
          <a:bodyPr wrap="square" rtlCol="0">
            <a:spAutoFit/>
          </a:bodyPr>
          <a:lstStyle/>
          <a:p>
            <a:r>
              <a:rPr lang="en-US" sz="2400" i="1" dirty="0"/>
              <a:t>Damped oscillations:</a:t>
            </a:r>
          </a:p>
          <a:p>
            <a:r>
              <a:rPr lang="en-US" sz="2400" dirty="0"/>
              <a:t>gradients in opposite directions get cancelled out</a:t>
            </a:r>
          </a:p>
          <a:p>
            <a:endParaRPr lang="en-US" sz="2400" dirty="0"/>
          </a:p>
        </p:txBody>
      </p:sp>
      <p:sp>
        <p:nvSpPr>
          <p:cNvPr id="9" name="TextBox 8"/>
          <p:cNvSpPr txBox="1"/>
          <p:nvPr/>
        </p:nvSpPr>
        <p:spPr>
          <a:xfrm>
            <a:off x="6809172" y="6332535"/>
            <a:ext cx="3567024" cy="400110"/>
          </a:xfrm>
          <a:prstGeom prst="rect">
            <a:avLst/>
          </a:prstGeom>
          <a:noFill/>
        </p:spPr>
        <p:txBody>
          <a:bodyPr wrap="square" rtlCol="0">
            <a:spAutoFit/>
          </a:bodyPr>
          <a:lstStyle/>
          <a:p>
            <a:pPr algn="r"/>
            <a:r>
              <a:rPr lang="en-US" sz="2000" dirty="0" err="1">
                <a:solidFill>
                  <a:schemeClr val="tx1">
                    <a:lumMod val="50000"/>
                    <a:lumOff val="50000"/>
                  </a:schemeClr>
                </a:solidFill>
              </a:rPr>
              <a:t>Goodfellow</a:t>
            </a:r>
            <a:r>
              <a:rPr lang="en-US" sz="2000" dirty="0">
                <a:solidFill>
                  <a:schemeClr val="tx1">
                    <a:lumMod val="50000"/>
                    <a:lumOff val="50000"/>
                  </a:schemeClr>
                </a:solidFill>
              </a:rPr>
              <a:t> et al. (2016)</a:t>
            </a:r>
          </a:p>
        </p:txBody>
      </p:sp>
      <p:pic>
        <p:nvPicPr>
          <p:cNvPr id="10" name="Picture 9"/>
          <p:cNvPicPr>
            <a:picLocks noChangeAspect="1"/>
          </p:cNvPicPr>
          <p:nvPr/>
        </p:nvPicPr>
        <p:blipFill>
          <a:blip r:embed="rId4"/>
          <a:stretch>
            <a:fillRect/>
          </a:stretch>
        </p:blipFill>
        <p:spPr>
          <a:xfrm>
            <a:off x="4689230" y="1602154"/>
            <a:ext cx="5054600" cy="4813300"/>
          </a:xfrm>
          <a:prstGeom prst="rect">
            <a:avLst/>
          </a:prstGeom>
        </p:spPr>
      </p:pic>
      <p:graphicFrame>
        <p:nvGraphicFramePr>
          <p:cNvPr id="11" name="Object 10"/>
          <p:cNvGraphicFramePr>
            <a:graphicFrameLocks noChangeAspect="1"/>
          </p:cNvGraphicFramePr>
          <p:nvPr>
            <p:extLst/>
          </p:nvPr>
        </p:nvGraphicFramePr>
        <p:xfrm>
          <a:off x="8981830" y="1040488"/>
          <a:ext cx="762000" cy="488950"/>
        </p:xfrm>
        <a:graphic>
          <a:graphicData uri="http://schemas.openxmlformats.org/presentationml/2006/ole">
            <mc:AlternateContent xmlns:mc="http://schemas.openxmlformats.org/markup-compatibility/2006">
              <mc:Choice xmlns:v="urn:schemas-microsoft-com:vml" Requires="v">
                <p:oleObj spid="_x0000_s12305" name="Equation" r:id="rId5" imgW="317500" imgH="203200" progId="Equation.3">
                  <p:embed/>
                </p:oleObj>
              </mc:Choice>
              <mc:Fallback>
                <p:oleObj name="Equation" r:id="rId5" imgW="317500" imgH="203200" progId="Equation.3">
                  <p:embed/>
                  <p:pic>
                    <p:nvPicPr>
                      <p:cNvPr id="0" name=""/>
                      <p:cNvPicPr/>
                      <p:nvPr/>
                    </p:nvPicPr>
                    <p:blipFill>
                      <a:blip r:embed="rId6"/>
                      <a:stretch>
                        <a:fillRect/>
                      </a:stretch>
                    </p:blipFill>
                    <p:spPr>
                      <a:xfrm>
                        <a:off x="8981830" y="1040488"/>
                        <a:ext cx="762000" cy="488950"/>
                      </a:xfrm>
                      <a:prstGeom prst="rect">
                        <a:avLst/>
                      </a:prstGeom>
                    </p:spPr>
                  </p:pic>
                </p:oleObj>
              </mc:Fallback>
            </mc:AlternateContent>
          </a:graphicData>
        </a:graphic>
      </p:graphicFrame>
    </p:spTree>
    <p:extLst>
      <p:ext uri="{BB962C8B-B14F-4D97-AF65-F5344CB8AC3E}">
        <p14:creationId xmlns:p14="http://schemas.microsoft.com/office/powerpoint/2010/main" val="1111901816"/>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Nesterov</a:t>
            </a:r>
            <a:r>
              <a:rPr lang="en-US" dirty="0" smtClean="0"/>
              <a:t> Momentum</a:t>
            </a:r>
            <a:endParaRPr lang="en-US" dirty="0"/>
          </a:p>
        </p:txBody>
      </p:sp>
      <p:sp>
        <p:nvSpPr>
          <p:cNvPr id="3" name="Content Placeholder 2"/>
          <p:cNvSpPr>
            <a:spLocks noGrp="1"/>
          </p:cNvSpPr>
          <p:nvPr>
            <p:ph idx="1"/>
          </p:nvPr>
        </p:nvSpPr>
        <p:spPr/>
        <p:txBody>
          <a:bodyPr/>
          <a:lstStyle/>
          <a:p>
            <a:r>
              <a:rPr lang="en-US" sz="2400" dirty="0" smtClean="0"/>
              <a:t>Apply an </a:t>
            </a:r>
            <a:r>
              <a:rPr lang="en-US" sz="2400" dirty="0" smtClean="0">
                <a:solidFill>
                  <a:srgbClr val="0000FF"/>
                </a:solidFill>
              </a:rPr>
              <a:t>interim</a:t>
            </a:r>
            <a:r>
              <a:rPr lang="en-US" sz="2400" dirty="0" smtClean="0"/>
              <a:t> update:</a:t>
            </a:r>
          </a:p>
          <a:p>
            <a:endParaRPr lang="en-US" sz="2400" dirty="0"/>
          </a:p>
          <a:p>
            <a:r>
              <a:rPr lang="en-US" sz="2400" dirty="0" smtClean="0"/>
              <a:t>Perform a correction based on gradient at the interim point:</a:t>
            </a:r>
          </a:p>
          <a:p>
            <a:endParaRPr lang="en-US" sz="2400" dirty="0"/>
          </a:p>
        </p:txBody>
      </p:sp>
      <p:sp>
        <p:nvSpPr>
          <p:cNvPr id="8" name="Slide Number Placeholder 7"/>
          <p:cNvSpPr>
            <a:spLocks noGrp="1"/>
          </p:cNvSpPr>
          <p:nvPr>
            <p:ph type="sldNum" sz="quarter" idx="12"/>
          </p:nvPr>
        </p:nvSpPr>
        <p:spPr/>
        <p:txBody>
          <a:bodyPr/>
          <a:lstStyle/>
          <a:p>
            <a:fld id="{82BAABBF-CE1E-8A4C-92D8-393D0291D808}" type="slidenum">
              <a:rPr lang="en-US" smtClean="0"/>
              <a:t>72</a:t>
            </a:fld>
            <a:endParaRPr lang="en-US"/>
          </a:p>
        </p:txBody>
      </p:sp>
      <p:sp>
        <p:nvSpPr>
          <p:cNvPr id="9" name="Cloud Callout 8"/>
          <p:cNvSpPr/>
          <p:nvPr/>
        </p:nvSpPr>
        <p:spPr>
          <a:xfrm>
            <a:off x="7463693" y="4880439"/>
            <a:ext cx="4278923" cy="1445846"/>
          </a:xfrm>
          <a:prstGeom prst="cloudCallout">
            <a:avLst>
              <a:gd name="adj1" fmla="val -62143"/>
              <a:gd name="adj2" fmla="val -30743"/>
            </a:avLst>
          </a:prstGeom>
          <a:ln>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000" dirty="0"/>
              <a:t>Momentum based on look-ahead slope</a:t>
            </a:r>
          </a:p>
        </p:txBody>
      </p:sp>
      <p:graphicFrame>
        <p:nvGraphicFramePr>
          <p:cNvPr id="10" name="Object 9"/>
          <p:cNvGraphicFramePr>
            <a:graphicFrameLocks noChangeAspect="1"/>
          </p:cNvGraphicFramePr>
          <p:nvPr>
            <p:extLst/>
          </p:nvPr>
        </p:nvGraphicFramePr>
        <p:xfrm>
          <a:off x="4051990" y="2979771"/>
          <a:ext cx="4414838" cy="1104900"/>
        </p:xfrm>
        <a:graphic>
          <a:graphicData uri="http://schemas.openxmlformats.org/presentationml/2006/ole">
            <mc:AlternateContent xmlns:mc="http://schemas.openxmlformats.org/markup-compatibility/2006">
              <mc:Choice xmlns:v="urn:schemas-microsoft-com:vml" Requires="v">
                <p:oleObj spid="_x0000_s13377" name="Equation" r:id="rId4" imgW="1727200" imgH="431800" progId="Equation.3">
                  <p:embed/>
                </p:oleObj>
              </mc:Choice>
              <mc:Fallback>
                <p:oleObj name="Equation" r:id="rId4" imgW="1727200" imgH="431800" progId="Equation.3">
                  <p:embed/>
                  <p:pic>
                    <p:nvPicPr>
                      <p:cNvPr id="0" name=""/>
                      <p:cNvPicPr/>
                      <p:nvPr/>
                    </p:nvPicPr>
                    <p:blipFill>
                      <a:blip r:embed="rId5"/>
                      <a:stretch>
                        <a:fillRect/>
                      </a:stretch>
                    </p:blipFill>
                    <p:spPr>
                      <a:xfrm>
                        <a:off x="4051990" y="2979771"/>
                        <a:ext cx="4414838" cy="1104900"/>
                      </a:xfrm>
                      <a:prstGeom prst="rect">
                        <a:avLst/>
                      </a:prstGeom>
                    </p:spPr>
                  </p:pic>
                </p:oleObj>
              </mc:Fallback>
            </mc:AlternateContent>
          </a:graphicData>
        </a:graphic>
      </p:graphicFrame>
      <p:graphicFrame>
        <p:nvGraphicFramePr>
          <p:cNvPr id="11" name="Object 10"/>
          <p:cNvGraphicFramePr>
            <a:graphicFrameLocks noChangeAspect="1"/>
          </p:cNvGraphicFramePr>
          <p:nvPr>
            <p:extLst/>
          </p:nvPr>
        </p:nvGraphicFramePr>
        <p:xfrm>
          <a:off x="5019921" y="4338856"/>
          <a:ext cx="1677987" cy="396875"/>
        </p:xfrm>
        <a:graphic>
          <a:graphicData uri="http://schemas.openxmlformats.org/presentationml/2006/ole">
            <mc:AlternateContent xmlns:mc="http://schemas.openxmlformats.org/markup-compatibility/2006">
              <mc:Choice xmlns:v="urn:schemas-microsoft-com:vml" Requires="v">
                <p:oleObj spid="_x0000_s13378" name="Equation" r:id="rId6" imgW="698500" imgH="165100" progId="Equation.3">
                  <p:embed/>
                </p:oleObj>
              </mc:Choice>
              <mc:Fallback>
                <p:oleObj name="Equation" r:id="rId6" imgW="698500" imgH="165100" progId="Equation.3">
                  <p:embed/>
                  <p:pic>
                    <p:nvPicPr>
                      <p:cNvPr id="0" name=""/>
                      <p:cNvPicPr/>
                      <p:nvPr/>
                    </p:nvPicPr>
                    <p:blipFill>
                      <a:blip r:embed="rId7"/>
                      <a:stretch>
                        <a:fillRect/>
                      </a:stretch>
                    </p:blipFill>
                    <p:spPr>
                      <a:xfrm>
                        <a:off x="5019921" y="4338856"/>
                        <a:ext cx="1677987" cy="396875"/>
                      </a:xfrm>
                      <a:prstGeom prst="rect">
                        <a:avLst/>
                      </a:prstGeom>
                    </p:spPr>
                  </p:pic>
                </p:oleObj>
              </mc:Fallback>
            </mc:AlternateContent>
          </a:graphicData>
        </a:graphic>
      </p:graphicFrame>
      <p:graphicFrame>
        <p:nvGraphicFramePr>
          <p:cNvPr id="12" name="Object 11"/>
          <p:cNvGraphicFramePr>
            <a:graphicFrameLocks noChangeAspect="1"/>
          </p:cNvGraphicFramePr>
          <p:nvPr>
            <p:extLst/>
          </p:nvPr>
        </p:nvGraphicFramePr>
        <p:xfrm>
          <a:off x="5217566" y="5090914"/>
          <a:ext cx="1312862" cy="427037"/>
        </p:xfrm>
        <a:graphic>
          <a:graphicData uri="http://schemas.openxmlformats.org/presentationml/2006/ole">
            <mc:AlternateContent xmlns:mc="http://schemas.openxmlformats.org/markup-compatibility/2006">
              <mc:Choice xmlns:v="urn:schemas-microsoft-com:vml" Requires="v">
                <p:oleObj spid="_x0000_s13379" name="Equation" r:id="rId8" imgW="546100" imgH="177800" progId="Equation.3">
                  <p:embed/>
                </p:oleObj>
              </mc:Choice>
              <mc:Fallback>
                <p:oleObj name="Equation" r:id="rId8" imgW="546100" imgH="177800" progId="Equation.3">
                  <p:embed/>
                  <p:pic>
                    <p:nvPicPr>
                      <p:cNvPr id="0" name=""/>
                      <p:cNvPicPr/>
                      <p:nvPr/>
                    </p:nvPicPr>
                    <p:blipFill>
                      <a:blip r:embed="rId9"/>
                      <a:stretch>
                        <a:fillRect/>
                      </a:stretch>
                    </p:blipFill>
                    <p:spPr>
                      <a:xfrm>
                        <a:off x="5217566" y="5090914"/>
                        <a:ext cx="1312862" cy="427037"/>
                      </a:xfrm>
                      <a:prstGeom prst="rect">
                        <a:avLst/>
                      </a:prstGeom>
                    </p:spPr>
                  </p:pic>
                </p:oleObj>
              </mc:Fallback>
            </mc:AlternateContent>
          </a:graphicData>
        </a:graphic>
      </p:graphicFrame>
      <p:graphicFrame>
        <p:nvGraphicFramePr>
          <p:cNvPr id="13" name="Object 12"/>
          <p:cNvGraphicFramePr>
            <a:graphicFrameLocks noChangeAspect="1"/>
          </p:cNvGraphicFramePr>
          <p:nvPr>
            <p:extLst/>
          </p:nvPr>
        </p:nvGraphicFramePr>
        <p:xfrm>
          <a:off x="5187403" y="1535893"/>
          <a:ext cx="1343025" cy="487363"/>
        </p:xfrm>
        <a:graphic>
          <a:graphicData uri="http://schemas.openxmlformats.org/presentationml/2006/ole">
            <mc:AlternateContent xmlns:mc="http://schemas.openxmlformats.org/markup-compatibility/2006">
              <mc:Choice xmlns:v="urn:schemas-microsoft-com:vml" Requires="v">
                <p:oleObj spid="_x0000_s13380" name="Equation" r:id="rId10" imgW="558800" imgH="203200" progId="Equation.3">
                  <p:embed/>
                </p:oleObj>
              </mc:Choice>
              <mc:Fallback>
                <p:oleObj name="Equation" r:id="rId10" imgW="558800" imgH="203200" progId="Equation.3">
                  <p:embed/>
                  <p:pic>
                    <p:nvPicPr>
                      <p:cNvPr id="0" name=""/>
                      <p:cNvPicPr/>
                      <p:nvPr/>
                    </p:nvPicPr>
                    <p:blipFill>
                      <a:blip r:embed="rId11"/>
                      <a:stretch>
                        <a:fillRect/>
                      </a:stretch>
                    </p:blipFill>
                    <p:spPr>
                      <a:xfrm>
                        <a:off x="5187403" y="1535893"/>
                        <a:ext cx="1343025" cy="487363"/>
                      </a:xfrm>
                      <a:prstGeom prst="rect">
                        <a:avLst/>
                      </a:prstGeom>
                    </p:spPr>
                  </p:pic>
                </p:oleObj>
              </mc:Fallback>
            </mc:AlternateContent>
          </a:graphicData>
        </a:graphic>
      </p:graphicFrame>
    </p:spTree>
    <p:extLst>
      <p:ext uri="{BB962C8B-B14F-4D97-AF65-F5344CB8AC3E}">
        <p14:creationId xmlns:p14="http://schemas.microsoft.com/office/powerpoint/2010/main" val="10930902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sp>
        <p:nvSpPr>
          <p:cNvPr id="4" name="Slide Number Placeholder 3"/>
          <p:cNvSpPr>
            <a:spLocks noGrp="1"/>
          </p:cNvSpPr>
          <p:nvPr>
            <p:ph type="sldNum" sz="quarter" idx="12"/>
          </p:nvPr>
        </p:nvSpPr>
        <p:spPr/>
        <p:txBody>
          <a:bodyPr/>
          <a:lstStyle/>
          <a:p>
            <a:fld id="{82BAABBF-CE1E-8A4C-92D8-393D0291D808}" type="slidenum">
              <a:rPr lang="en-US" smtClean="0"/>
              <a:t>73</a:t>
            </a:fld>
            <a:endParaRPr lang="en-US"/>
          </a:p>
        </p:txBody>
      </p:sp>
      <p:pic>
        <p:nvPicPr>
          <p:cNvPr id="5" name="slide.url=https://distill.pub/2017/momentum/"/>
          <p:cNvPicPr>
            <a:picLocks/>
          </p:cNvPicPr>
          <p:nvPr/>
        </p:nvPicPr>
        <p:blipFill>
          <a:blip r:embed="rId3">
            <a:extLst>
              <a:ext uri="{28A0092B-C50C-407E-A947-70E740481C1C}">
                <a14:useLocalDpi xmlns:a14="http://schemas.microsoft.com/office/drawing/2010/main" val="0"/>
              </a:ext>
            </a:extLst>
          </a:blip>
          <a:stretch>
            <a:fillRect/>
          </a:stretch>
        </p:blipFill>
        <p:spPr>
          <a:xfrm>
            <a:off x="63500" y="63500"/>
            <a:ext cx="12065000" cy="6731000"/>
          </a:xfrm>
          <a:prstGeom prst="rect">
            <a:avLst/>
          </a:prstGeom>
        </p:spPr>
      </p:pic>
    </p:spTree>
    <p:extLst>
      <p:ext uri="{BB962C8B-B14F-4D97-AF65-F5344CB8AC3E}">
        <p14:creationId xmlns:p14="http://schemas.microsoft.com/office/powerpoint/2010/main" val="1683399754"/>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a:xfrm>
            <a:off x="820163" y="983807"/>
            <a:ext cx="10327008" cy="2111143"/>
          </a:xfrm>
        </p:spPr>
        <p:txBody>
          <a:bodyPr/>
          <a:lstStyle/>
          <a:p>
            <a:r>
              <a:rPr lang="en-US" b="1" dirty="0" smtClean="0"/>
              <a:t>Optimization</a:t>
            </a:r>
          </a:p>
          <a:p>
            <a:pPr lvl="1">
              <a:buFont typeface="Arial" charset="0"/>
              <a:buChar char="•"/>
            </a:pPr>
            <a:r>
              <a:rPr lang="en-US" sz="2200" dirty="0" smtClean="0">
                <a:solidFill>
                  <a:schemeClr val="tx1">
                    <a:lumMod val="75000"/>
                    <a:lumOff val="25000"/>
                  </a:schemeClr>
                </a:solidFill>
              </a:rPr>
              <a:t>Challenges </a:t>
            </a:r>
            <a:r>
              <a:rPr lang="en-US" sz="2200" dirty="0">
                <a:solidFill>
                  <a:schemeClr val="tx1">
                    <a:lumMod val="75000"/>
                    <a:lumOff val="25000"/>
                  </a:schemeClr>
                </a:solidFill>
              </a:rPr>
              <a:t>in Optimization</a:t>
            </a:r>
          </a:p>
          <a:p>
            <a:pPr lvl="1">
              <a:buFont typeface="Arial" charset="0"/>
              <a:buChar char="•"/>
            </a:pPr>
            <a:r>
              <a:rPr lang="en-US" sz="2200" dirty="0">
                <a:solidFill>
                  <a:schemeClr val="tx1">
                    <a:lumMod val="75000"/>
                    <a:lumOff val="25000"/>
                  </a:schemeClr>
                </a:solidFill>
              </a:rPr>
              <a:t>Momentum</a:t>
            </a:r>
          </a:p>
          <a:p>
            <a:pPr lvl="1">
              <a:buFont typeface="Arial" charset="0"/>
              <a:buChar char="•"/>
            </a:pPr>
            <a:r>
              <a:rPr lang="en-US" sz="2200" b="1" dirty="0">
                <a:solidFill>
                  <a:schemeClr val="accent1"/>
                </a:solidFill>
              </a:rPr>
              <a:t>Adaptive Learning Rate</a:t>
            </a:r>
          </a:p>
          <a:p>
            <a:pPr lvl="1">
              <a:buFont typeface="Arial" charset="0"/>
              <a:buChar char="•"/>
            </a:pPr>
            <a:r>
              <a:rPr lang="en-US" sz="2200" dirty="0"/>
              <a:t>Parameter Initialization </a:t>
            </a:r>
          </a:p>
          <a:p>
            <a:pPr lvl="1">
              <a:buFont typeface="Arial" charset="0"/>
              <a:buChar char="•"/>
            </a:pPr>
            <a:r>
              <a:rPr lang="en-US" sz="2200" dirty="0"/>
              <a:t>Batch Normalization</a:t>
            </a:r>
          </a:p>
          <a:p>
            <a:endParaRPr lang="en-US" sz="2400" dirty="0" smtClean="0"/>
          </a:p>
          <a:p>
            <a:endParaRPr lang="en-US" sz="2400" dirty="0"/>
          </a:p>
        </p:txBody>
      </p:sp>
      <p:sp>
        <p:nvSpPr>
          <p:cNvPr id="4" name="Slide Number Placeholder 3"/>
          <p:cNvSpPr>
            <a:spLocks noGrp="1"/>
          </p:cNvSpPr>
          <p:nvPr>
            <p:ph type="sldNum" sz="quarter" idx="12"/>
          </p:nvPr>
        </p:nvSpPr>
        <p:spPr/>
        <p:txBody>
          <a:bodyPr/>
          <a:lstStyle/>
          <a:p>
            <a:fld id="{82BAABBF-CE1E-8A4C-92D8-393D0291D808}" type="slidenum">
              <a:rPr lang="en-US" smtClean="0"/>
              <a:t>74</a:t>
            </a:fld>
            <a:endParaRPr lang="en-US"/>
          </a:p>
        </p:txBody>
      </p:sp>
    </p:spTree>
    <p:extLst>
      <p:ext uri="{BB962C8B-B14F-4D97-AF65-F5344CB8AC3E}">
        <p14:creationId xmlns:p14="http://schemas.microsoft.com/office/powerpoint/2010/main" val="433598786"/>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Adaptive Learning Rates</a:t>
            </a:r>
            <a:endParaRPr lang="en-US" dirty="0"/>
          </a:p>
        </p:txBody>
      </p:sp>
      <p:sp>
        <p:nvSpPr>
          <p:cNvPr id="38" name="Content Placeholder 37"/>
          <p:cNvSpPr>
            <a:spLocks noGrp="1"/>
          </p:cNvSpPr>
          <p:nvPr>
            <p:ph idx="1"/>
          </p:nvPr>
        </p:nvSpPr>
        <p:spPr>
          <a:xfrm>
            <a:off x="1981200" y="5039221"/>
            <a:ext cx="8229600" cy="1323977"/>
          </a:xfrm>
        </p:spPr>
        <p:txBody>
          <a:bodyPr>
            <a:noAutofit/>
          </a:bodyPr>
          <a:lstStyle/>
          <a:p>
            <a:r>
              <a:rPr lang="en-US" sz="2600" dirty="0"/>
              <a:t>Oscillations along vertical direction</a:t>
            </a:r>
          </a:p>
          <a:p>
            <a:pPr lvl="1"/>
            <a:r>
              <a:rPr lang="en-US" sz="2400" dirty="0"/>
              <a:t>Learning must be slower along parameter 2</a:t>
            </a:r>
          </a:p>
          <a:p>
            <a:r>
              <a:rPr lang="en-US" sz="2600" dirty="0"/>
              <a:t>Use a different learning rate for each parameter?</a:t>
            </a:r>
          </a:p>
        </p:txBody>
      </p:sp>
      <p:sp>
        <p:nvSpPr>
          <p:cNvPr id="3" name="Slide Number Placeholder 2"/>
          <p:cNvSpPr>
            <a:spLocks noGrp="1"/>
          </p:cNvSpPr>
          <p:nvPr>
            <p:ph type="sldNum" sz="quarter" idx="12"/>
          </p:nvPr>
        </p:nvSpPr>
        <p:spPr/>
        <p:txBody>
          <a:bodyPr/>
          <a:lstStyle/>
          <a:p>
            <a:fld id="{82BAABBF-CE1E-8A4C-92D8-393D0291D808}" type="slidenum">
              <a:rPr lang="en-US" smtClean="0"/>
              <a:t>75</a:t>
            </a:fld>
            <a:endParaRPr lang="en-US"/>
          </a:p>
        </p:txBody>
      </p:sp>
      <p:cxnSp>
        <p:nvCxnSpPr>
          <p:cNvPr id="39" name="Straight Arrow Connector 38"/>
          <p:cNvCxnSpPr/>
          <p:nvPr/>
        </p:nvCxnSpPr>
        <p:spPr>
          <a:xfrm flipV="1">
            <a:off x="2289738" y="4497641"/>
            <a:ext cx="7921062" cy="7616"/>
          </a:xfrm>
          <a:prstGeom prst="straightConnector1">
            <a:avLst/>
          </a:prstGeom>
          <a:ln w="3175" cmpd="sng">
            <a:solidFill>
              <a:schemeClr val="bg1">
                <a:lumMod val="50000"/>
              </a:schemeClr>
            </a:solidFill>
            <a:prstDash val="dash"/>
            <a:tailEnd type="arrow"/>
          </a:ln>
        </p:spPr>
        <p:style>
          <a:lnRef idx="3">
            <a:schemeClr val="accent1"/>
          </a:lnRef>
          <a:fillRef idx="0">
            <a:schemeClr val="accent1"/>
          </a:fillRef>
          <a:effectRef idx="2">
            <a:schemeClr val="accent1"/>
          </a:effectRef>
          <a:fontRef idx="minor">
            <a:schemeClr val="tx1"/>
          </a:fontRef>
        </p:style>
      </p:cxnSp>
      <p:cxnSp>
        <p:nvCxnSpPr>
          <p:cNvPr id="40" name="Straight Arrow Connector 39"/>
          <p:cNvCxnSpPr/>
          <p:nvPr/>
        </p:nvCxnSpPr>
        <p:spPr>
          <a:xfrm flipV="1">
            <a:off x="2289740" y="1561363"/>
            <a:ext cx="0" cy="2936278"/>
          </a:xfrm>
          <a:prstGeom prst="straightConnector1">
            <a:avLst/>
          </a:prstGeom>
          <a:ln w="3175" cmpd="sng">
            <a:solidFill>
              <a:schemeClr val="bg1">
                <a:lumMod val="50000"/>
              </a:schemeClr>
            </a:solidFill>
            <a:prstDash val="dash"/>
            <a:tailEnd type="arrow"/>
          </a:ln>
        </p:spPr>
        <p:style>
          <a:lnRef idx="3">
            <a:schemeClr val="accent1"/>
          </a:lnRef>
          <a:fillRef idx="0">
            <a:schemeClr val="accent1"/>
          </a:fillRef>
          <a:effectRef idx="2">
            <a:schemeClr val="accent1"/>
          </a:effectRef>
          <a:fontRef idx="minor">
            <a:schemeClr val="tx1"/>
          </a:fontRef>
        </p:style>
      </p:cxnSp>
      <p:grpSp>
        <p:nvGrpSpPr>
          <p:cNvPr id="29" name="Group 28"/>
          <p:cNvGrpSpPr>
            <a:grpSpLocks noChangeAspect="1"/>
          </p:cNvGrpSpPr>
          <p:nvPr/>
        </p:nvGrpSpPr>
        <p:grpSpPr>
          <a:xfrm>
            <a:off x="2763925" y="1561363"/>
            <a:ext cx="6953805" cy="2719194"/>
            <a:chOff x="1663090" y="1797052"/>
            <a:chExt cx="5794853" cy="2265995"/>
          </a:xfrm>
        </p:grpSpPr>
        <p:sp>
          <p:nvSpPr>
            <p:cNvPr id="30" name="Oval 29"/>
            <p:cNvSpPr/>
            <p:nvPr/>
          </p:nvSpPr>
          <p:spPr>
            <a:xfrm>
              <a:off x="3685566" y="2635250"/>
              <a:ext cx="1841500" cy="571500"/>
            </a:xfrm>
            <a:prstGeom prst="ellipse">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1" name="Oval 30"/>
            <p:cNvSpPr>
              <a:spLocks noChangeAspect="1"/>
            </p:cNvSpPr>
            <p:nvPr/>
          </p:nvSpPr>
          <p:spPr>
            <a:xfrm>
              <a:off x="3288690" y="2428877"/>
              <a:ext cx="2600262" cy="1016793"/>
            </a:xfrm>
            <a:prstGeom prst="ellipse">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2" name="Oval 31"/>
            <p:cNvSpPr>
              <a:spLocks noChangeAspect="1"/>
            </p:cNvSpPr>
            <p:nvPr/>
          </p:nvSpPr>
          <p:spPr>
            <a:xfrm>
              <a:off x="2694965" y="2200276"/>
              <a:ext cx="3714650" cy="1452561"/>
            </a:xfrm>
            <a:prstGeom prst="ellipse">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3" name="Oval 32"/>
            <p:cNvSpPr>
              <a:spLocks noChangeAspect="1"/>
            </p:cNvSpPr>
            <p:nvPr/>
          </p:nvSpPr>
          <p:spPr>
            <a:xfrm>
              <a:off x="2134049" y="1978026"/>
              <a:ext cx="4829044" cy="1888329"/>
            </a:xfrm>
            <a:prstGeom prst="ellipse">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4" name="Oval 33"/>
            <p:cNvSpPr>
              <a:spLocks noChangeAspect="1"/>
            </p:cNvSpPr>
            <p:nvPr/>
          </p:nvSpPr>
          <p:spPr>
            <a:xfrm>
              <a:off x="1663090" y="1797052"/>
              <a:ext cx="5794853" cy="2265995"/>
            </a:xfrm>
            <a:prstGeom prst="ellipse">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cxnSp>
        <p:nvCxnSpPr>
          <p:cNvPr id="35" name="Straight Arrow Connector 34"/>
          <p:cNvCxnSpPr/>
          <p:nvPr/>
        </p:nvCxnSpPr>
        <p:spPr>
          <a:xfrm flipV="1">
            <a:off x="3831993" y="2045233"/>
            <a:ext cx="1034413" cy="1494473"/>
          </a:xfrm>
          <a:prstGeom prst="straightConnector1">
            <a:avLst/>
          </a:prstGeom>
          <a:ln>
            <a:solidFill>
              <a:srgbClr val="0000FF"/>
            </a:solidFill>
            <a:tailEnd type="arrow"/>
          </a:ln>
        </p:spPr>
        <p:style>
          <a:lnRef idx="3">
            <a:schemeClr val="accent1"/>
          </a:lnRef>
          <a:fillRef idx="0">
            <a:schemeClr val="accent1"/>
          </a:fillRef>
          <a:effectRef idx="2">
            <a:schemeClr val="accent1"/>
          </a:effectRef>
          <a:fontRef idx="minor">
            <a:schemeClr val="tx1"/>
          </a:fontRef>
        </p:style>
      </p:cxnSp>
      <p:sp>
        <p:nvSpPr>
          <p:cNvPr id="36" name="Oval 35"/>
          <p:cNvSpPr/>
          <p:nvPr/>
        </p:nvSpPr>
        <p:spPr>
          <a:xfrm>
            <a:off x="6192367" y="2847893"/>
            <a:ext cx="149404" cy="146304"/>
          </a:xfrm>
          <a:prstGeom prst="ellipse">
            <a:avLst/>
          </a:prstGeom>
          <a:solidFill>
            <a:srgbClr val="FF6600"/>
          </a:solidFill>
          <a:ln>
            <a:solidFill>
              <a:srgbClr val="7F7F7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37" name="Straight Arrow Connector 36"/>
          <p:cNvCxnSpPr/>
          <p:nvPr/>
        </p:nvCxnSpPr>
        <p:spPr>
          <a:xfrm>
            <a:off x="4866406" y="2045233"/>
            <a:ext cx="597617" cy="1494473"/>
          </a:xfrm>
          <a:prstGeom prst="straightConnector1">
            <a:avLst/>
          </a:prstGeom>
          <a:ln>
            <a:solidFill>
              <a:srgbClr val="0000FF"/>
            </a:solidFill>
            <a:tailEnd type="arrow"/>
          </a:ln>
        </p:spPr>
        <p:style>
          <a:lnRef idx="3">
            <a:schemeClr val="accent1"/>
          </a:lnRef>
          <a:fillRef idx="0">
            <a:schemeClr val="accent1"/>
          </a:fillRef>
          <a:effectRef idx="2">
            <a:schemeClr val="accent1"/>
          </a:effectRef>
          <a:fontRef idx="minor">
            <a:schemeClr val="tx1"/>
          </a:fontRef>
        </p:style>
      </p:cxnSp>
      <p:cxnSp>
        <p:nvCxnSpPr>
          <p:cNvPr id="41" name="Straight Arrow Connector 40"/>
          <p:cNvCxnSpPr/>
          <p:nvPr/>
        </p:nvCxnSpPr>
        <p:spPr>
          <a:xfrm flipV="1">
            <a:off x="5464022" y="2045232"/>
            <a:ext cx="298808" cy="1494474"/>
          </a:xfrm>
          <a:prstGeom prst="straightConnector1">
            <a:avLst/>
          </a:prstGeom>
          <a:ln>
            <a:solidFill>
              <a:srgbClr val="0000FF"/>
            </a:solidFill>
            <a:tailEnd type="arrow"/>
          </a:ln>
        </p:spPr>
        <p:style>
          <a:lnRef idx="3">
            <a:schemeClr val="accent1"/>
          </a:lnRef>
          <a:fillRef idx="0">
            <a:schemeClr val="accent1"/>
          </a:fillRef>
          <a:effectRef idx="2">
            <a:schemeClr val="accent1"/>
          </a:effectRef>
          <a:fontRef idx="minor">
            <a:schemeClr val="tx1"/>
          </a:fontRef>
        </p:style>
      </p:cxnSp>
      <p:cxnSp>
        <p:nvCxnSpPr>
          <p:cNvPr id="42" name="Straight Arrow Connector 41"/>
          <p:cNvCxnSpPr/>
          <p:nvPr/>
        </p:nvCxnSpPr>
        <p:spPr>
          <a:xfrm rot="240000">
            <a:off x="5748404" y="2045233"/>
            <a:ext cx="168079" cy="1343599"/>
          </a:xfrm>
          <a:prstGeom prst="straightConnector1">
            <a:avLst/>
          </a:prstGeom>
          <a:ln>
            <a:solidFill>
              <a:srgbClr val="0000FF"/>
            </a:solidFill>
            <a:tailEnd type="arrow"/>
          </a:ln>
        </p:spPr>
        <p:style>
          <a:lnRef idx="3">
            <a:schemeClr val="accent1"/>
          </a:lnRef>
          <a:fillRef idx="0">
            <a:schemeClr val="accent1"/>
          </a:fillRef>
          <a:effectRef idx="2">
            <a:schemeClr val="accent1"/>
          </a:effectRef>
          <a:fontRef idx="minor">
            <a:schemeClr val="tx1"/>
          </a:fontRef>
        </p:style>
      </p:cxnSp>
      <p:cxnSp>
        <p:nvCxnSpPr>
          <p:cNvPr id="43" name="Straight Arrow Connector 42"/>
          <p:cNvCxnSpPr/>
          <p:nvPr/>
        </p:nvCxnSpPr>
        <p:spPr>
          <a:xfrm flipV="1">
            <a:off x="5888501" y="2319553"/>
            <a:ext cx="154462" cy="1073504"/>
          </a:xfrm>
          <a:prstGeom prst="straightConnector1">
            <a:avLst/>
          </a:prstGeom>
          <a:ln>
            <a:solidFill>
              <a:srgbClr val="0000FF"/>
            </a:solidFill>
            <a:tailEnd type="arrow"/>
          </a:ln>
        </p:spPr>
        <p:style>
          <a:lnRef idx="3">
            <a:schemeClr val="accent1"/>
          </a:lnRef>
          <a:fillRef idx="0">
            <a:schemeClr val="accent1"/>
          </a:fillRef>
          <a:effectRef idx="2">
            <a:schemeClr val="accent1"/>
          </a:effectRef>
          <a:fontRef idx="minor">
            <a:schemeClr val="tx1"/>
          </a:fontRef>
        </p:style>
      </p:cxnSp>
      <p:cxnSp>
        <p:nvCxnSpPr>
          <p:cNvPr id="44" name="Straight Arrow Connector 43"/>
          <p:cNvCxnSpPr/>
          <p:nvPr/>
        </p:nvCxnSpPr>
        <p:spPr>
          <a:xfrm rot="21480000">
            <a:off x="6051745" y="2319553"/>
            <a:ext cx="9894" cy="933449"/>
          </a:xfrm>
          <a:prstGeom prst="straightConnector1">
            <a:avLst/>
          </a:prstGeom>
          <a:ln>
            <a:solidFill>
              <a:srgbClr val="0000FF"/>
            </a:solidFill>
            <a:tailEnd type="arrow"/>
          </a:ln>
        </p:spPr>
        <p:style>
          <a:lnRef idx="3">
            <a:schemeClr val="accent1"/>
          </a:lnRef>
          <a:fillRef idx="0">
            <a:schemeClr val="accent1"/>
          </a:fillRef>
          <a:effectRef idx="2">
            <a:schemeClr val="accent1"/>
          </a:effectRef>
          <a:fontRef idx="minor">
            <a:schemeClr val="tx1"/>
          </a:fontRef>
        </p:style>
      </p:cxnSp>
      <p:cxnSp>
        <p:nvCxnSpPr>
          <p:cNvPr id="46" name="Straight Arrow Connector 45"/>
          <p:cNvCxnSpPr/>
          <p:nvPr/>
        </p:nvCxnSpPr>
        <p:spPr>
          <a:xfrm>
            <a:off x="5701746" y="4795937"/>
            <a:ext cx="950471" cy="0"/>
          </a:xfrm>
          <a:prstGeom prst="straightConnector1">
            <a:avLst/>
          </a:prstGeom>
          <a:ln>
            <a:solidFill>
              <a:srgbClr val="0000FF"/>
            </a:solidFill>
            <a:prstDash val="dash"/>
            <a:tailEnd type="arrow"/>
          </a:ln>
        </p:spPr>
        <p:style>
          <a:lnRef idx="3">
            <a:schemeClr val="accent1"/>
          </a:lnRef>
          <a:fillRef idx="0">
            <a:schemeClr val="accent1"/>
          </a:fillRef>
          <a:effectRef idx="2">
            <a:schemeClr val="accent1"/>
          </a:effectRef>
          <a:fontRef idx="minor">
            <a:schemeClr val="tx1"/>
          </a:fontRef>
        </p:style>
      </p:cxnSp>
      <p:cxnSp>
        <p:nvCxnSpPr>
          <p:cNvPr id="49" name="Straight Arrow Connector 48"/>
          <p:cNvCxnSpPr/>
          <p:nvPr/>
        </p:nvCxnSpPr>
        <p:spPr>
          <a:xfrm flipH="1" flipV="1">
            <a:off x="1948631" y="2703991"/>
            <a:ext cx="15876" cy="1433484"/>
          </a:xfrm>
          <a:prstGeom prst="straightConnector1">
            <a:avLst/>
          </a:prstGeom>
          <a:ln>
            <a:solidFill>
              <a:srgbClr val="0000FF"/>
            </a:solidFill>
            <a:prstDash val="dash"/>
            <a:tailEnd type="arrow"/>
          </a:ln>
        </p:spPr>
        <p:style>
          <a:lnRef idx="3">
            <a:schemeClr val="accent1"/>
          </a:lnRef>
          <a:fillRef idx="0">
            <a:schemeClr val="accent1"/>
          </a:fillRef>
          <a:effectRef idx="2">
            <a:schemeClr val="accent1"/>
          </a:effectRef>
          <a:fontRef idx="minor">
            <a:schemeClr val="tx1"/>
          </a:fontRef>
        </p:style>
      </p:cxnSp>
      <p:sp>
        <p:nvSpPr>
          <p:cNvPr id="13" name="TextBox 12"/>
          <p:cNvSpPr txBox="1"/>
          <p:nvPr/>
        </p:nvSpPr>
        <p:spPr>
          <a:xfrm rot="20236250">
            <a:off x="1251541" y="2259290"/>
            <a:ext cx="1394180" cy="461665"/>
          </a:xfrm>
          <a:prstGeom prst="rect">
            <a:avLst/>
          </a:prstGeom>
          <a:noFill/>
        </p:spPr>
        <p:txBody>
          <a:bodyPr wrap="square" rtlCol="0">
            <a:spAutoFit/>
          </a:bodyPr>
          <a:lstStyle/>
          <a:p>
            <a:pPr algn="ctr"/>
            <a:r>
              <a:rPr lang="en-US" sz="2400" dirty="0"/>
              <a:t>Slow</a:t>
            </a:r>
            <a:endParaRPr lang="en-US" dirty="0"/>
          </a:p>
        </p:txBody>
      </p:sp>
      <p:sp>
        <p:nvSpPr>
          <p:cNvPr id="50" name="TextBox 49"/>
          <p:cNvSpPr txBox="1"/>
          <p:nvPr/>
        </p:nvSpPr>
        <p:spPr>
          <a:xfrm rot="20151943">
            <a:off x="6341771" y="4583323"/>
            <a:ext cx="1394180" cy="461665"/>
          </a:xfrm>
          <a:prstGeom prst="rect">
            <a:avLst/>
          </a:prstGeom>
          <a:noFill/>
        </p:spPr>
        <p:txBody>
          <a:bodyPr wrap="square" rtlCol="0">
            <a:spAutoFit/>
          </a:bodyPr>
          <a:lstStyle/>
          <a:p>
            <a:pPr algn="ctr"/>
            <a:r>
              <a:rPr lang="en-US" sz="2400" dirty="0"/>
              <a:t>Fast</a:t>
            </a:r>
            <a:endParaRPr lang="en-US" dirty="0"/>
          </a:p>
        </p:txBody>
      </p:sp>
      <p:graphicFrame>
        <p:nvGraphicFramePr>
          <p:cNvPr id="27" name="Object 26"/>
          <p:cNvGraphicFramePr>
            <a:graphicFrameLocks noChangeAspect="1"/>
          </p:cNvGraphicFramePr>
          <p:nvPr>
            <p:extLst/>
          </p:nvPr>
        </p:nvGraphicFramePr>
        <p:xfrm>
          <a:off x="1773686" y="1684338"/>
          <a:ext cx="371475" cy="455612"/>
        </p:xfrm>
        <a:graphic>
          <a:graphicData uri="http://schemas.openxmlformats.org/presentationml/2006/ole">
            <mc:AlternateContent xmlns:mc="http://schemas.openxmlformats.org/markup-compatibility/2006">
              <mc:Choice xmlns:v="urn:schemas-microsoft-com:vml" Requires="v">
                <p:oleObj spid="_x0000_s14385" name="Equation" r:id="rId4" imgW="165100" imgH="203200" progId="Equation.3">
                  <p:embed/>
                </p:oleObj>
              </mc:Choice>
              <mc:Fallback>
                <p:oleObj name="Equation" r:id="rId4" imgW="165100" imgH="203200" progId="Equation.3">
                  <p:embed/>
                  <p:pic>
                    <p:nvPicPr>
                      <p:cNvPr id="0" name=""/>
                      <p:cNvPicPr/>
                      <p:nvPr/>
                    </p:nvPicPr>
                    <p:blipFill>
                      <a:blip r:embed="rId5"/>
                      <a:stretch>
                        <a:fillRect/>
                      </a:stretch>
                    </p:blipFill>
                    <p:spPr>
                      <a:xfrm>
                        <a:off x="1773686" y="1684338"/>
                        <a:ext cx="371475" cy="455612"/>
                      </a:xfrm>
                      <a:prstGeom prst="rect">
                        <a:avLst/>
                      </a:prstGeom>
                    </p:spPr>
                  </p:pic>
                </p:oleObj>
              </mc:Fallback>
            </mc:AlternateContent>
          </a:graphicData>
        </a:graphic>
      </p:graphicFrame>
      <p:graphicFrame>
        <p:nvGraphicFramePr>
          <p:cNvPr id="28" name="Object 27"/>
          <p:cNvGraphicFramePr>
            <a:graphicFrameLocks noChangeAspect="1"/>
          </p:cNvGraphicFramePr>
          <p:nvPr>
            <p:extLst/>
          </p:nvPr>
        </p:nvGraphicFramePr>
        <p:xfrm>
          <a:off x="9751336" y="4591050"/>
          <a:ext cx="341313" cy="454025"/>
        </p:xfrm>
        <a:graphic>
          <a:graphicData uri="http://schemas.openxmlformats.org/presentationml/2006/ole">
            <mc:AlternateContent xmlns:mc="http://schemas.openxmlformats.org/markup-compatibility/2006">
              <mc:Choice xmlns:v="urn:schemas-microsoft-com:vml" Requires="v">
                <p:oleObj spid="_x0000_s14386" name="Equation" r:id="rId6" imgW="152400" imgH="203200" progId="Equation.3">
                  <p:embed/>
                </p:oleObj>
              </mc:Choice>
              <mc:Fallback>
                <p:oleObj name="Equation" r:id="rId6" imgW="152400" imgH="203200" progId="Equation.3">
                  <p:embed/>
                  <p:pic>
                    <p:nvPicPr>
                      <p:cNvPr id="0" name=""/>
                      <p:cNvPicPr/>
                      <p:nvPr/>
                    </p:nvPicPr>
                    <p:blipFill>
                      <a:blip r:embed="rId7"/>
                      <a:stretch>
                        <a:fillRect/>
                      </a:stretch>
                    </p:blipFill>
                    <p:spPr>
                      <a:xfrm>
                        <a:off x="9751336" y="4591050"/>
                        <a:ext cx="341313" cy="454025"/>
                      </a:xfrm>
                      <a:prstGeom prst="rect">
                        <a:avLst/>
                      </a:prstGeom>
                    </p:spPr>
                  </p:pic>
                </p:oleObj>
              </mc:Fallback>
            </mc:AlternateContent>
          </a:graphicData>
        </a:graphic>
      </p:graphicFrame>
      <p:graphicFrame>
        <p:nvGraphicFramePr>
          <p:cNvPr id="45" name="Object 44"/>
          <p:cNvGraphicFramePr>
            <a:graphicFrameLocks noChangeAspect="1"/>
          </p:cNvGraphicFramePr>
          <p:nvPr>
            <p:extLst/>
          </p:nvPr>
        </p:nvGraphicFramePr>
        <p:xfrm>
          <a:off x="9204991" y="1173163"/>
          <a:ext cx="762000" cy="488950"/>
        </p:xfrm>
        <a:graphic>
          <a:graphicData uri="http://schemas.openxmlformats.org/presentationml/2006/ole">
            <mc:AlternateContent xmlns:mc="http://schemas.openxmlformats.org/markup-compatibility/2006">
              <mc:Choice xmlns:v="urn:schemas-microsoft-com:vml" Requires="v">
                <p:oleObj spid="_x0000_s14387" name="Equation" r:id="rId8" imgW="317500" imgH="203200" progId="Equation.3">
                  <p:embed/>
                </p:oleObj>
              </mc:Choice>
              <mc:Fallback>
                <p:oleObj name="Equation" r:id="rId8" imgW="317500" imgH="203200" progId="Equation.3">
                  <p:embed/>
                  <p:pic>
                    <p:nvPicPr>
                      <p:cNvPr id="0" name=""/>
                      <p:cNvPicPr/>
                      <p:nvPr/>
                    </p:nvPicPr>
                    <p:blipFill>
                      <a:blip r:embed="rId9"/>
                      <a:stretch>
                        <a:fillRect/>
                      </a:stretch>
                    </p:blipFill>
                    <p:spPr>
                      <a:xfrm>
                        <a:off x="9204991" y="1173163"/>
                        <a:ext cx="762000" cy="488950"/>
                      </a:xfrm>
                      <a:prstGeom prst="rect">
                        <a:avLst/>
                      </a:prstGeom>
                    </p:spPr>
                  </p:pic>
                </p:oleObj>
              </mc:Fallback>
            </mc:AlternateContent>
          </a:graphicData>
        </a:graphic>
      </p:graphicFrame>
    </p:spTree>
    <p:extLst>
      <p:ext uri="{BB962C8B-B14F-4D97-AF65-F5344CB8AC3E}">
        <p14:creationId xmlns:p14="http://schemas.microsoft.com/office/powerpoint/2010/main" val="541170339"/>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AdaGrad</a:t>
            </a:r>
            <a:endParaRPr lang="en-US" dirty="0"/>
          </a:p>
        </p:txBody>
      </p:sp>
      <p:sp>
        <p:nvSpPr>
          <p:cNvPr id="3" name="Content Placeholder 2"/>
          <p:cNvSpPr>
            <a:spLocks noGrp="1"/>
          </p:cNvSpPr>
          <p:nvPr>
            <p:ph idx="1"/>
          </p:nvPr>
        </p:nvSpPr>
        <p:spPr>
          <a:xfrm>
            <a:off x="563218" y="1166018"/>
            <a:ext cx="8229601" cy="4525963"/>
          </a:xfrm>
        </p:spPr>
        <p:txBody>
          <a:bodyPr/>
          <a:lstStyle/>
          <a:p>
            <a:pPr marL="342900" indent="-342900">
              <a:buFont typeface="Arial" charset="0"/>
              <a:buChar char="•"/>
            </a:pPr>
            <a:r>
              <a:rPr lang="en-US" sz="2400" dirty="0" smtClean="0"/>
              <a:t>Accumulate squared gradients:</a:t>
            </a:r>
            <a:br>
              <a:rPr lang="en-US" sz="2400" dirty="0" smtClean="0"/>
            </a:br>
            <a:r>
              <a:rPr lang="en-US" sz="2400" dirty="0" smtClean="0"/>
              <a:t/>
            </a:r>
            <a:br>
              <a:rPr lang="en-US" sz="2400" dirty="0" smtClean="0"/>
            </a:br>
            <a:endParaRPr lang="en-US" sz="2400" dirty="0"/>
          </a:p>
          <a:p>
            <a:pPr marL="342900" indent="-342900">
              <a:buFont typeface="Arial" charset="0"/>
              <a:buChar char="•"/>
            </a:pPr>
            <a:r>
              <a:rPr lang="en-US" sz="2400" dirty="0" smtClean="0"/>
              <a:t>Update each parameter:</a:t>
            </a:r>
          </a:p>
          <a:p>
            <a:pPr marL="342900" indent="-342900">
              <a:buFont typeface="Arial" charset="0"/>
              <a:buChar char="•"/>
            </a:pPr>
            <a:endParaRPr lang="en-US" sz="2400" dirty="0"/>
          </a:p>
          <a:p>
            <a:pPr marL="342900" indent="-342900">
              <a:buFont typeface="Arial" charset="0"/>
              <a:buChar char="•"/>
            </a:pPr>
            <a:endParaRPr lang="en-US" sz="2400" dirty="0" smtClean="0"/>
          </a:p>
          <a:p>
            <a:pPr marL="342900" indent="-342900">
              <a:buFont typeface="Arial" charset="0"/>
              <a:buChar char="•"/>
            </a:pPr>
            <a:endParaRPr lang="en-US" sz="2400" dirty="0"/>
          </a:p>
          <a:p>
            <a:pPr marL="342900" indent="-342900">
              <a:buFont typeface="Arial" charset="0"/>
              <a:buChar char="•"/>
            </a:pPr>
            <a:r>
              <a:rPr lang="en-US" sz="2400" dirty="0" smtClean="0"/>
              <a:t>Greater progress along gently sloped directions</a:t>
            </a:r>
          </a:p>
          <a:p>
            <a:pPr marL="342900" indent="-342900">
              <a:buFont typeface="Arial" charset="0"/>
              <a:buChar char="•"/>
            </a:pPr>
            <a:endParaRPr lang="en-US" sz="2400" dirty="0"/>
          </a:p>
          <a:p>
            <a:endParaRPr lang="en-US" sz="2400" dirty="0" smtClean="0"/>
          </a:p>
          <a:p>
            <a:endParaRPr lang="en-US" sz="2400" dirty="0"/>
          </a:p>
        </p:txBody>
      </p:sp>
      <p:sp>
        <p:nvSpPr>
          <p:cNvPr id="6" name="Slide Number Placeholder 5"/>
          <p:cNvSpPr>
            <a:spLocks noGrp="1"/>
          </p:cNvSpPr>
          <p:nvPr>
            <p:ph type="sldNum" sz="quarter" idx="12"/>
          </p:nvPr>
        </p:nvSpPr>
        <p:spPr/>
        <p:txBody>
          <a:bodyPr/>
          <a:lstStyle/>
          <a:p>
            <a:fld id="{82BAABBF-CE1E-8A4C-92D8-393D0291D808}" type="slidenum">
              <a:rPr lang="en-US" smtClean="0"/>
              <a:t>76</a:t>
            </a:fld>
            <a:endParaRPr lang="en-US"/>
          </a:p>
        </p:txBody>
      </p:sp>
      <p:cxnSp>
        <p:nvCxnSpPr>
          <p:cNvPr id="7" name="Straight Arrow Connector 6"/>
          <p:cNvCxnSpPr/>
          <p:nvPr/>
        </p:nvCxnSpPr>
        <p:spPr>
          <a:xfrm flipH="1">
            <a:off x="7381160" y="3104261"/>
            <a:ext cx="1301902" cy="473826"/>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8792819" y="2319431"/>
            <a:ext cx="2375877" cy="1569660"/>
          </a:xfrm>
          <a:prstGeom prst="rect">
            <a:avLst/>
          </a:prstGeom>
          <a:noFill/>
        </p:spPr>
        <p:txBody>
          <a:bodyPr wrap="square" rtlCol="0">
            <a:spAutoFit/>
          </a:bodyPr>
          <a:lstStyle/>
          <a:p>
            <a:r>
              <a:rPr lang="en-US" sz="2400" dirty="0">
                <a:solidFill>
                  <a:srgbClr val="0000FF"/>
                </a:solidFill>
              </a:rPr>
              <a:t>Inversely proportional to cumulative squared gradient</a:t>
            </a:r>
          </a:p>
        </p:txBody>
      </p:sp>
      <p:graphicFrame>
        <p:nvGraphicFramePr>
          <p:cNvPr id="10" name="Object 9"/>
          <p:cNvGraphicFramePr>
            <a:graphicFrameLocks noChangeAspect="1"/>
          </p:cNvGraphicFramePr>
          <p:nvPr>
            <p:extLst/>
          </p:nvPr>
        </p:nvGraphicFramePr>
        <p:xfrm>
          <a:off x="5086971" y="1665381"/>
          <a:ext cx="1657350" cy="654050"/>
        </p:xfrm>
        <a:graphic>
          <a:graphicData uri="http://schemas.openxmlformats.org/presentationml/2006/ole">
            <mc:AlternateContent xmlns:mc="http://schemas.openxmlformats.org/markup-compatibility/2006">
              <mc:Choice xmlns:v="urn:schemas-microsoft-com:vml" Requires="v">
                <p:oleObj spid="_x0000_s15393" name="Equation" r:id="rId4" imgW="609600" imgH="241300" progId="Equation.3">
                  <p:embed/>
                </p:oleObj>
              </mc:Choice>
              <mc:Fallback>
                <p:oleObj name="Equation" r:id="rId4" imgW="609600" imgH="241300" progId="Equation.3">
                  <p:embed/>
                  <p:pic>
                    <p:nvPicPr>
                      <p:cNvPr id="0" name=""/>
                      <p:cNvPicPr/>
                      <p:nvPr/>
                    </p:nvPicPr>
                    <p:blipFill>
                      <a:blip r:embed="rId5"/>
                      <a:stretch>
                        <a:fillRect/>
                      </a:stretch>
                    </p:blipFill>
                    <p:spPr>
                      <a:xfrm>
                        <a:off x="5086971" y="1665381"/>
                        <a:ext cx="1657350" cy="654050"/>
                      </a:xfrm>
                      <a:prstGeom prst="rect">
                        <a:avLst/>
                      </a:prstGeom>
                    </p:spPr>
                  </p:pic>
                </p:oleObj>
              </mc:Fallback>
            </mc:AlternateContent>
          </a:graphicData>
        </a:graphic>
      </p:graphicFrame>
      <p:graphicFrame>
        <p:nvGraphicFramePr>
          <p:cNvPr id="11" name="Object 10"/>
          <p:cNvGraphicFramePr>
            <a:graphicFrameLocks noChangeAspect="1"/>
          </p:cNvGraphicFramePr>
          <p:nvPr>
            <p:extLst/>
          </p:nvPr>
        </p:nvGraphicFramePr>
        <p:xfrm>
          <a:off x="4557840" y="2831120"/>
          <a:ext cx="2823320" cy="1195759"/>
        </p:xfrm>
        <a:graphic>
          <a:graphicData uri="http://schemas.openxmlformats.org/presentationml/2006/ole">
            <mc:AlternateContent xmlns:mc="http://schemas.openxmlformats.org/markup-compatibility/2006">
              <mc:Choice xmlns:v="urn:schemas-microsoft-com:vml" Requires="v">
                <p:oleObj spid="_x0000_s15394" name="Equation" r:id="rId6" imgW="1079500" imgH="457200" progId="Equation.3">
                  <p:embed/>
                </p:oleObj>
              </mc:Choice>
              <mc:Fallback>
                <p:oleObj name="Equation" r:id="rId6" imgW="1079500" imgH="457200" progId="Equation.3">
                  <p:embed/>
                  <p:pic>
                    <p:nvPicPr>
                      <p:cNvPr id="0" name=""/>
                      <p:cNvPicPr/>
                      <p:nvPr/>
                    </p:nvPicPr>
                    <p:blipFill>
                      <a:blip r:embed="rId7"/>
                      <a:stretch>
                        <a:fillRect/>
                      </a:stretch>
                    </p:blipFill>
                    <p:spPr>
                      <a:xfrm>
                        <a:off x="4557840" y="2831120"/>
                        <a:ext cx="2823320" cy="1195759"/>
                      </a:xfrm>
                      <a:prstGeom prst="rect">
                        <a:avLst/>
                      </a:prstGeom>
                    </p:spPr>
                  </p:pic>
                </p:oleObj>
              </mc:Fallback>
            </mc:AlternateContent>
          </a:graphicData>
        </a:graphic>
      </p:graphicFrame>
    </p:spTree>
    <p:extLst>
      <p:ext uri="{BB962C8B-B14F-4D97-AF65-F5344CB8AC3E}">
        <p14:creationId xmlns:p14="http://schemas.microsoft.com/office/powerpoint/2010/main" val="860598608"/>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RMSProp</a:t>
            </a:r>
            <a:endParaRPr lang="en-US" dirty="0"/>
          </a:p>
        </p:txBody>
      </p:sp>
      <p:sp>
        <p:nvSpPr>
          <p:cNvPr id="3" name="Content Placeholder 2"/>
          <p:cNvSpPr>
            <a:spLocks noGrp="1"/>
          </p:cNvSpPr>
          <p:nvPr>
            <p:ph idx="1"/>
          </p:nvPr>
        </p:nvSpPr>
        <p:spPr>
          <a:xfrm>
            <a:off x="833414" y="1177760"/>
            <a:ext cx="10722481" cy="2111143"/>
          </a:xfrm>
        </p:spPr>
        <p:txBody>
          <a:bodyPr/>
          <a:lstStyle/>
          <a:p>
            <a:pPr marL="342900" indent="-342900">
              <a:buFont typeface="Arial" charset="0"/>
              <a:buChar char="•"/>
            </a:pPr>
            <a:r>
              <a:rPr lang="en-US" sz="2400" dirty="0" smtClean="0"/>
              <a:t>For non-convex problems, </a:t>
            </a:r>
            <a:r>
              <a:rPr lang="en-US" sz="2400" dirty="0" err="1" smtClean="0"/>
              <a:t>AdaGrad</a:t>
            </a:r>
            <a:r>
              <a:rPr lang="en-US" sz="2400" dirty="0" smtClean="0"/>
              <a:t> can prematurely decrease learning rate</a:t>
            </a:r>
          </a:p>
          <a:p>
            <a:pPr marL="342900" indent="-342900">
              <a:buFont typeface="Arial" charset="0"/>
              <a:buChar char="•"/>
            </a:pPr>
            <a:r>
              <a:rPr lang="en-US" sz="2400" dirty="0" smtClean="0"/>
              <a:t>Use </a:t>
            </a:r>
            <a:r>
              <a:rPr lang="en-US" sz="2400" dirty="0" smtClean="0">
                <a:solidFill>
                  <a:srgbClr val="0000FF"/>
                </a:solidFill>
              </a:rPr>
              <a:t>exponentially weighted average </a:t>
            </a:r>
            <a:r>
              <a:rPr lang="en-US" sz="2400" dirty="0" smtClean="0"/>
              <a:t>for gradient accumulation</a:t>
            </a:r>
            <a:endParaRPr lang="en-US" sz="2400" dirty="0"/>
          </a:p>
        </p:txBody>
      </p:sp>
      <p:sp>
        <p:nvSpPr>
          <p:cNvPr id="6" name="Slide Number Placeholder 5"/>
          <p:cNvSpPr>
            <a:spLocks noGrp="1"/>
          </p:cNvSpPr>
          <p:nvPr>
            <p:ph type="sldNum" sz="quarter" idx="12"/>
          </p:nvPr>
        </p:nvSpPr>
        <p:spPr/>
        <p:txBody>
          <a:bodyPr/>
          <a:lstStyle/>
          <a:p>
            <a:fld id="{82BAABBF-CE1E-8A4C-92D8-393D0291D808}" type="slidenum">
              <a:rPr lang="en-US" smtClean="0"/>
              <a:t>77</a:t>
            </a:fld>
            <a:endParaRPr lang="en-US"/>
          </a:p>
        </p:txBody>
      </p:sp>
      <p:graphicFrame>
        <p:nvGraphicFramePr>
          <p:cNvPr id="7" name="Object 6"/>
          <p:cNvGraphicFramePr>
            <a:graphicFrameLocks noChangeAspect="1"/>
          </p:cNvGraphicFramePr>
          <p:nvPr>
            <p:extLst/>
          </p:nvPr>
        </p:nvGraphicFramePr>
        <p:xfrm>
          <a:off x="4630737" y="2771775"/>
          <a:ext cx="2930525" cy="657225"/>
        </p:xfrm>
        <a:graphic>
          <a:graphicData uri="http://schemas.openxmlformats.org/presentationml/2006/ole">
            <mc:AlternateContent xmlns:mc="http://schemas.openxmlformats.org/markup-compatibility/2006">
              <mc:Choice xmlns:v="urn:schemas-microsoft-com:vml" Requires="v">
                <p:oleObj spid="_x0000_s16417" name="Equation" r:id="rId4" imgW="1079500" imgH="241300" progId="Equation.3">
                  <p:embed/>
                </p:oleObj>
              </mc:Choice>
              <mc:Fallback>
                <p:oleObj name="Equation" r:id="rId4" imgW="1079500" imgH="241300" progId="Equation.3">
                  <p:embed/>
                  <p:pic>
                    <p:nvPicPr>
                      <p:cNvPr id="0" name=""/>
                      <p:cNvPicPr/>
                      <p:nvPr/>
                    </p:nvPicPr>
                    <p:blipFill>
                      <a:blip r:embed="rId5"/>
                      <a:stretch>
                        <a:fillRect/>
                      </a:stretch>
                    </p:blipFill>
                    <p:spPr>
                      <a:xfrm>
                        <a:off x="4630737" y="2771775"/>
                        <a:ext cx="2930525" cy="657225"/>
                      </a:xfrm>
                      <a:prstGeom prst="rect">
                        <a:avLst/>
                      </a:prstGeom>
                    </p:spPr>
                  </p:pic>
                </p:oleObj>
              </mc:Fallback>
            </mc:AlternateContent>
          </a:graphicData>
        </a:graphic>
      </p:graphicFrame>
      <p:graphicFrame>
        <p:nvGraphicFramePr>
          <p:cNvPr id="8" name="Object 7"/>
          <p:cNvGraphicFramePr>
            <a:graphicFrameLocks noChangeAspect="1"/>
          </p:cNvGraphicFramePr>
          <p:nvPr>
            <p:extLst/>
          </p:nvPr>
        </p:nvGraphicFramePr>
        <p:xfrm>
          <a:off x="4782994" y="3827256"/>
          <a:ext cx="2823320" cy="1195759"/>
        </p:xfrm>
        <a:graphic>
          <a:graphicData uri="http://schemas.openxmlformats.org/presentationml/2006/ole">
            <mc:AlternateContent xmlns:mc="http://schemas.openxmlformats.org/markup-compatibility/2006">
              <mc:Choice xmlns:v="urn:schemas-microsoft-com:vml" Requires="v">
                <p:oleObj spid="_x0000_s16418" name="Equation" r:id="rId6" imgW="1079500" imgH="457200" progId="Equation.3">
                  <p:embed/>
                </p:oleObj>
              </mc:Choice>
              <mc:Fallback>
                <p:oleObj name="Equation" r:id="rId6" imgW="1079500" imgH="457200" progId="Equation.3">
                  <p:embed/>
                  <p:pic>
                    <p:nvPicPr>
                      <p:cNvPr id="0" name=""/>
                      <p:cNvPicPr/>
                      <p:nvPr/>
                    </p:nvPicPr>
                    <p:blipFill>
                      <a:blip r:embed="rId7"/>
                      <a:stretch>
                        <a:fillRect/>
                      </a:stretch>
                    </p:blipFill>
                    <p:spPr>
                      <a:xfrm>
                        <a:off x="4782994" y="3827256"/>
                        <a:ext cx="2823320" cy="1195759"/>
                      </a:xfrm>
                      <a:prstGeom prst="rect">
                        <a:avLst/>
                      </a:prstGeom>
                    </p:spPr>
                  </p:pic>
                </p:oleObj>
              </mc:Fallback>
            </mc:AlternateContent>
          </a:graphicData>
        </a:graphic>
      </p:graphicFrame>
    </p:spTree>
    <p:extLst>
      <p:ext uri="{BB962C8B-B14F-4D97-AF65-F5344CB8AC3E}">
        <p14:creationId xmlns:p14="http://schemas.microsoft.com/office/powerpoint/2010/main" val="806182053"/>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Adam</a:t>
            </a:r>
            <a:endParaRPr lang="en-US" dirty="0"/>
          </a:p>
        </p:txBody>
      </p:sp>
      <p:sp>
        <p:nvSpPr>
          <p:cNvPr id="3" name="Content Placeholder 2"/>
          <p:cNvSpPr>
            <a:spLocks noGrp="1"/>
          </p:cNvSpPr>
          <p:nvPr>
            <p:ph idx="1"/>
          </p:nvPr>
        </p:nvSpPr>
        <p:spPr/>
        <p:txBody>
          <a:bodyPr/>
          <a:lstStyle/>
          <a:p>
            <a:pPr marL="342900" indent="-342900">
              <a:buFont typeface="Arial" charset="0"/>
              <a:buChar char="•"/>
            </a:pPr>
            <a:r>
              <a:rPr lang="en-US" sz="2400" dirty="0" err="1" smtClean="0">
                <a:solidFill>
                  <a:srgbClr val="0000FF"/>
                </a:solidFill>
              </a:rPr>
              <a:t>RMSProp</a:t>
            </a:r>
            <a:r>
              <a:rPr lang="en-US" sz="2400" dirty="0" smtClean="0">
                <a:solidFill>
                  <a:srgbClr val="0000FF"/>
                </a:solidFill>
              </a:rPr>
              <a:t> + Momentum</a:t>
            </a:r>
          </a:p>
          <a:p>
            <a:pPr marL="342900" indent="-342900">
              <a:buFont typeface="Arial" charset="0"/>
              <a:buChar char="•"/>
            </a:pPr>
            <a:r>
              <a:rPr lang="en-US" sz="2400" dirty="0" smtClean="0">
                <a:solidFill>
                  <a:srgbClr val="000000"/>
                </a:solidFill>
              </a:rPr>
              <a:t>Estimate first moment:</a:t>
            </a:r>
          </a:p>
          <a:p>
            <a:pPr marL="571500" indent="-571500">
              <a:buFont typeface="Arial" charset="0"/>
              <a:buChar char="•"/>
            </a:pPr>
            <a:endParaRPr lang="en-US" sz="4400" dirty="0">
              <a:solidFill>
                <a:srgbClr val="000000"/>
              </a:solidFill>
            </a:endParaRPr>
          </a:p>
          <a:p>
            <a:pPr marL="342900" indent="-342900">
              <a:buFont typeface="Arial" charset="0"/>
              <a:buChar char="•"/>
            </a:pPr>
            <a:r>
              <a:rPr lang="en-US" sz="2400" dirty="0" smtClean="0">
                <a:solidFill>
                  <a:srgbClr val="000000"/>
                </a:solidFill>
              </a:rPr>
              <a:t>Estimate second moment:</a:t>
            </a:r>
          </a:p>
          <a:p>
            <a:pPr marL="685800" indent="-685800">
              <a:buFont typeface="Arial" charset="0"/>
              <a:buChar char="•"/>
            </a:pPr>
            <a:endParaRPr lang="en-US" sz="4800" dirty="0">
              <a:solidFill>
                <a:srgbClr val="000000"/>
              </a:solidFill>
            </a:endParaRPr>
          </a:p>
          <a:p>
            <a:pPr marL="342900" indent="-342900">
              <a:buFont typeface="Arial" charset="0"/>
              <a:buChar char="•"/>
            </a:pPr>
            <a:r>
              <a:rPr lang="en-US" sz="2400" dirty="0" smtClean="0">
                <a:solidFill>
                  <a:srgbClr val="000000"/>
                </a:solidFill>
              </a:rPr>
              <a:t>Update parameters:</a:t>
            </a:r>
            <a:endParaRPr lang="en-US" sz="2400" dirty="0">
              <a:solidFill>
                <a:srgbClr val="000000"/>
              </a:solidFill>
            </a:endParaRPr>
          </a:p>
        </p:txBody>
      </p:sp>
      <p:sp>
        <p:nvSpPr>
          <p:cNvPr id="9" name="Slide Number Placeholder 8"/>
          <p:cNvSpPr>
            <a:spLocks noGrp="1"/>
          </p:cNvSpPr>
          <p:nvPr>
            <p:ph type="sldNum" sz="quarter" idx="12"/>
          </p:nvPr>
        </p:nvSpPr>
        <p:spPr/>
        <p:txBody>
          <a:bodyPr/>
          <a:lstStyle/>
          <a:p>
            <a:fld id="{82BAABBF-CE1E-8A4C-92D8-393D0291D808}" type="slidenum">
              <a:rPr lang="en-US" smtClean="0"/>
              <a:t>78</a:t>
            </a:fld>
            <a:endParaRPr lang="en-US"/>
          </a:p>
        </p:txBody>
      </p:sp>
      <p:sp>
        <p:nvSpPr>
          <p:cNvPr id="7" name="Cloud Callout 6"/>
          <p:cNvSpPr/>
          <p:nvPr/>
        </p:nvSpPr>
        <p:spPr>
          <a:xfrm>
            <a:off x="8324781" y="1722441"/>
            <a:ext cx="3230074" cy="1391261"/>
          </a:xfrm>
          <a:prstGeom prst="cloudCallout">
            <a:avLst>
              <a:gd name="adj1" fmla="val -59704"/>
              <a:gd name="adj2" fmla="val 62501"/>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400" dirty="0"/>
              <a:t>Also applies bias correction to </a:t>
            </a:r>
            <a:r>
              <a:rPr lang="en-US" sz="2400" i="1" dirty="0">
                <a:latin typeface="Times"/>
                <a:cs typeface="Times"/>
              </a:rPr>
              <a:t>v</a:t>
            </a:r>
            <a:r>
              <a:rPr lang="en-US" sz="2400" dirty="0"/>
              <a:t> and </a:t>
            </a:r>
            <a:r>
              <a:rPr lang="en-US" sz="2400" i="1" dirty="0">
                <a:latin typeface="Times"/>
                <a:cs typeface="Times"/>
              </a:rPr>
              <a:t>r</a:t>
            </a:r>
          </a:p>
        </p:txBody>
      </p:sp>
      <p:sp>
        <p:nvSpPr>
          <p:cNvPr id="8" name="TextBox 7"/>
          <p:cNvSpPr txBox="1"/>
          <p:nvPr/>
        </p:nvSpPr>
        <p:spPr>
          <a:xfrm>
            <a:off x="7553326" y="4772512"/>
            <a:ext cx="3114674" cy="1200328"/>
          </a:xfrm>
          <a:prstGeom prst="rect">
            <a:avLst/>
          </a:prstGeom>
          <a:noFill/>
        </p:spPr>
        <p:txBody>
          <a:bodyPr wrap="square" rtlCol="0">
            <a:spAutoFit/>
          </a:bodyPr>
          <a:lstStyle/>
          <a:p>
            <a:pPr algn="ctr"/>
            <a:r>
              <a:rPr lang="en-US" sz="2400" dirty="0">
                <a:solidFill>
                  <a:srgbClr val="0000FF"/>
                </a:solidFill>
              </a:rPr>
              <a:t>Works well in practice, is fairly robust to hyper-parameters</a:t>
            </a:r>
          </a:p>
        </p:txBody>
      </p:sp>
      <p:graphicFrame>
        <p:nvGraphicFramePr>
          <p:cNvPr id="10" name="Object 9"/>
          <p:cNvGraphicFramePr>
            <a:graphicFrameLocks noChangeAspect="1"/>
          </p:cNvGraphicFramePr>
          <p:nvPr>
            <p:extLst/>
          </p:nvPr>
        </p:nvGraphicFramePr>
        <p:xfrm>
          <a:off x="4555331" y="2176097"/>
          <a:ext cx="3173413" cy="587375"/>
        </p:xfrm>
        <a:graphic>
          <a:graphicData uri="http://schemas.openxmlformats.org/presentationml/2006/ole">
            <mc:AlternateContent xmlns:mc="http://schemas.openxmlformats.org/markup-compatibility/2006">
              <mc:Choice xmlns:v="urn:schemas-microsoft-com:vml" Requires="v">
                <p:oleObj spid="_x0000_s17457" name="Equation" r:id="rId4" imgW="1168400" imgH="215900" progId="Equation.3">
                  <p:embed/>
                </p:oleObj>
              </mc:Choice>
              <mc:Fallback>
                <p:oleObj name="Equation" r:id="rId4" imgW="1168400" imgH="215900" progId="Equation.3">
                  <p:embed/>
                  <p:pic>
                    <p:nvPicPr>
                      <p:cNvPr id="0" name=""/>
                      <p:cNvPicPr/>
                      <p:nvPr/>
                    </p:nvPicPr>
                    <p:blipFill>
                      <a:blip r:embed="rId5"/>
                      <a:stretch>
                        <a:fillRect/>
                      </a:stretch>
                    </p:blipFill>
                    <p:spPr>
                      <a:xfrm>
                        <a:off x="4555331" y="2176097"/>
                        <a:ext cx="3173413" cy="587375"/>
                      </a:xfrm>
                      <a:prstGeom prst="rect">
                        <a:avLst/>
                      </a:prstGeom>
                    </p:spPr>
                  </p:pic>
                </p:oleObj>
              </mc:Fallback>
            </mc:AlternateContent>
          </a:graphicData>
        </a:graphic>
      </p:graphicFrame>
      <p:graphicFrame>
        <p:nvGraphicFramePr>
          <p:cNvPr id="11" name="Object 10"/>
          <p:cNvGraphicFramePr>
            <a:graphicFrameLocks noChangeAspect="1"/>
          </p:cNvGraphicFramePr>
          <p:nvPr>
            <p:extLst/>
          </p:nvPr>
        </p:nvGraphicFramePr>
        <p:xfrm>
          <a:off x="4684712" y="4772512"/>
          <a:ext cx="2822575" cy="1195388"/>
        </p:xfrm>
        <a:graphic>
          <a:graphicData uri="http://schemas.openxmlformats.org/presentationml/2006/ole">
            <mc:AlternateContent xmlns:mc="http://schemas.openxmlformats.org/markup-compatibility/2006">
              <mc:Choice xmlns:v="urn:schemas-microsoft-com:vml" Requires="v">
                <p:oleObj spid="_x0000_s17458" name="Equation" r:id="rId6" imgW="1079500" imgH="457200" progId="Equation.3">
                  <p:embed/>
                </p:oleObj>
              </mc:Choice>
              <mc:Fallback>
                <p:oleObj name="Equation" r:id="rId6" imgW="1079500" imgH="457200" progId="Equation.3">
                  <p:embed/>
                  <p:pic>
                    <p:nvPicPr>
                      <p:cNvPr id="0" name=""/>
                      <p:cNvPicPr/>
                      <p:nvPr/>
                    </p:nvPicPr>
                    <p:blipFill>
                      <a:blip r:embed="rId7"/>
                      <a:stretch>
                        <a:fillRect/>
                      </a:stretch>
                    </p:blipFill>
                    <p:spPr>
                      <a:xfrm>
                        <a:off x="4684712" y="4772512"/>
                        <a:ext cx="2822575" cy="1195388"/>
                      </a:xfrm>
                      <a:prstGeom prst="rect">
                        <a:avLst/>
                      </a:prstGeom>
                    </p:spPr>
                  </p:pic>
                </p:oleObj>
              </mc:Fallback>
            </mc:AlternateContent>
          </a:graphicData>
        </a:graphic>
      </p:graphicFrame>
      <p:graphicFrame>
        <p:nvGraphicFramePr>
          <p:cNvPr id="12" name="Object 11"/>
          <p:cNvGraphicFramePr>
            <a:graphicFrameLocks noChangeAspect="1"/>
          </p:cNvGraphicFramePr>
          <p:nvPr>
            <p:extLst/>
          </p:nvPr>
        </p:nvGraphicFramePr>
        <p:xfrm>
          <a:off x="4628528" y="3433990"/>
          <a:ext cx="3173413" cy="655637"/>
        </p:xfrm>
        <a:graphic>
          <a:graphicData uri="http://schemas.openxmlformats.org/presentationml/2006/ole">
            <mc:AlternateContent xmlns:mc="http://schemas.openxmlformats.org/markup-compatibility/2006">
              <mc:Choice xmlns:v="urn:schemas-microsoft-com:vml" Requires="v">
                <p:oleObj spid="_x0000_s17459" name="Equation" r:id="rId8" imgW="1168400" imgH="241300" progId="Equation.3">
                  <p:embed/>
                </p:oleObj>
              </mc:Choice>
              <mc:Fallback>
                <p:oleObj name="Equation" r:id="rId8" imgW="1168400" imgH="241300" progId="Equation.3">
                  <p:embed/>
                  <p:pic>
                    <p:nvPicPr>
                      <p:cNvPr id="0" name=""/>
                      <p:cNvPicPr/>
                      <p:nvPr/>
                    </p:nvPicPr>
                    <p:blipFill>
                      <a:blip r:embed="rId9"/>
                      <a:stretch>
                        <a:fillRect/>
                      </a:stretch>
                    </p:blipFill>
                    <p:spPr>
                      <a:xfrm>
                        <a:off x="4628528" y="3433990"/>
                        <a:ext cx="3173413" cy="655637"/>
                      </a:xfrm>
                      <a:prstGeom prst="rect">
                        <a:avLst/>
                      </a:prstGeom>
                    </p:spPr>
                  </p:pic>
                </p:oleObj>
              </mc:Fallback>
            </mc:AlternateContent>
          </a:graphicData>
        </a:graphic>
      </p:graphicFrame>
    </p:spTree>
    <p:extLst>
      <p:ext uri="{BB962C8B-B14F-4D97-AF65-F5344CB8AC3E}">
        <p14:creationId xmlns:p14="http://schemas.microsoft.com/office/powerpoint/2010/main" val="1943297366"/>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a:xfrm>
            <a:off x="820163" y="983807"/>
            <a:ext cx="10327008" cy="2111143"/>
          </a:xfrm>
        </p:spPr>
        <p:txBody>
          <a:bodyPr/>
          <a:lstStyle/>
          <a:p>
            <a:r>
              <a:rPr lang="en-US" b="1" dirty="0" smtClean="0"/>
              <a:t>Optimization</a:t>
            </a:r>
          </a:p>
          <a:p>
            <a:pPr lvl="1">
              <a:buFont typeface="Arial" charset="0"/>
              <a:buChar char="•"/>
            </a:pPr>
            <a:r>
              <a:rPr lang="en-US" sz="2200" dirty="0" smtClean="0">
                <a:solidFill>
                  <a:schemeClr val="tx1">
                    <a:lumMod val="75000"/>
                    <a:lumOff val="25000"/>
                  </a:schemeClr>
                </a:solidFill>
              </a:rPr>
              <a:t>Challenges </a:t>
            </a:r>
            <a:r>
              <a:rPr lang="en-US" sz="2200" dirty="0">
                <a:solidFill>
                  <a:schemeClr val="tx1">
                    <a:lumMod val="75000"/>
                    <a:lumOff val="25000"/>
                  </a:schemeClr>
                </a:solidFill>
              </a:rPr>
              <a:t>in Optimization</a:t>
            </a:r>
          </a:p>
          <a:p>
            <a:pPr lvl="1">
              <a:buFont typeface="Arial" charset="0"/>
              <a:buChar char="•"/>
            </a:pPr>
            <a:r>
              <a:rPr lang="en-US" sz="2200" dirty="0">
                <a:solidFill>
                  <a:schemeClr val="tx1">
                    <a:lumMod val="75000"/>
                    <a:lumOff val="25000"/>
                  </a:schemeClr>
                </a:solidFill>
              </a:rPr>
              <a:t>Momentum</a:t>
            </a:r>
          </a:p>
          <a:p>
            <a:pPr lvl="1">
              <a:buFont typeface="Arial" charset="0"/>
              <a:buChar char="•"/>
            </a:pPr>
            <a:r>
              <a:rPr lang="en-US" sz="2200" dirty="0"/>
              <a:t>Adaptive Learning Rate</a:t>
            </a:r>
          </a:p>
          <a:p>
            <a:pPr lvl="1">
              <a:buFont typeface="Arial" charset="0"/>
              <a:buChar char="•"/>
            </a:pPr>
            <a:r>
              <a:rPr lang="en-US" sz="2200" b="1" dirty="0">
                <a:solidFill>
                  <a:schemeClr val="accent1"/>
                </a:solidFill>
              </a:rPr>
              <a:t>Parameter Initialization </a:t>
            </a:r>
          </a:p>
          <a:p>
            <a:pPr lvl="1">
              <a:buFont typeface="Arial" charset="0"/>
              <a:buChar char="•"/>
            </a:pPr>
            <a:r>
              <a:rPr lang="en-US" sz="2200" dirty="0"/>
              <a:t>Batch Normalization</a:t>
            </a:r>
          </a:p>
          <a:p>
            <a:endParaRPr lang="en-US" sz="2400" dirty="0" smtClean="0"/>
          </a:p>
          <a:p>
            <a:endParaRPr lang="en-US" sz="2400" dirty="0"/>
          </a:p>
        </p:txBody>
      </p:sp>
      <p:sp>
        <p:nvSpPr>
          <p:cNvPr id="4" name="Slide Number Placeholder 3"/>
          <p:cNvSpPr>
            <a:spLocks noGrp="1"/>
          </p:cNvSpPr>
          <p:nvPr>
            <p:ph type="sldNum" sz="quarter" idx="12"/>
          </p:nvPr>
        </p:nvSpPr>
        <p:spPr/>
        <p:txBody>
          <a:bodyPr/>
          <a:lstStyle/>
          <a:p>
            <a:fld id="{82BAABBF-CE1E-8A4C-92D8-393D0291D808}" type="slidenum">
              <a:rPr lang="en-US" smtClean="0"/>
              <a:t>79</a:t>
            </a:fld>
            <a:endParaRPr lang="en-US"/>
          </a:p>
        </p:txBody>
      </p:sp>
    </p:spTree>
    <p:extLst>
      <p:ext uri="{BB962C8B-B14F-4D97-AF65-F5344CB8AC3E}">
        <p14:creationId xmlns:p14="http://schemas.microsoft.com/office/powerpoint/2010/main" val="48980019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Minimizing the Loss function</a:t>
            </a:r>
            <a:endParaRPr lang="en-US" dirty="0"/>
          </a:p>
        </p:txBody>
      </p:sp>
      <p:pic>
        <p:nvPicPr>
          <p:cNvPr id="12"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214466" y="1405878"/>
            <a:ext cx="3962125" cy="2641417"/>
          </a:xfrm>
        </p:spPr>
      </p:pic>
      <p:sp>
        <p:nvSpPr>
          <p:cNvPr id="4" name="Slide Number Placeholder 3"/>
          <p:cNvSpPr>
            <a:spLocks noGrp="1"/>
          </p:cNvSpPr>
          <p:nvPr>
            <p:ph type="sldNum" sz="quarter" idx="12"/>
          </p:nvPr>
        </p:nvSpPr>
        <p:spPr/>
        <p:txBody>
          <a:bodyPr/>
          <a:lstStyle/>
          <a:p>
            <a:fld id="{74FD6AAA-7C75-FB4B-8EA1-06B22787237D}" type="slidenum">
              <a:rPr lang="en-US" smtClean="0"/>
              <a:t>8</a:t>
            </a:fld>
            <a:endParaRPr lang="en-US"/>
          </a:p>
        </p:txBody>
      </p:sp>
      <mc:AlternateContent xmlns:mc="http://schemas.openxmlformats.org/markup-compatibility/2006" xmlns:a14="http://schemas.microsoft.com/office/drawing/2010/main">
        <mc:Choice Requires="a14">
          <p:sp>
            <p:nvSpPr>
              <p:cNvPr id="8" name="Rectangle 7"/>
              <p:cNvSpPr/>
              <p:nvPr/>
            </p:nvSpPr>
            <p:spPr>
              <a:xfrm>
                <a:off x="731520" y="3931948"/>
                <a:ext cx="10582656" cy="2308324"/>
              </a:xfrm>
              <a:prstGeom prst="rect">
                <a:avLst/>
              </a:prstGeom>
            </p:spPr>
            <p:txBody>
              <a:bodyPr wrap="square">
                <a:spAutoFit/>
              </a:bodyPr>
              <a:lstStyle/>
              <a:p>
                <a:r>
                  <a:rPr lang="en-US" sz="2400" dirty="0" smtClean="0">
                    <a:solidFill>
                      <a:schemeClr val="tx1">
                        <a:lumMod val="75000"/>
                        <a:lumOff val="25000"/>
                      </a:schemeClr>
                    </a:solidFill>
                    <a:latin typeface="Karla" charset="0"/>
                    <a:ea typeface="Karla" charset="0"/>
                    <a:cs typeface="Karla" charset="0"/>
                  </a:rPr>
                  <a:t>To find the optimal point of a function </a:t>
                </a:r>
                <a14:m>
                  <m:oMath xmlns:m="http://schemas.openxmlformats.org/officeDocument/2006/math">
                    <m:r>
                      <a:rPr lang="en-US" sz="2400" b="0" i="1" smtClean="0">
                        <a:solidFill>
                          <a:schemeClr val="tx1">
                            <a:lumMod val="75000"/>
                            <a:lumOff val="25000"/>
                          </a:schemeClr>
                        </a:solidFill>
                        <a:latin typeface="Cambria Math" charset="0"/>
                        <a:ea typeface="Cambria Math" charset="0"/>
                        <a:cs typeface="Cambria Math" charset="0"/>
                      </a:rPr>
                      <m:t>ℒ</m:t>
                    </m:r>
                    <m:d>
                      <m:dPr>
                        <m:ctrlPr>
                          <a:rPr lang="en-US" sz="2400" b="0" i="1" smtClean="0">
                            <a:solidFill>
                              <a:schemeClr val="tx1">
                                <a:lumMod val="75000"/>
                                <a:lumOff val="25000"/>
                              </a:schemeClr>
                            </a:solidFill>
                            <a:latin typeface="Cambria Math" charset="0"/>
                            <a:ea typeface="Karla" charset="0"/>
                            <a:cs typeface="Karla" charset="0"/>
                          </a:rPr>
                        </m:ctrlPr>
                      </m:dPr>
                      <m:e>
                        <m:r>
                          <a:rPr lang="en-US" sz="2400" b="0" i="1" smtClean="0">
                            <a:solidFill>
                              <a:schemeClr val="tx1">
                                <a:lumMod val="75000"/>
                                <a:lumOff val="25000"/>
                              </a:schemeClr>
                            </a:solidFill>
                            <a:latin typeface="Cambria Math" charset="0"/>
                            <a:ea typeface="Karla" charset="0"/>
                            <a:cs typeface="Karla" charset="0"/>
                          </a:rPr>
                          <m:t>𝑊</m:t>
                        </m:r>
                      </m:e>
                    </m:d>
                  </m:oMath>
                </a14:m>
                <a:endParaRPr lang="en-US" sz="2400" b="0" dirty="0" smtClean="0">
                  <a:solidFill>
                    <a:schemeClr val="tx1">
                      <a:lumMod val="75000"/>
                      <a:lumOff val="25000"/>
                    </a:schemeClr>
                  </a:solidFill>
                  <a:latin typeface="Karla" charset="0"/>
                  <a:ea typeface="Karla" charset="0"/>
                  <a:cs typeface="Karla" charset="0"/>
                </a:endParaRPr>
              </a:p>
              <a:p>
                <a:endParaRPr lang="en-US" sz="2400" dirty="0" smtClean="0">
                  <a:solidFill>
                    <a:schemeClr val="tx1">
                      <a:lumMod val="75000"/>
                      <a:lumOff val="25000"/>
                    </a:schemeClr>
                  </a:solidFill>
                  <a:latin typeface="Karla" charset="0"/>
                  <a:ea typeface="Karla" charset="0"/>
                  <a:cs typeface="Karla" charset="0"/>
                </a:endParaRPr>
              </a:p>
              <a:p>
                <a:endParaRPr lang="en-US" sz="2400" dirty="0">
                  <a:solidFill>
                    <a:schemeClr val="tx1">
                      <a:lumMod val="75000"/>
                      <a:lumOff val="25000"/>
                    </a:schemeClr>
                  </a:solidFill>
                  <a:latin typeface="Karla" charset="0"/>
                  <a:ea typeface="Karla" charset="0"/>
                  <a:cs typeface="Karla" charset="0"/>
                </a:endParaRPr>
              </a:p>
              <a:p>
                <a:endParaRPr lang="en-US" sz="2400" dirty="0" smtClean="0">
                  <a:solidFill>
                    <a:schemeClr val="tx1">
                      <a:lumMod val="75000"/>
                      <a:lumOff val="25000"/>
                    </a:schemeClr>
                  </a:solidFill>
                  <a:latin typeface="Karla" charset="0"/>
                  <a:ea typeface="Karla" charset="0"/>
                  <a:cs typeface="Karla" charset="0"/>
                </a:endParaRPr>
              </a:p>
              <a:p>
                <a:r>
                  <a:rPr lang="en-US" sz="2400" dirty="0" smtClean="0">
                    <a:solidFill>
                      <a:schemeClr val="tx1">
                        <a:lumMod val="75000"/>
                        <a:lumOff val="25000"/>
                      </a:schemeClr>
                    </a:solidFill>
                    <a:latin typeface="Karla" charset="0"/>
                    <a:ea typeface="Karla" charset="0"/>
                    <a:cs typeface="Karla" charset="0"/>
                  </a:rPr>
                  <a:t>And find the </a:t>
                </a:r>
                <a14:m>
                  <m:oMath xmlns:m="http://schemas.openxmlformats.org/officeDocument/2006/math">
                    <m:r>
                      <a:rPr lang="en-US" sz="2400" b="0" i="1" smtClean="0">
                        <a:solidFill>
                          <a:schemeClr val="tx1">
                            <a:lumMod val="75000"/>
                            <a:lumOff val="25000"/>
                          </a:schemeClr>
                        </a:solidFill>
                        <a:latin typeface="Cambria Math" charset="0"/>
                        <a:ea typeface="Karla" charset="0"/>
                        <a:cs typeface="Karla" charset="0"/>
                      </a:rPr>
                      <m:t>𝑊</m:t>
                    </m:r>
                  </m:oMath>
                </a14:m>
                <a:r>
                  <a:rPr lang="en-US" sz="2400" dirty="0" smtClean="0">
                    <a:solidFill>
                      <a:schemeClr val="tx1">
                        <a:lumMod val="75000"/>
                        <a:lumOff val="25000"/>
                      </a:schemeClr>
                    </a:solidFill>
                    <a:latin typeface="Karla" charset="0"/>
                    <a:ea typeface="Karla" charset="0"/>
                    <a:cs typeface="Karla" charset="0"/>
                  </a:rPr>
                  <a:t> that satisfies that equation. Sometimes there is no explicit solution for that.  </a:t>
                </a:r>
              </a:p>
            </p:txBody>
          </p:sp>
        </mc:Choice>
        <mc:Fallback xmlns="">
          <p:sp>
            <p:nvSpPr>
              <p:cNvPr id="8" name="Rectangle 7"/>
              <p:cNvSpPr>
                <a:spLocks noRot="1" noChangeAspect="1" noMove="1" noResize="1" noEditPoints="1" noAdjustHandles="1" noChangeArrowheads="1" noChangeShapeType="1" noTextEdit="1"/>
              </p:cNvSpPr>
              <p:nvPr/>
            </p:nvSpPr>
            <p:spPr>
              <a:xfrm>
                <a:off x="731520" y="3931948"/>
                <a:ext cx="10582656" cy="2308324"/>
              </a:xfrm>
              <a:prstGeom prst="rect">
                <a:avLst/>
              </a:prstGeom>
              <a:blipFill rotWithShape="0">
                <a:blip r:embed="rId3"/>
                <a:stretch>
                  <a:fillRect l="-864" t="-2111" r="-1325" b="-50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p:cNvSpPr/>
              <p:nvPr/>
            </p:nvSpPr>
            <p:spPr>
              <a:xfrm>
                <a:off x="731520" y="1100959"/>
                <a:ext cx="10582656" cy="461665"/>
              </a:xfrm>
              <a:prstGeom prst="rect">
                <a:avLst/>
              </a:prstGeom>
            </p:spPr>
            <p:txBody>
              <a:bodyPr wrap="square">
                <a:spAutoFit/>
              </a:bodyPr>
              <a:lstStyle/>
              <a:p>
                <a:r>
                  <a:rPr lang="en-US" sz="2400" dirty="0" smtClean="0">
                    <a:solidFill>
                      <a:schemeClr val="tx1">
                        <a:lumMod val="75000"/>
                        <a:lumOff val="25000"/>
                      </a:schemeClr>
                    </a:solidFill>
                    <a:latin typeface="Karla" charset="0"/>
                    <a:ea typeface="Karla" charset="0"/>
                    <a:cs typeface="Karla" charset="0"/>
                  </a:rPr>
                  <a:t>Ideally we want to know the value of  </a:t>
                </a:r>
                <a14:m>
                  <m:oMath xmlns:m="http://schemas.openxmlformats.org/officeDocument/2006/math">
                    <m:sSub>
                      <m:sSubPr>
                        <m:ctrlPr>
                          <a:rPr lang="en-US" sz="2400" i="1">
                            <a:latin typeface="Cambria Math" charset="0"/>
                            <a:ea typeface="Karla" charset="0"/>
                            <a:cs typeface="Karla" charset="0"/>
                          </a:rPr>
                        </m:ctrlPr>
                      </m:sSubPr>
                      <m:e>
                        <m:r>
                          <a:rPr lang="en-US" sz="2400" i="1">
                            <a:latin typeface="Cambria Math" charset="0"/>
                            <a:ea typeface="Karla" charset="0"/>
                            <a:cs typeface="Karla" charset="0"/>
                          </a:rPr>
                          <m:t>𝑤</m:t>
                        </m:r>
                      </m:e>
                      <m:sub>
                        <m:r>
                          <a:rPr lang="en-US" sz="2400" i="1">
                            <a:latin typeface="Cambria Math" charset="0"/>
                            <a:ea typeface="Karla" charset="0"/>
                            <a:cs typeface="Karla" charset="0"/>
                          </a:rPr>
                          <m:t>1</m:t>
                        </m:r>
                      </m:sub>
                    </m:sSub>
                  </m:oMath>
                </a14:m>
                <a:r>
                  <a:rPr lang="en-US" sz="2400" dirty="0" smtClean="0">
                    <a:solidFill>
                      <a:schemeClr val="tx1">
                        <a:lumMod val="75000"/>
                        <a:lumOff val="25000"/>
                      </a:schemeClr>
                    </a:solidFill>
                    <a:latin typeface="Karla" charset="0"/>
                    <a:ea typeface="Karla" charset="0"/>
                    <a:cs typeface="Karla" charset="0"/>
                  </a:rPr>
                  <a:t> that gives the minimul </a:t>
                </a:r>
                <a14:m>
                  <m:oMath xmlns:m="http://schemas.openxmlformats.org/officeDocument/2006/math">
                    <m:r>
                      <a:rPr lang="en-US" sz="2400" b="0" i="1" smtClean="0">
                        <a:solidFill>
                          <a:schemeClr val="tx1">
                            <a:lumMod val="75000"/>
                            <a:lumOff val="25000"/>
                          </a:schemeClr>
                        </a:solidFill>
                        <a:latin typeface="Cambria Math" charset="0"/>
                        <a:ea typeface="Cambria Math" charset="0"/>
                        <a:cs typeface="Cambria Math" charset="0"/>
                      </a:rPr>
                      <m:t>ℒ</m:t>
                    </m:r>
                    <m:d>
                      <m:dPr>
                        <m:ctrlPr>
                          <a:rPr lang="en-US" sz="2400" b="0" i="1" smtClean="0">
                            <a:solidFill>
                              <a:schemeClr val="tx1">
                                <a:lumMod val="75000"/>
                                <a:lumOff val="25000"/>
                              </a:schemeClr>
                            </a:solidFill>
                            <a:latin typeface="Cambria Math" charset="0"/>
                            <a:ea typeface="Karla" charset="0"/>
                            <a:cs typeface="Karla" charset="0"/>
                          </a:rPr>
                        </m:ctrlPr>
                      </m:dPr>
                      <m:e>
                        <m:r>
                          <a:rPr lang="en-US" sz="2400" b="0" i="1" smtClean="0">
                            <a:solidFill>
                              <a:schemeClr val="tx1">
                                <a:lumMod val="75000"/>
                                <a:lumOff val="25000"/>
                              </a:schemeClr>
                            </a:solidFill>
                            <a:latin typeface="Cambria Math" charset="0"/>
                            <a:ea typeface="Karla" charset="0"/>
                            <a:cs typeface="Karla" charset="0"/>
                          </a:rPr>
                          <m:t>𝑊</m:t>
                        </m:r>
                      </m:e>
                    </m:d>
                  </m:oMath>
                </a14:m>
                <a:endParaRPr lang="en-US" sz="2400" b="0" dirty="0" smtClean="0">
                  <a:solidFill>
                    <a:schemeClr val="tx1">
                      <a:lumMod val="75000"/>
                      <a:lumOff val="25000"/>
                    </a:schemeClr>
                  </a:solidFill>
                  <a:latin typeface="Karla" charset="0"/>
                  <a:ea typeface="Karla" charset="0"/>
                  <a:cs typeface="Karla" charset="0"/>
                </a:endParaRPr>
              </a:p>
            </p:txBody>
          </p:sp>
        </mc:Choice>
        <mc:Fallback xmlns="">
          <p:sp>
            <p:nvSpPr>
              <p:cNvPr id="11" name="Rectangle 10"/>
              <p:cNvSpPr>
                <a:spLocks noRot="1" noChangeAspect="1" noMove="1" noResize="1" noEditPoints="1" noAdjustHandles="1" noChangeArrowheads="1" noChangeShapeType="1" noTextEdit="1"/>
              </p:cNvSpPr>
              <p:nvPr/>
            </p:nvSpPr>
            <p:spPr>
              <a:xfrm>
                <a:off x="731520" y="1100959"/>
                <a:ext cx="10582656" cy="461665"/>
              </a:xfrm>
              <a:prstGeom prst="rect">
                <a:avLst/>
              </a:prstGeom>
              <a:blipFill rotWithShape="0">
                <a:blip r:embed="rId4"/>
                <a:stretch>
                  <a:fillRect l="-864" t="-10667" b="-30667"/>
                </a:stretch>
              </a:blipFill>
            </p:spPr>
            <p:txBody>
              <a:bodyPr/>
              <a:lstStyle/>
              <a:p>
                <a:r>
                  <a:rPr lang="en-US">
                    <a:noFill/>
                  </a:rPr>
                  <a:t> </a:t>
                </a:r>
              </a:p>
            </p:txBody>
          </p:sp>
        </mc:Fallback>
      </mc:AlternateContent>
      <p:cxnSp>
        <p:nvCxnSpPr>
          <p:cNvPr id="7" name="Straight Connector 6"/>
          <p:cNvCxnSpPr/>
          <p:nvPr/>
        </p:nvCxnSpPr>
        <p:spPr>
          <a:xfrm flipH="1" flipV="1">
            <a:off x="6347012" y="1721224"/>
            <a:ext cx="26894" cy="1801905"/>
          </a:xfrm>
          <a:prstGeom prst="line">
            <a:avLst/>
          </a:prstGeom>
          <a:ln>
            <a:solidFill>
              <a:srgbClr val="C00000"/>
            </a:solidFill>
            <a:prstDash val="sysDot"/>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 name="TextBox 2"/>
              <p:cNvSpPr txBox="1"/>
              <p:nvPr/>
            </p:nvSpPr>
            <p:spPr>
              <a:xfrm>
                <a:off x="5589845" y="4501254"/>
                <a:ext cx="1568122" cy="70346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mr-IN" sz="2400" i="1" smtClean="0">
                              <a:latin typeface="Cambria Math" charset="0"/>
                            </a:rPr>
                          </m:ctrlPr>
                        </m:fPr>
                        <m:num>
                          <m:r>
                            <a:rPr lang="en-US" sz="2400" b="0" i="1" smtClean="0">
                              <a:latin typeface="Cambria Math" charset="0"/>
                            </a:rPr>
                            <m:t>𝑑</m:t>
                          </m:r>
                          <m:r>
                            <a:rPr lang="en-US" sz="2400" b="0" i="1" smtClean="0">
                              <a:latin typeface="Cambria Math" charset="0"/>
                            </a:rPr>
                            <m:t>ℒ</m:t>
                          </m:r>
                          <m:r>
                            <a:rPr lang="en-US" sz="2400" b="0" i="1" smtClean="0">
                              <a:latin typeface="Cambria Math" charset="0"/>
                            </a:rPr>
                            <m:t>(</m:t>
                          </m:r>
                          <m:r>
                            <a:rPr lang="en-US" sz="2400" b="0" i="1" smtClean="0">
                              <a:latin typeface="Cambria Math" charset="0"/>
                            </a:rPr>
                            <m:t>𝑊</m:t>
                          </m:r>
                          <m:r>
                            <a:rPr lang="en-US" sz="2400" b="0" i="1" smtClean="0">
                              <a:latin typeface="Cambria Math" charset="0"/>
                            </a:rPr>
                            <m:t>)</m:t>
                          </m:r>
                        </m:num>
                        <m:den>
                          <m:r>
                            <a:rPr lang="en-US" sz="2400" b="0" i="1" smtClean="0">
                              <a:latin typeface="Cambria Math" charset="0"/>
                            </a:rPr>
                            <m:t>𝑑𝑊</m:t>
                          </m:r>
                        </m:den>
                      </m:f>
                      <m:r>
                        <a:rPr lang="en-US" sz="2400" b="0" i="1" smtClean="0">
                          <a:latin typeface="Cambria Math" charset="0"/>
                        </a:rPr>
                        <m:t>=0</m:t>
                      </m:r>
                    </m:oMath>
                  </m:oMathPara>
                </a14:m>
                <a:endParaRPr lang="en-US" sz="2000" dirty="0"/>
              </a:p>
            </p:txBody>
          </p:sp>
        </mc:Choice>
        <mc:Fallback xmlns="">
          <p:sp>
            <p:nvSpPr>
              <p:cNvPr id="3" name="TextBox 2"/>
              <p:cNvSpPr txBox="1">
                <a:spLocks noRot="1" noChangeAspect="1" noMove="1" noResize="1" noEditPoints="1" noAdjustHandles="1" noChangeArrowheads="1" noChangeShapeType="1" noTextEdit="1"/>
              </p:cNvSpPr>
              <p:nvPr/>
            </p:nvSpPr>
            <p:spPr>
              <a:xfrm>
                <a:off x="5589845" y="4501254"/>
                <a:ext cx="1568122" cy="703462"/>
              </a:xfrm>
              <a:prstGeom prst="rect">
                <a:avLst/>
              </a:prstGeom>
              <a:blipFill rotWithShape="0">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992092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nodeType="withEffect">
                                  <p:stCondLst>
                                    <p:cond delay="50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2BAABBF-CE1E-8A4C-92D8-393D0291D808}" type="slidenum">
              <a:rPr lang="en-US" smtClean="0"/>
              <a:t>80</a:t>
            </a:fld>
            <a:endParaRPr lang="en-US"/>
          </a:p>
        </p:txBody>
      </p:sp>
      <p:pic>
        <p:nvPicPr>
          <p:cNvPr id="3" name="Picture 2"/>
          <p:cNvPicPr>
            <a:picLocks noChangeAspect="1"/>
          </p:cNvPicPr>
          <p:nvPr/>
        </p:nvPicPr>
        <p:blipFill>
          <a:blip r:embed="rId2"/>
          <a:stretch>
            <a:fillRect/>
          </a:stretch>
        </p:blipFill>
        <p:spPr>
          <a:xfrm>
            <a:off x="2166257" y="827315"/>
            <a:ext cx="8599712" cy="4299856"/>
          </a:xfrm>
          <a:prstGeom prst="rect">
            <a:avLst/>
          </a:prstGeom>
        </p:spPr>
      </p:pic>
    </p:spTree>
    <p:extLst>
      <p:ext uri="{BB962C8B-B14F-4D97-AF65-F5344CB8AC3E}">
        <p14:creationId xmlns:p14="http://schemas.microsoft.com/office/powerpoint/2010/main" val="331067037"/>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Parameter Initialization</a:t>
            </a:r>
            <a:endParaRPr lang="en-US" dirty="0"/>
          </a:p>
        </p:txBody>
      </p:sp>
      <p:sp>
        <p:nvSpPr>
          <p:cNvPr id="3" name="Content Placeholder 2"/>
          <p:cNvSpPr>
            <a:spLocks noGrp="1"/>
          </p:cNvSpPr>
          <p:nvPr>
            <p:ph idx="1"/>
          </p:nvPr>
        </p:nvSpPr>
        <p:spPr/>
        <p:txBody>
          <a:bodyPr/>
          <a:lstStyle/>
          <a:p>
            <a:pPr marL="342900" indent="-342900">
              <a:spcAft>
                <a:spcPts val="1200"/>
              </a:spcAft>
              <a:buFont typeface="Arial" charset="0"/>
              <a:buChar char="•"/>
            </a:pPr>
            <a:r>
              <a:rPr lang="en-US" sz="2400" dirty="0" smtClean="0"/>
              <a:t>Goal: </a:t>
            </a:r>
            <a:r>
              <a:rPr lang="en-US" sz="2400" dirty="0" smtClean="0">
                <a:solidFill>
                  <a:srgbClr val="FF0000"/>
                </a:solidFill>
              </a:rPr>
              <a:t>break symmetry </a:t>
            </a:r>
            <a:r>
              <a:rPr lang="en-US" sz="2400" dirty="0" smtClean="0"/>
              <a:t>between units</a:t>
            </a:r>
          </a:p>
          <a:p>
            <a:pPr lvl="1">
              <a:spcAft>
                <a:spcPts val="1200"/>
              </a:spcAft>
              <a:buFont typeface="Arial" charset="0"/>
              <a:buChar char="•"/>
            </a:pPr>
            <a:r>
              <a:rPr lang="en-US" sz="2400" dirty="0" smtClean="0"/>
              <a:t>so that each unit computes a different function</a:t>
            </a:r>
          </a:p>
          <a:p>
            <a:pPr marL="342900" indent="-342900">
              <a:spcAft>
                <a:spcPts val="1200"/>
              </a:spcAft>
              <a:buFont typeface="Arial" charset="0"/>
              <a:buChar char="•"/>
            </a:pPr>
            <a:r>
              <a:rPr lang="en-US" sz="2400" dirty="0" smtClean="0"/>
              <a:t>Initialize all weights (not biases) </a:t>
            </a:r>
            <a:r>
              <a:rPr lang="en-US" sz="2400" dirty="0" smtClean="0">
                <a:solidFill>
                  <a:srgbClr val="0000FF"/>
                </a:solidFill>
              </a:rPr>
              <a:t>randomly</a:t>
            </a:r>
          </a:p>
          <a:p>
            <a:pPr lvl="1">
              <a:spcAft>
                <a:spcPts val="1200"/>
              </a:spcAft>
              <a:buFont typeface="Arial" charset="0"/>
              <a:buChar char="•"/>
            </a:pPr>
            <a:r>
              <a:rPr lang="en-US" sz="2400" dirty="0" smtClean="0"/>
              <a:t>Gaussian or uniform distribution</a:t>
            </a:r>
          </a:p>
          <a:p>
            <a:pPr marL="342900" indent="-342900">
              <a:spcAft>
                <a:spcPts val="1200"/>
              </a:spcAft>
              <a:buFont typeface="Arial" charset="0"/>
              <a:buChar char="•"/>
            </a:pPr>
            <a:r>
              <a:rPr lang="en-US" sz="2400" dirty="0" smtClean="0">
                <a:solidFill>
                  <a:srgbClr val="0000FF"/>
                </a:solidFill>
              </a:rPr>
              <a:t>Scale of initialization?</a:t>
            </a:r>
          </a:p>
          <a:p>
            <a:pPr lvl="1">
              <a:spcAft>
                <a:spcPts val="1200"/>
              </a:spcAft>
              <a:buFont typeface="Arial" charset="0"/>
              <a:buChar char="•"/>
            </a:pPr>
            <a:r>
              <a:rPr lang="en-US" sz="2400" i="1" dirty="0" smtClean="0"/>
              <a:t>Large</a:t>
            </a:r>
            <a:r>
              <a:rPr lang="en-US" sz="2400" dirty="0" smtClean="0"/>
              <a:t> -&gt; grad explosion,  </a:t>
            </a:r>
            <a:r>
              <a:rPr lang="en-US" sz="2400" i="1" dirty="0" smtClean="0"/>
              <a:t>Small</a:t>
            </a:r>
            <a:r>
              <a:rPr lang="en-US" sz="2400" dirty="0" smtClean="0"/>
              <a:t> -&gt; grad vanishing</a:t>
            </a:r>
          </a:p>
          <a:p>
            <a:pPr lvl="1">
              <a:spcAft>
                <a:spcPts val="1200"/>
              </a:spcAft>
            </a:pPr>
            <a:endParaRPr lang="en-US" sz="2400" dirty="0" smtClean="0"/>
          </a:p>
          <a:p>
            <a:pPr marL="342900" indent="-342900">
              <a:spcAft>
                <a:spcPts val="1200"/>
              </a:spcAft>
              <a:buFont typeface="Arial" charset="0"/>
              <a:buChar char="•"/>
            </a:pPr>
            <a:endParaRPr lang="en-US" sz="2400" dirty="0" smtClean="0"/>
          </a:p>
          <a:p>
            <a:pPr marL="342900" indent="-342900">
              <a:spcAft>
                <a:spcPts val="1200"/>
              </a:spcAft>
              <a:buFont typeface="Arial" charset="0"/>
              <a:buChar char="•"/>
            </a:pPr>
            <a:endParaRPr lang="en-US" sz="2400" dirty="0"/>
          </a:p>
        </p:txBody>
      </p:sp>
      <p:sp>
        <p:nvSpPr>
          <p:cNvPr id="4" name="Slide Number Placeholder 3"/>
          <p:cNvSpPr>
            <a:spLocks noGrp="1"/>
          </p:cNvSpPr>
          <p:nvPr>
            <p:ph type="sldNum" sz="quarter" idx="12"/>
          </p:nvPr>
        </p:nvSpPr>
        <p:spPr/>
        <p:txBody>
          <a:bodyPr/>
          <a:lstStyle/>
          <a:p>
            <a:fld id="{82BAABBF-CE1E-8A4C-92D8-393D0291D808}" type="slidenum">
              <a:rPr lang="en-US" smtClean="0"/>
              <a:t>81</a:t>
            </a:fld>
            <a:endParaRPr lang="en-US"/>
          </a:p>
        </p:txBody>
      </p:sp>
    </p:spTree>
    <p:extLst>
      <p:ext uri="{BB962C8B-B14F-4D97-AF65-F5344CB8AC3E}">
        <p14:creationId xmlns:p14="http://schemas.microsoft.com/office/powerpoint/2010/main" val="113561482"/>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Xavier Initialization</a:t>
            </a:r>
            <a:endParaRPr lang="en-US" dirty="0"/>
          </a:p>
        </p:txBody>
      </p:sp>
      <p:sp>
        <p:nvSpPr>
          <p:cNvPr id="6" name="Content Placeholder 5"/>
          <p:cNvSpPr>
            <a:spLocks noGrp="1"/>
          </p:cNvSpPr>
          <p:nvPr>
            <p:ph idx="1"/>
          </p:nvPr>
        </p:nvSpPr>
        <p:spPr/>
        <p:txBody>
          <a:bodyPr/>
          <a:lstStyle/>
          <a:p>
            <a:pPr marL="342900" indent="-342900">
              <a:spcAft>
                <a:spcPts val="1200"/>
              </a:spcAft>
              <a:buFont typeface="Arial" charset="0"/>
              <a:buChar char="•"/>
            </a:pPr>
            <a:r>
              <a:rPr lang="en-US" sz="2400" dirty="0" smtClean="0"/>
              <a:t>Heuristic for all outputs to have </a:t>
            </a:r>
            <a:r>
              <a:rPr lang="en-US" sz="2400" dirty="0" smtClean="0">
                <a:solidFill>
                  <a:srgbClr val="0000FF"/>
                </a:solidFill>
              </a:rPr>
              <a:t>unit variance</a:t>
            </a:r>
          </a:p>
          <a:p>
            <a:pPr marL="342900" indent="-342900">
              <a:spcAft>
                <a:spcPts val="1200"/>
              </a:spcAft>
              <a:buFont typeface="Arial" charset="0"/>
              <a:buChar char="•"/>
            </a:pPr>
            <a:r>
              <a:rPr lang="en-US" sz="2400" dirty="0" smtClean="0"/>
              <a:t>For </a:t>
            </a:r>
            <a:r>
              <a:rPr lang="en-US" sz="2400" dirty="0"/>
              <a:t>a fully-connected layer with </a:t>
            </a:r>
            <a:r>
              <a:rPr lang="en-US" sz="2400" i="1" dirty="0" smtClean="0">
                <a:latin typeface="Times"/>
                <a:cs typeface="Times"/>
              </a:rPr>
              <a:t>m</a:t>
            </a:r>
            <a:r>
              <a:rPr lang="en-US" sz="2400" dirty="0" smtClean="0"/>
              <a:t> </a:t>
            </a:r>
            <a:r>
              <a:rPr lang="en-US" sz="2400" dirty="0"/>
              <a:t>inputs</a:t>
            </a:r>
            <a:r>
              <a:rPr lang="en-US" sz="2400" dirty="0" smtClean="0"/>
              <a:t>:</a:t>
            </a:r>
          </a:p>
          <a:p>
            <a:pPr marL="342900" indent="-342900">
              <a:spcAft>
                <a:spcPts val="1200"/>
              </a:spcAft>
              <a:buFont typeface="Arial" charset="0"/>
              <a:buChar char="•"/>
            </a:pPr>
            <a:endParaRPr lang="en-US" sz="2400" dirty="0"/>
          </a:p>
          <a:p>
            <a:pPr marL="342900" indent="-342900">
              <a:spcAft>
                <a:spcPts val="1200"/>
              </a:spcAft>
              <a:buFont typeface="Arial" charset="0"/>
              <a:buChar char="•"/>
            </a:pPr>
            <a:endParaRPr lang="en-US" sz="2400" dirty="0" smtClean="0"/>
          </a:p>
          <a:p>
            <a:pPr marL="342900" indent="-342900">
              <a:spcAft>
                <a:spcPts val="1200"/>
              </a:spcAft>
              <a:buFont typeface="Arial" charset="0"/>
              <a:buChar char="•"/>
            </a:pPr>
            <a:r>
              <a:rPr lang="en-US" sz="2400" dirty="0" smtClean="0"/>
              <a:t>For </a:t>
            </a:r>
            <a:r>
              <a:rPr lang="en-US" sz="2400" dirty="0" err="1" smtClean="0"/>
              <a:t>ReLU</a:t>
            </a:r>
            <a:r>
              <a:rPr lang="en-US" sz="2400" dirty="0" smtClean="0"/>
              <a:t> units, it is recommended:</a:t>
            </a:r>
            <a:endParaRPr lang="en-US" sz="2400" dirty="0"/>
          </a:p>
          <a:p>
            <a:pPr marL="342900" indent="-342900">
              <a:spcAft>
                <a:spcPts val="1200"/>
              </a:spcAft>
              <a:buFont typeface="Arial" charset="0"/>
              <a:buChar char="•"/>
            </a:pPr>
            <a:endParaRPr lang="en-US" sz="2400" dirty="0" smtClean="0"/>
          </a:p>
          <a:p>
            <a:pPr lvl="1">
              <a:spcAft>
                <a:spcPts val="1200"/>
              </a:spcAft>
            </a:pPr>
            <a:endParaRPr lang="en-US" sz="1800" dirty="0"/>
          </a:p>
          <a:p>
            <a:pPr lvl="1">
              <a:spcAft>
                <a:spcPts val="1200"/>
              </a:spcAft>
            </a:pPr>
            <a:endParaRPr lang="en-US" sz="1800" dirty="0" smtClean="0"/>
          </a:p>
          <a:p>
            <a:pPr marL="342900" indent="-342900">
              <a:spcAft>
                <a:spcPts val="1200"/>
              </a:spcAft>
              <a:buFont typeface="Arial" charset="0"/>
              <a:buChar char="•"/>
            </a:pPr>
            <a:endParaRPr lang="en-US" sz="2400" dirty="0"/>
          </a:p>
          <a:p>
            <a:pPr lvl="1">
              <a:spcAft>
                <a:spcPts val="1200"/>
              </a:spcAft>
            </a:pPr>
            <a:endParaRPr lang="en-US" sz="1800" dirty="0" smtClean="0"/>
          </a:p>
          <a:p>
            <a:pPr lvl="1">
              <a:spcAft>
                <a:spcPts val="1200"/>
              </a:spcAft>
            </a:pPr>
            <a:endParaRPr lang="en-US" sz="1800" dirty="0" smtClean="0"/>
          </a:p>
          <a:p>
            <a:pPr lvl="1">
              <a:spcAft>
                <a:spcPts val="1200"/>
              </a:spcAft>
            </a:pPr>
            <a:endParaRPr lang="en-US" sz="1800" dirty="0"/>
          </a:p>
          <a:p>
            <a:pPr lvl="1">
              <a:spcAft>
                <a:spcPts val="1200"/>
              </a:spcAft>
            </a:pPr>
            <a:endParaRPr lang="en-US" sz="1800" dirty="0" smtClean="0"/>
          </a:p>
          <a:p>
            <a:pPr lvl="1">
              <a:spcAft>
                <a:spcPts val="1200"/>
              </a:spcAft>
            </a:pPr>
            <a:endParaRPr lang="en-US" sz="1800" dirty="0"/>
          </a:p>
        </p:txBody>
      </p:sp>
      <p:sp>
        <p:nvSpPr>
          <p:cNvPr id="3" name="Slide Number Placeholder 2"/>
          <p:cNvSpPr>
            <a:spLocks noGrp="1"/>
          </p:cNvSpPr>
          <p:nvPr>
            <p:ph type="sldNum" sz="quarter" idx="12"/>
          </p:nvPr>
        </p:nvSpPr>
        <p:spPr/>
        <p:txBody>
          <a:bodyPr/>
          <a:lstStyle/>
          <a:p>
            <a:fld id="{82BAABBF-CE1E-8A4C-92D8-393D0291D808}" type="slidenum">
              <a:rPr lang="en-US" smtClean="0"/>
              <a:t>82</a:t>
            </a:fld>
            <a:endParaRPr lang="en-US"/>
          </a:p>
        </p:txBody>
      </p:sp>
      <p:graphicFrame>
        <p:nvGraphicFramePr>
          <p:cNvPr id="7" name="Object 6"/>
          <p:cNvGraphicFramePr>
            <a:graphicFrameLocks noChangeAspect="1"/>
          </p:cNvGraphicFramePr>
          <p:nvPr>
            <p:extLst/>
          </p:nvPr>
        </p:nvGraphicFramePr>
        <p:xfrm>
          <a:off x="4955381" y="2423227"/>
          <a:ext cx="2281238" cy="1020763"/>
        </p:xfrm>
        <a:graphic>
          <a:graphicData uri="http://schemas.openxmlformats.org/presentationml/2006/ole">
            <mc:AlternateContent xmlns:mc="http://schemas.openxmlformats.org/markup-compatibility/2006">
              <mc:Choice xmlns:v="urn:schemas-microsoft-com:vml" Requires="v">
                <p:oleObj spid="_x0000_s18465" name="Equation" r:id="rId4" imgW="965200" imgH="431800" progId="Equation.3">
                  <p:embed/>
                </p:oleObj>
              </mc:Choice>
              <mc:Fallback>
                <p:oleObj name="Equation" r:id="rId4" imgW="965200" imgH="431800" progId="Equation.3">
                  <p:embed/>
                  <p:pic>
                    <p:nvPicPr>
                      <p:cNvPr id="0" name=""/>
                      <p:cNvPicPr/>
                      <p:nvPr/>
                    </p:nvPicPr>
                    <p:blipFill>
                      <a:blip r:embed="rId5"/>
                      <a:stretch>
                        <a:fillRect/>
                      </a:stretch>
                    </p:blipFill>
                    <p:spPr>
                      <a:xfrm>
                        <a:off x="4955381" y="2423227"/>
                        <a:ext cx="2281238" cy="1020763"/>
                      </a:xfrm>
                      <a:prstGeom prst="rect">
                        <a:avLst/>
                      </a:prstGeom>
                    </p:spPr>
                  </p:pic>
                </p:oleObj>
              </mc:Fallback>
            </mc:AlternateContent>
          </a:graphicData>
        </a:graphic>
      </p:graphicFrame>
      <p:graphicFrame>
        <p:nvGraphicFramePr>
          <p:cNvPr id="9" name="Object 8"/>
          <p:cNvGraphicFramePr>
            <a:graphicFrameLocks noChangeAspect="1"/>
          </p:cNvGraphicFramePr>
          <p:nvPr>
            <p:extLst/>
          </p:nvPr>
        </p:nvGraphicFramePr>
        <p:xfrm>
          <a:off x="4856300" y="4164086"/>
          <a:ext cx="2281238" cy="1020762"/>
        </p:xfrm>
        <a:graphic>
          <a:graphicData uri="http://schemas.openxmlformats.org/presentationml/2006/ole">
            <mc:AlternateContent xmlns:mc="http://schemas.openxmlformats.org/markup-compatibility/2006">
              <mc:Choice xmlns:v="urn:schemas-microsoft-com:vml" Requires="v">
                <p:oleObj spid="_x0000_s18466" name="Equation" r:id="rId6" imgW="965200" imgH="431800" progId="Equation.3">
                  <p:embed/>
                </p:oleObj>
              </mc:Choice>
              <mc:Fallback>
                <p:oleObj name="Equation" r:id="rId6" imgW="965200" imgH="431800" progId="Equation.3">
                  <p:embed/>
                  <p:pic>
                    <p:nvPicPr>
                      <p:cNvPr id="0" name=""/>
                      <p:cNvPicPr/>
                      <p:nvPr/>
                    </p:nvPicPr>
                    <p:blipFill>
                      <a:blip r:embed="rId7"/>
                      <a:stretch>
                        <a:fillRect/>
                      </a:stretch>
                    </p:blipFill>
                    <p:spPr>
                      <a:xfrm>
                        <a:off x="4856300" y="4164086"/>
                        <a:ext cx="2281238" cy="1020762"/>
                      </a:xfrm>
                      <a:prstGeom prst="rect">
                        <a:avLst/>
                      </a:prstGeom>
                    </p:spPr>
                  </p:pic>
                </p:oleObj>
              </mc:Fallback>
            </mc:AlternateContent>
          </a:graphicData>
        </a:graphic>
      </p:graphicFrame>
    </p:spTree>
    <p:extLst>
      <p:ext uri="{BB962C8B-B14F-4D97-AF65-F5344CB8AC3E}">
        <p14:creationId xmlns:p14="http://schemas.microsoft.com/office/powerpoint/2010/main" val="344756996"/>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Normalized Initialization</a:t>
            </a:r>
            <a:endParaRPr lang="en-US" dirty="0"/>
          </a:p>
        </p:txBody>
      </p:sp>
      <p:sp>
        <p:nvSpPr>
          <p:cNvPr id="3" name="Content Placeholder 2"/>
          <p:cNvSpPr>
            <a:spLocks noGrp="1"/>
          </p:cNvSpPr>
          <p:nvPr>
            <p:ph idx="1"/>
          </p:nvPr>
        </p:nvSpPr>
        <p:spPr>
          <a:xfrm>
            <a:off x="1030442" y="1229474"/>
            <a:ext cx="8686801" cy="5101492"/>
          </a:xfrm>
        </p:spPr>
        <p:txBody>
          <a:bodyPr>
            <a:normAutofit/>
          </a:bodyPr>
          <a:lstStyle/>
          <a:p>
            <a:pPr marL="342900" indent="-342900">
              <a:spcAft>
                <a:spcPts val="1200"/>
              </a:spcAft>
              <a:buFont typeface="Arial" charset="0"/>
              <a:buChar char="•"/>
            </a:pPr>
            <a:r>
              <a:rPr lang="en-US" sz="2400" dirty="0" smtClean="0"/>
              <a:t>Fully-connected layer with </a:t>
            </a:r>
            <a:r>
              <a:rPr lang="en-US" sz="2400" i="1" dirty="0" smtClean="0">
                <a:latin typeface="Times"/>
                <a:cs typeface="Times"/>
              </a:rPr>
              <a:t>m</a:t>
            </a:r>
            <a:r>
              <a:rPr lang="en-US" sz="2400" dirty="0" smtClean="0"/>
              <a:t> inputs, </a:t>
            </a:r>
            <a:r>
              <a:rPr lang="en-US" sz="2400" i="1" dirty="0" smtClean="0">
                <a:latin typeface="Times"/>
                <a:cs typeface="Times"/>
              </a:rPr>
              <a:t>n</a:t>
            </a:r>
            <a:r>
              <a:rPr lang="en-US" sz="2400" dirty="0" smtClean="0"/>
              <a:t> outputs:</a:t>
            </a:r>
          </a:p>
          <a:p>
            <a:pPr marL="685800" indent="-685800">
              <a:spcAft>
                <a:spcPts val="1200"/>
              </a:spcAft>
              <a:buFont typeface="Arial" charset="0"/>
              <a:buChar char="•"/>
            </a:pPr>
            <a:endParaRPr lang="en-US" sz="4800" dirty="0"/>
          </a:p>
          <a:p>
            <a:pPr marL="342900" indent="-342900">
              <a:spcAft>
                <a:spcPts val="1200"/>
              </a:spcAft>
              <a:buFont typeface="Arial" charset="0"/>
              <a:buChar char="•"/>
            </a:pPr>
            <a:endParaRPr lang="en-US" sz="2400" dirty="0" smtClean="0"/>
          </a:p>
          <a:p>
            <a:pPr marL="342900" indent="-342900">
              <a:spcAft>
                <a:spcPts val="1200"/>
              </a:spcAft>
              <a:buFont typeface="Arial" charset="0"/>
              <a:buChar char="•"/>
            </a:pPr>
            <a:r>
              <a:rPr lang="en-US" sz="2400" dirty="0" smtClean="0"/>
              <a:t>Heuristic trades off between initialize all </a:t>
            </a:r>
            <a:r>
              <a:rPr lang="en-US" sz="2400" dirty="0"/>
              <a:t>layers have </a:t>
            </a:r>
            <a:r>
              <a:rPr lang="en-US" sz="2400" dirty="0">
                <a:solidFill>
                  <a:srgbClr val="000000"/>
                </a:solidFill>
              </a:rPr>
              <a:t>same activation and gradient </a:t>
            </a:r>
            <a:r>
              <a:rPr lang="en-US" sz="2400" dirty="0" smtClean="0">
                <a:solidFill>
                  <a:srgbClr val="000000"/>
                </a:solidFill>
              </a:rPr>
              <a:t>variance</a:t>
            </a:r>
          </a:p>
          <a:p>
            <a:pPr marL="342900" indent="-342900">
              <a:spcAft>
                <a:spcPts val="1200"/>
              </a:spcAft>
              <a:buFont typeface="Arial" charset="0"/>
              <a:buChar char="•"/>
            </a:pPr>
            <a:r>
              <a:rPr lang="en-US" sz="2400" dirty="0" smtClean="0">
                <a:solidFill>
                  <a:srgbClr val="0000FF"/>
                </a:solidFill>
              </a:rPr>
              <a:t>Sparse</a:t>
            </a:r>
            <a:r>
              <a:rPr lang="en-US" sz="2400" dirty="0" smtClean="0"/>
              <a:t> variant when </a:t>
            </a:r>
            <a:r>
              <a:rPr lang="en-US" sz="2400" i="1" dirty="0" smtClean="0">
                <a:latin typeface="Times"/>
                <a:cs typeface="Times"/>
              </a:rPr>
              <a:t>m </a:t>
            </a:r>
            <a:r>
              <a:rPr lang="en-US" sz="2400" dirty="0" smtClean="0">
                <a:solidFill>
                  <a:srgbClr val="000000"/>
                </a:solidFill>
              </a:rPr>
              <a:t>is large</a:t>
            </a:r>
            <a:endParaRPr lang="en-US" sz="2400" dirty="0" smtClean="0"/>
          </a:p>
          <a:p>
            <a:pPr lvl="1">
              <a:spcAft>
                <a:spcPts val="1200"/>
              </a:spcAft>
            </a:pPr>
            <a:r>
              <a:rPr lang="en-US" sz="1800" dirty="0" smtClean="0"/>
              <a:t> </a:t>
            </a:r>
            <a:r>
              <a:rPr lang="en-US" sz="2000" dirty="0" smtClean="0"/>
              <a:t>Initialize </a:t>
            </a:r>
            <a:r>
              <a:rPr lang="en-US" sz="2000" i="1" dirty="0" smtClean="0"/>
              <a:t>k</a:t>
            </a:r>
            <a:r>
              <a:rPr lang="en-US" sz="2000" dirty="0" smtClean="0"/>
              <a:t> nonzero weights in each unit</a:t>
            </a:r>
          </a:p>
          <a:p>
            <a:pPr lvl="1">
              <a:spcAft>
                <a:spcPts val="1200"/>
              </a:spcAft>
            </a:pPr>
            <a:endParaRPr lang="en-US" sz="1800" dirty="0" smtClean="0"/>
          </a:p>
          <a:p>
            <a:pPr marL="342900" indent="-342900">
              <a:spcAft>
                <a:spcPts val="1200"/>
              </a:spcAft>
              <a:buFont typeface="Arial" charset="0"/>
              <a:buChar char="•"/>
            </a:pPr>
            <a:endParaRPr lang="en-US" sz="2400" dirty="0"/>
          </a:p>
        </p:txBody>
      </p:sp>
      <p:sp>
        <p:nvSpPr>
          <p:cNvPr id="5" name="Slide Number Placeholder 4"/>
          <p:cNvSpPr>
            <a:spLocks noGrp="1"/>
          </p:cNvSpPr>
          <p:nvPr>
            <p:ph type="sldNum" sz="quarter" idx="12"/>
          </p:nvPr>
        </p:nvSpPr>
        <p:spPr/>
        <p:txBody>
          <a:bodyPr/>
          <a:lstStyle/>
          <a:p>
            <a:fld id="{82BAABBF-CE1E-8A4C-92D8-393D0291D808}" type="slidenum">
              <a:rPr lang="en-US" smtClean="0"/>
              <a:t>83</a:t>
            </a:fld>
            <a:endParaRPr lang="en-US"/>
          </a:p>
        </p:txBody>
      </p:sp>
      <p:graphicFrame>
        <p:nvGraphicFramePr>
          <p:cNvPr id="6" name="Object 5"/>
          <p:cNvGraphicFramePr>
            <a:graphicFrameLocks noChangeAspect="1"/>
          </p:cNvGraphicFramePr>
          <p:nvPr>
            <p:extLst/>
          </p:nvPr>
        </p:nvGraphicFramePr>
        <p:xfrm>
          <a:off x="3884614" y="2162679"/>
          <a:ext cx="4087079" cy="1171227"/>
        </p:xfrm>
        <a:graphic>
          <a:graphicData uri="http://schemas.openxmlformats.org/presentationml/2006/ole">
            <mc:AlternateContent xmlns:mc="http://schemas.openxmlformats.org/markup-compatibility/2006">
              <mc:Choice xmlns:v="urn:schemas-microsoft-com:vml" Requires="v">
                <p:oleObj spid="_x0000_s19473" name="Equation" r:id="rId4" imgW="1727200" imgH="495300" progId="Equation.3">
                  <p:embed/>
                </p:oleObj>
              </mc:Choice>
              <mc:Fallback>
                <p:oleObj name="Equation" r:id="rId4" imgW="1727200" imgH="495300" progId="Equation.3">
                  <p:embed/>
                  <p:pic>
                    <p:nvPicPr>
                      <p:cNvPr id="0" name=""/>
                      <p:cNvPicPr/>
                      <p:nvPr/>
                    </p:nvPicPr>
                    <p:blipFill>
                      <a:blip r:embed="rId5"/>
                      <a:stretch>
                        <a:fillRect/>
                      </a:stretch>
                    </p:blipFill>
                    <p:spPr>
                      <a:xfrm>
                        <a:off x="3884614" y="2162679"/>
                        <a:ext cx="4087079" cy="1171227"/>
                      </a:xfrm>
                      <a:prstGeom prst="rect">
                        <a:avLst/>
                      </a:prstGeom>
                    </p:spPr>
                  </p:pic>
                </p:oleObj>
              </mc:Fallback>
            </mc:AlternateContent>
          </a:graphicData>
        </a:graphic>
      </p:graphicFrame>
    </p:spTree>
    <p:extLst>
      <p:ext uri="{BB962C8B-B14F-4D97-AF65-F5344CB8AC3E}">
        <p14:creationId xmlns:p14="http://schemas.microsoft.com/office/powerpoint/2010/main" val="892747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Bias Initialization</a:t>
            </a:r>
            <a:endParaRPr lang="en-US" dirty="0"/>
          </a:p>
        </p:txBody>
      </p:sp>
      <p:sp>
        <p:nvSpPr>
          <p:cNvPr id="3" name="Content Placeholder 2"/>
          <p:cNvSpPr>
            <a:spLocks noGrp="1"/>
          </p:cNvSpPr>
          <p:nvPr>
            <p:ph idx="1"/>
          </p:nvPr>
        </p:nvSpPr>
        <p:spPr/>
        <p:txBody>
          <a:bodyPr/>
          <a:lstStyle/>
          <a:p>
            <a:pPr marL="342900" indent="-342900">
              <a:spcAft>
                <a:spcPts val="600"/>
              </a:spcAft>
              <a:buFont typeface="Arial" charset="0"/>
              <a:buChar char="•"/>
            </a:pPr>
            <a:r>
              <a:rPr lang="en-US" sz="2400" dirty="0" smtClean="0"/>
              <a:t>Output unit bias</a:t>
            </a:r>
          </a:p>
          <a:p>
            <a:pPr lvl="1">
              <a:spcAft>
                <a:spcPts val="600"/>
              </a:spcAft>
              <a:buFont typeface="Arial" charset="0"/>
              <a:buChar char="•"/>
            </a:pPr>
            <a:r>
              <a:rPr lang="en-US" sz="2200" dirty="0" smtClean="0">
                <a:solidFill>
                  <a:srgbClr val="0000FF"/>
                </a:solidFill>
              </a:rPr>
              <a:t>Marginal statistics </a:t>
            </a:r>
            <a:r>
              <a:rPr lang="en-US" sz="2200" dirty="0" smtClean="0"/>
              <a:t>of the output in the training set</a:t>
            </a:r>
          </a:p>
          <a:p>
            <a:pPr marL="342900" indent="-342900">
              <a:spcAft>
                <a:spcPts val="600"/>
              </a:spcAft>
              <a:buFont typeface="Arial" charset="0"/>
              <a:buChar char="•"/>
            </a:pPr>
            <a:r>
              <a:rPr lang="en-US" sz="2400" dirty="0" smtClean="0"/>
              <a:t>Hidden unit bias</a:t>
            </a:r>
          </a:p>
          <a:p>
            <a:pPr lvl="1">
              <a:spcAft>
                <a:spcPts val="600"/>
              </a:spcAft>
              <a:buFont typeface="Arial" charset="0"/>
              <a:buChar char="•"/>
            </a:pPr>
            <a:r>
              <a:rPr lang="en-US" sz="2200" dirty="0" smtClean="0">
                <a:solidFill>
                  <a:srgbClr val="0000FF"/>
                </a:solidFill>
              </a:rPr>
              <a:t>Avoid saturation </a:t>
            </a:r>
            <a:r>
              <a:rPr lang="en-US" sz="2200" dirty="0" smtClean="0"/>
              <a:t>at initialization</a:t>
            </a:r>
          </a:p>
          <a:p>
            <a:pPr lvl="1">
              <a:spcAft>
                <a:spcPts val="600"/>
              </a:spcAft>
              <a:buFont typeface="Arial" charset="0"/>
              <a:buChar char="•"/>
            </a:pPr>
            <a:r>
              <a:rPr lang="en-US" sz="2200" dirty="0" smtClean="0"/>
              <a:t>E.g. in </a:t>
            </a:r>
            <a:r>
              <a:rPr lang="en-US" sz="2200" dirty="0" err="1" smtClean="0"/>
              <a:t>ReLU</a:t>
            </a:r>
            <a:r>
              <a:rPr lang="en-US" sz="2200" dirty="0" smtClean="0"/>
              <a:t>, initialize bias to 0.1 instead of 0</a:t>
            </a:r>
          </a:p>
          <a:p>
            <a:pPr marL="342900" indent="-342900">
              <a:spcAft>
                <a:spcPts val="600"/>
              </a:spcAft>
              <a:buFont typeface="Arial" charset="0"/>
              <a:buChar char="•"/>
            </a:pPr>
            <a:r>
              <a:rPr lang="en-US" sz="2400" dirty="0" smtClean="0"/>
              <a:t>Units controlling participation of other units</a:t>
            </a:r>
          </a:p>
          <a:p>
            <a:pPr lvl="1">
              <a:spcAft>
                <a:spcPts val="600"/>
              </a:spcAft>
              <a:buFont typeface="Arial" charset="0"/>
              <a:buChar char="•"/>
            </a:pPr>
            <a:r>
              <a:rPr lang="en-US" sz="2200" dirty="0" smtClean="0"/>
              <a:t>Set bias to allow participation at initialization</a:t>
            </a:r>
          </a:p>
          <a:p>
            <a:pPr marL="342900" indent="-342900">
              <a:spcAft>
                <a:spcPts val="600"/>
              </a:spcAft>
              <a:buFont typeface="Arial" charset="0"/>
              <a:buChar char="•"/>
            </a:pPr>
            <a:endParaRPr lang="en-US" sz="2400" dirty="0" smtClean="0"/>
          </a:p>
          <a:p>
            <a:pPr marL="342900" indent="-342900">
              <a:spcAft>
                <a:spcPts val="600"/>
              </a:spcAft>
              <a:buFont typeface="Arial" charset="0"/>
              <a:buChar char="•"/>
            </a:pPr>
            <a:endParaRPr lang="en-US" sz="2400" dirty="0" smtClean="0"/>
          </a:p>
          <a:p>
            <a:pPr lvl="1">
              <a:spcAft>
                <a:spcPts val="600"/>
              </a:spcAft>
              <a:buFont typeface="Arial" charset="0"/>
              <a:buChar char="•"/>
            </a:pPr>
            <a:endParaRPr lang="en-US" sz="1800" dirty="0"/>
          </a:p>
        </p:txBody>
      </p:sp>
      <p:sp>
        <p:nvSpPr>
          <p:cNvPr id="4" name="Slide Number Placeholder 3"/>
          <p:cNvSpPr>
            <a:spLocks noGrp="1"/>
          </p:cNvSpPr>
          <p:nvPr>
            <p:ph type="sldNum" sz="quarter" idx="12"/>
          </p:nvPr>
        </p:nvSpPr>
        <p:spPr/>
        <p:txBody>
          <a:bodyPr/>
          <a:lstStyle/>
          <a:p>
            <a:fld id="{82BAABBF-CE1E-8A4C-92D8-393D0291D808}" type="slidenum">
              <a:rPr lang="en-US" smtClean="0"/>
              <a:t>84</a:t>
            </a:fld>
            <a:endParaRPr lang="en-US"/>
          </a:p>
        </p:txBody>
      </p:sp>
    </p:spTree>
    <p:extLst>
      <p:ext uri="{BB962C8B-B14F-4D97-AF65-F5344CB8AC3E}">
        <p14:creationId xmlns:p14="http://schemas.microsoft.com/office/powerpoint/2010/main" val="72464317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sp>
        <p:nvSpPr>
          <p:cNvPr id="4" name="Slide Number Placeholder 3"/>
          <p:cNvSpPr>
            <a:spLocks noGrp="1"/>
          </p:cNvSpPr>
          <p:nvPr>
            <p:ph type="sldNum" sz="quarter" idx="12"/>
          </p:nvPr>
        </p:nvSpPr>
        <p:spPr/>
        <p:txBody>
          <a:bodyPr/>
          <a:lstStyle/>
          <a:p>
            <a:fld id="{82BAABBF-CE1E-8A4C-92D8-393D0291D808}" type="slidenum">
              <a:rPr lang="en-US" smtClean="0"/>
              <a:t>85</a:t>
            </a:fld>
            <a:endParaRPr lang="en-US"/>
          </a:p>
        </p:txBody>
      </p:sp>
      <p:pic>
        <p:nvPicPr>
          <p:cNvPr id="5" name="slide.url=http://ruder.io/optimizing-gradient-descent/index.html#adam"/>
          <p:cNvPicPr>
            <a:picLocks/>
          </p:cNvPicPr>
          <p:nvPr/>
        </p:nvPicPr>
        <p:blipFill>
          <a:blip r:embed="rId3">
            <a:extLst>
              <a:ext uri="{28A0092B-C50C-407E-A947-70E740481C1C}">
                <a14:useLocalDpi xmlns:a14="http://schemas.microsoft.com/office/drawing/2010/main" val="0"/>
              </a:ext>
            </a:extLst>
          </a:blip>
          <a:stretch>
            <a:fillRect/>
          </a:stretch>
        </p:blipFill>
        <p:spPr>
          <a:xfrm>
            <a:off x="63500" y="63500"/>
            <a:ext cx="12065000" cy="6731000"/>
          </a:xfrm>
          <a:prstGeom prst="rect">
            <a:avLst/>
          </a:prstGeom>
        </p:spPr>
      </p:pic>
    </p:spTree>
    <p:extLst>
      <p:ext uri="{BB962C8B-B14F-4D97-AF65-F5344CB8AC3E}">
        <p14:creationId xmlns:p14="http://schemas.microsoft.com/office/powerpoint/2010/main" val="419109712"/>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p:txBody>
          <a:bodyPr/>
          <a:lstStyle/>
          <a:p>
            <a:r>
              <a:rPr lang="en-US" sz="2400" dirty="0" smtClean="0"/>
              <a:t>Challenges in Optimization</a:t>
            </a:r>
          </a:p>
          <a:p>
            <a:r>
              <a:rPr lang="en-US" sz="2400" dirty="0" smtClean="0"/>
              <a:t>Momentum</a:t>
            </a:r>
          </a:p>
          <a:p>
            <a:r>
              <a:rPr lang="en-US" sz="2400" dirty="0" smtClean="0"/>
              <a:t>Adaptive Learning Rate</a:t>
            </a:r>
          </a:p>
          <a:p>
            <a:r>
              <a:rPr lang="en-US" sz="2400" dirty="0"/>
              <a:t>Parameter Initialization </a:t>
            </a:r>
          </a:p>
          <a:p>
            <a:r>
              <a:rPr lang="en-US" sz="2400" dirty="0" smtClean="0">
                <a:solidFill>
                  <a:srgbClr val="0000FF"/>
                </a:solidFill>
              </a:rPr>
              <a:t>Batch Normalization</a:t>
            </a:r>
          </a:p>
          <a:p>
            <a:endParaRPr lang="en-US" sz="2400" dirty="0" smtClean="0"/>
          </a:p>
        </p:txBody>
      </p:sp>
      <p:sp>
        <p:nvSpPr>
          <p:cNvPr id="4" name="Slide Number Placeholder 3"/>
          <p:cNvSpPr>
            <a:spLocks noGrp="1"/>
          </p:cNvSpPr>
          <p:nvPr>
            <p:ph type="sldNum" sz="quarter" idx="12"/>
          </p:nvPr>
        </p:nvSpPr>
        <p:spPr/>
        <p:txBody>
          <a:bodyPr/>
          <a:lstStyle/>
          <a:p>
            <a:fld id="{82BAABBF-CE1E-8A4C-92D8-393D0291D808}" type="slidenum">
              <a:rPr lang="en-US" smtClean="0"/>
              <a:t>86</a:t>
            </a:fld>
            <a:endParaRPr lang="en-US"/>
          </a:p>
        </p:txBody>
      </p:sp>
    </p:spTree>
    <p:extLst>
      <p:ext uri="{BB962C8B-B14F-4D97-AF65-F5344CB8AC3E}">
        <p14:creationId xmlns:p14="http://schemas.microsoft.com/office/powerpoint/2010/main" val="933832979"/>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Feature Normalization</a:t>
            </a:r>
            <a:endParaRPr lang="en-US" dirty="0"/>
          </a:p>
        </p:txBody>
      </p:sp>
      <p:sp>
        <p:nvSpPr>
          <p:cNvPr id="3" name="Content Placeholder 2"/>
          <p:cNvSpPr>
            <a:spLocks noGrp="1"/>
          </p:cNvSpPr>
          <p:nvPr>
            <p:ph idx="1"/>
          </p:nvPr>
        </p:nvSpPr>
        <p:spPr>
          <a:xfrm>
            <a:off x="1115953" y="1141762"/>
            <a:ext cx="9923107" cy="4898327"/>
          </a:xfrm>
        </p:spPr>
        <p:txBody>
          <a:bodyPr/>
          <a:lstStyle/>
          <a:p>
            <a:r>
              <a:rPr lang="en-US" sz="2400" dirty="0" smtClean="0"/>
              <a:t>Good practice to normalize features before applying learning algorithm:</a:t>
            </a:r>
          </a:p>
          <a:p>
            <a:endParaRPr lang="en-US" sz="2400" dirty="0"/>
          </a:p>
          <a:p>
            <a:endParaRPr lang="en-US" sz="2400" dirty="0" smtClean="0"/>
          </a:p>
          <a:p>
            <a:endParaRPr lang="en-US" sz="6000" dirty="0"/>
          </a:p>
          <a:p>
            <a:r>
              <a:rPr lang="en-US" sz="2400" dirty="0" smtClean="0"/>
              <a:t>Features in </a:t>
            </a:r>
            <a:r>
              <a:rPr lang="en-US" sz="2400" dirty="0" smtClean="0">
                <a:solidFill>
                  <a:srgbClr val="0000FF"/>
                </a:solidFill>
              </a:rPr>
              <a:t>same scale</a:t>
            </a:r>
            <a:r>
              <a:rPr lang="en-US" sz="2400" dirty="0" smtClean="0"/>
              <a:t>: mean 0 and variance 1</a:t>
            </a:r>
          </a:p>
          <a:p>
            <a:pPr lvl="1"/>
            <a:r>
              <a:rPr lang="en-US" sz="1800" dirty="0" smtClean="0"/>
              <a:t>Speeds up learning</a:t>
            </a:r>
          </a:p>
          <a:p>
            <a:endParaRPr lang="en-US" sz="2400" dirty="0" smtClean="0"/>
          </a:p>
          <a:p>
            <a:endParaRPr lang="en-US" sz="2400" dirty="0"/>
          </a:p>
          <a:p>
            <a:endParaRPr lang="en-US" sz="2400" dirty="0" smtClean="0"/>
          </a:p>
          <a:p>
            <a:endParaRPr lang="en-US" sz="2400" dirty="0"/>
          </a:p>
          <a:p>
            <a:endParaRPr lang="en-US" sz="2400" dirty="0"/>
          </a:p>
        </p:txBody>
      </p:sp>
      <p:sp>
        <p:nvSpPr>
          <p:cNvPr id="10" name="Slide Number Placeholder 9"/>
          <p:cNvSpPr>
            <a:spLocks noGrp="1"/>
          </p:cNvSpPr>
          <p:nvPr>
            <p:ph type="sldNum" sz="quarter" idx="12"/>
          </p:nvPr>
        </p:nvSpPr>
        <p:spPr/>
        <p:txBody>
          <a:bodyPr/>
          <a:lstStyle/>
          <a:p>
            <a:fld id="{82BAABBF-CE1E-8A4C-92D8-393D0291D808}" type="slidenum">
              <a:rPr lang="en-US" smtClean="0"/>
              <a:t>87</a:t>
            </a:fld>
            <a:endParaRPr lang="en-US"/>
          </a:p>
        </p:txBody>
      </p:sp>
      <p:grpSp>
        <p:nvGrpSpPr>
          <p:cNvPr id="4" name="Group 3"/>
          <p:cNvGrpSpPr/>
          <p:nvPr/>
        </p:nvGrpSpPr>
        <p:grpSpPr>
          <a:xfrm>
            <a:off x="3506352" y="2174311"/>
            <a:ext cx="6759382" cy="1678773"/>
            <a:chOff x="3519604" y="2770659"/>
            <a:chExt cx="6759382" cy="1678773"/>
          </a:xfrm>
        </p:grpSpPr>
        <p:cxnSp>
          <p:nvCxnSpPr>
            <p:cNvPr id="6" name="Straight Arrow Connector 5"/>
            <p:cNvCxnSpPr/>
            <p:nvPr/>
          </p:nvCxnSpPr>
          <p:spPr>
            <a:xfrm flipH="1">
              <a:off x="6529050" y="3045411"/>
              <a:ext cx="448213" cy="278549"/>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6939911" y="2826681"/>
              <a:ext cx="3339075" cy="400110"/>
            </a:xfrm>
            <a:prstGeom prst="rect">
              <a:avLst/>
            </a:prstGeom>
            <a:noFill/>
          </p:spPr>
          <p:txBody>
            <a:bodyPr wrap="none" rtlCol="0">
              <a:spAutoFit/>
            </a:bodyPr>
            <a:lstStyle/>
            <a:p>
              <a:r>
                <a:rPr lang="en-US" sz="2000" dirty="0"/>
                <a:t>Vector of mean feature values</a:t>
              </a:r>
            </a:p>
          </p:txBody>
        </p:sp>
        <p:cxnSp>
          <p:nvCxnSpPr>
            <p:cNvPr id="8" name="Straight Arrow Connector 7"/>
            <p:cNvCxnSpPr/>
            <p:nvPr/>
          </p:nvCxnSpPr>
          <p:spPr>
            <a:xfrm flipH="1" flipV="1">
              <a:off x="6174216" y="4049323"/>
              <a:ext cx="448214" cy="218729"/>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6585077" y="4049322"/>
              <a:ext cx="3296120" cy="400110"/>
            </a:xfrm>
            <a:prstGeom prst="rect">
              <a:avLst/>
            </a:prstGeom>
            <a:noFill/>
          </p:spPr>
          <p:txBody>
            <a:bodyPr wrap="none" rtlCol="0">
              <a:spAutoFit/>
            </a:bodyPr>
            <a:lstStyle/>
            <a:p>
              <a:r>
                <a:rPr lang="en-US" sz="2000" dirty="0"/>
                <a:t>Vector of SD of feature values</a:t>
              </a:r>
            </a:p>
          </p:txBody>
        </p:sp>
        <p:cxnSp>
          <p:nvCxnSpPr>
            <p:cNvPr id="11" name="Straight Arrow Connector 10"/>
            <p:cNvCxnSpPr/>
            <p:nvPr/>
          </p:nvCxnSpPr>
          <p:spPr>
            <a:xfrm>
              <a:off x="5230754" y="3026737"/>
              <a:ext cx="413300" cy="287105"/>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3519604" y="2770659"/>
              <a:ext cx="1711150" cy="400110"/>
            </a:xfrm>
            <a:prstGeom prst="rect">
              <a:avLst/>
            </a:prstGeom>
            <a:noFill/>
          </p:spPr>
          <p:txBody>
            <a:bodyPr wrap="none" rtlCol="0">
              <a:spAutoFit/>
            </a:bodyPr>
            <a:lstStyle/>
            <a:p>
              <a:r>
                <a:rPr lang="en-US" sz="2000" dirty="0"/>
                <a:t>Feature vector</a:t>
              </a:r>
            </a:p>
          </p:txBody>
        </p:sp>
      </p:grpSp>
      <p:graphicFrame>
        <p:nvGraphicFramePr>
          <p:cNvPr id="13" name="Object 12"/>
          <p:cNvGraphicFramePr>
            <a:graphicFrameLocks noChangeAspect="1"/>
          </p:cNvGraphicFramePr>
          <p:nvPr>
            <p:extLst/>
          </p:nvPr>
        </p:nvGraphicFramePr>
        <p:xfrm>
          <a:off x="4739724" y="2392916"/>
          <a:ext cx="1941513" cy="1203325"/>
        </p:xfrm>
        <a:graphic>
          <a:graphicData uri="http://schemas.openxmlformats.org/presentationml/2006/ole">
            <mc:AlternateContent xmlns:mc="http://schemas.openxmlformats.org/markup-compatibility/2006">
              <mc:Choice xmlns:v="urn:schemas-microsoft-com:vml" Requires="v">
                <p:oleObj spid="_x0000_s20497" name="Equation" r:id="rId4" imgW="635000" imgH="393700" progId="Equation.3">
                  <p:embed/>
                </p:oleObj>
              </mc:Choice>
              <mc:Fallback>
                <p:oleObj name="Equation" r:id="rId4" imgW="635000" imgH="393700" progId="Equation.3">
                  <p:embed/>
                  <p:pic>
                    <p:nvPicPr>
                      <p:cNvPr id="0" name=""/>
                      <p:cNvPicPr/>
                      <p:nvPr/>
                    </p:nvPicPr>
                    <p:blipFill>
                      <a:blip r:embed="rId5"/>
                      <a:stretch>
                        <a:fillRect/>
                      </a:stretch>
                    </p:blipFill>
                    <p:spPr>
                      <a:xfrm>
                        <a:off x="4739724" y="2392916"/>
                        <a:ext cx="1941513" cy="1203325"/>
                      </a:xfrm>
                      <a:prstGeom prst="rect">
                        <a:avLst/>
                      </a:prstGeom>
                    </p:spPr>
                  </p:pic>
                </p:oleObj>
              </mc:Fallback>
            </mc:AlternateContent>
          </a:graphicData>
        </a:graphic>
      </p:graphicFrame>
    </p:spTree>
    <p:extLst>
      <p:ext uri="{BB962C8B-B14F-4D97-AF65-F5344CB8AC3E}">
        <p14:creationId xmlns:p14="http://schemas.microsoft.com/office/powerpoint/2010/main" val="1187137143"/>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56214"/>
            <a:ext cx="10972800" cy="767276"/>
          </a:xfrm>
        </p:spPr>
        <p:txBody>
          <a:bodyPr/>
          <a:lstStyle/>
          <a:p>
            <a:r>
              <a:rPr lang="en-US" dirty="0" smtClean="0"/>
              <a:t>Feature Normalization</a:t>
            </a:r>
            <a:endParaRPr lang="en-US" dirty="0"/>
          </a:p>
        </p:txBody>
      </p:sp>
      <p:grpSp>
        <p:nvGrpSpPr>
          <p:cNvPr id="3" name="Group 2"/>
          <p:cNvGrpSpPr>
            <a:grpSpLocks noChangeAspect="1"/>
          </p:cNvGrpSpPr>
          <p:nvPr/>
        </p:nvGrpSpPr>
        <p:grpSpPr>
          <a:xfrm>
            <a:off x="2073059" y="3020885"/>
            <a:ext cx="3933416" cy="1298850"/>
            <a:chOff x="1663090" y="1797052"/>
            <a:chExt cx="5794853" cy="2265995"/>
          </a:xfrm>
        </p:grpSpPr>
        <p:sp>
          <p:nvSpPr>
            <p:cNvPr id="4" name="Oval 3"/>
            <p:cNvSpPr/>
            <p:nvPr/>
          </p:nvSpPr>
          <p:spPr>
            <a:xfrm>
              <a:off x="3685566" y="2635250"/>
              <a:ext cx="1841500" cy="571500"/>
            </a:xfrm>
            <a:prstGeom prst="ellipse">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 name="Oval 4"/>
            <p:cNvSpPr>
              <a:spLocks noChangeAspect="1"/>
            </p:cNvSpPr>
            <p:nvPr/>
          </p:nvSpPr>
          <p:spPr>
            <a:xfrm>
              <a:off x="3288690" y="2428877"/>
              <a:ext cx="2600262" cy="1016793"/>
            </a:xfrm>
            <a:prstGeom prst="ellipse">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Oval 5"/>
            <p:cNvSpPr>
              <a:spLocks noChangeAspect="1"/>
            </p:cNvSpPr>
            <p:nvPr/>
          </p:nvSpPr>
          <p:spPr>
            <a:xfrm>
              <a:off x="2694965" y="2200276"/>
              <a:ext cx="3714650" cy="1452561"/>
            </a:xfrm>
            <a:prstGeom prst="ellipse">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Oval 6"/>
            <p:cNvSpPr>
              <a:spLocks noChangeAspect="1"/>
            </p:cNvSpPr>
            <p:nvPr/>
          </p:nvSpPr>
          <p:spPr>
            <a:xfrm>
              <a:off x="2134049" y="1978026"/>
              <a:ext cx="4829044" cy="1888329"/>
            </a:xfrm>
            <a:prstGeom prst="ellipse">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Oval 7"/>
            <p:cNvSpPr>
              <a:spLocks noChangeAspect="1"/>
            </p:cNvSpPr>
            <p:nvPr/>
          </p:nvSpPr>
          <p:spPr>
            <a:xfrm>
              <a:off x="1663090" y="1797052"/>
              <a:ext cx="5794853" cy="2265995"/>
            </a:xfrm>
            <a:prstGeom prst="ellipse">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9" name="Group 8"/>
          <p:cNvGrpSpPr>
            <a:grpSpLocks noChangeAspect="1"/>
          </p:cNvGrpSpPr>
          <p:nvPr/>
        </p:nvGrpSpPr>
        <p:grpSpPr>
          <a:xfrm rot="19631026">
            <a:off x="7129467" y="2683467"/>
            <a:ext cx="2288800" cy="2304094"/>
            <a:chOff x="1663090" y="1797052"/>
            <a:chExt cx="5794853" cy="2265995"/>
          </a:xfrm>
        </p:grpSpPr>
        <p:sp>
          <p:nvSpPr>
            <p:cNvPr id="10" name="Oval 9"/>
            <p:cNvSpPr/>
            <p:nvPr/>
          </p:nvSpPr>
          <p:spPr>
            <a:xfrm>
              <a:off x="3712819" y="2618834"/>
              <a:ext cx="1806245" cy="657495"/>
            </a:xfrm>
            <a:prstGeom prst="ellipse">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Oval 10"/>
            <p:cNvSpPr>
              <a:spLocks noChangeAspect="1"/>
            </p:cNvSpPr>
            <p:nvPr/>
          </p:nvSpPr>
          <p:spPr>
            <a:xfrm>
              <a:off x="3288690" y="2428877"/>
              <a:ext cx="2600262" cy="1016793"/>
            </a:xfrm>
            <a:prstGeom prst="ellipse">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Oval 11"/>
            <p:cNvSpPr>
              <a:spLocks noChangeAspect="1"/>
            </p:cNvSpPr>
            <p:nvPr/>
          </p:nvSpPr>
          <p:spPr>
            <a:xfrm>
              <a:off x="2694965" y="2200276"/>
              <a:ext cx="3714650" cy="1452561"/>
            </a:xfrm>
            <a:prstGeom prst="ellipse">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Oval 12"/>
            <p:cNvSpPr>
              <a:spLocks noChangeAspect="1"/>
            </p:cNvSpPr>
            <p:nvPr/>
          </p:nvSpPr>
          <p:spPr>
            <a:xfrm>
              <a:off x="2134049" y="1978026"/>
              <a:ext cx="4829044" cy="1888329"/>
            </a:xfrm>
            <a:prstGeom prst="ellipse">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Oval 13"/>
            <p:cNvSpPr>
              <a:spLocks noChangeAspect="1"/>
            </p:cNvSpPr>
            <p:nvPr/>
          </p:nvSpPr>
          <p:spPr>
            <a:xfrm>
              <a:off x="1663090" y="1797052"/>
              <a:ext cx="5794853" cy="2265995"/>
            </a:xfrm>
            <a:prstGeom prst="ellipse">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cxnSp>
        <p:nvCxnSpPr>
          <p:cNvPr id="15" name="Straight Arrow Connector 14"/>
          <p:cNvCxnSpPr/>
          <p:nvPr/>
        </p:nvCxnSpPr>
        <p:spPr>
          <a:xfrm flipV="1">
            <a:off x="2027677" y="5281946"/>
            <a:ext cx="3959772" cy="7616"/>
          </a:xfrm>
          <a:prstGeom prst="straightConnector1">
            <a:avLst/>
          </a:prstGeom>
          <a:ln w="3175" cmpd="sng">
            <a:solidFill>
              <a:schemeClr val="bg1">
                <a:lumMod val="50000"/>
              </a:schemeClr>
            </a:solidFill>
            <a:prstDash val="dash"/>
            <a:tailEnd type="arrow"/>
          </a:ln>
        </p:spPr>
        <p:style>
          <a:lnRef idx="3">
            <a:schemeClr val="accent1"/>
          </a:lnRef>
          <a:fillRef idx="0">
            <a:schemeClr val="accent1"/>
          </a:fillRef>
          <a:effectRef idx="2">
            <a:schemeClr val="accent1"/>
          </a:effectRef>
          <a:fontRef idx="minor">
            <a:schemeClr val="tx1"/>
          </a:fontRef>
        </p:style>
      </p:cxnSp>
      <p:cxnSp>
        <p:nvCxnSpPr>
          <p:cNvPr id="16" name="Straight Arrow Connector 15"/>
          <p:cNvCxnSpPr/>
          <p:nvPr/>
        </p:nvCxnSpPr>
        <p:spPr>
          <a:xfrm flipV="1">
            <a:off x="2027679" y="2345668"/>
            <a:ext cx="0" cy="2936278"/>
          </a:xfrm>
          <a:prstGeom prst="straightConnector1">
            <a:avLst/>
          </a:prstGeom>
          <a:ln w="3175" cmpd="sng">
            <a:solidFill>
              <a:schemeClr val="bg1">
                <a:lumMod val="50000"/>
              </a:schemeClr>
            </a:solidFill>
            <a:prstDash val="dash"/>
            <a:tailEnd type="arrow"/>
          </a:ln>
        </p:spPr>
        <p:style>
          <a:lnRef idx="3">
            <a:schemeClr val="accent1"/>
          </a:lnRef>
          <a:fillRef idx="0">
            <a:schemeClr val="accent1"/>
          </a:fillRef>
          <a:effectRef idx="2">
            <a:schemeClr val="accent1"/>
          </a:effectRef>
          <a:fontRef idx="minor">
            <a:schemeClr val="tx1"/>
          </a:fontRef>
        </p:style>
      </p:cxnSp>
      <p:cxnSp>
        <p:nvCxnSpPr>
          <p:cNvPr id="19" name="Straight Arrow Connector 18"/>
          <p:cNvCxnSpPr/>
          <p:nvPr/>
        </p:nvCxnSpPr>
        <p:spPr>
          <a:xfrm>
            <a:off x="6711832" y="5257055"/>
            <a:ext cx="3328204" cy="0"/>
          </a:xfrm>
          <a:prstGeom prst="straightConnector1">
            <a:avLst/>
          </a:prstGeom>
          <a:ln w="3175" cmpd="sng">
            <a:solidFill>
              <a:schemeClr val="bg1">
                <a:lumMod val="50000"/>
              </a:schemeClr>
            </a:solidFill>
            <a:prstDash val="dash"/>
            <a:tailEnd type="arrow"/>
          </a:ln>
        </p:spPr>
        <p:style>
          <a:lnRef idx="3">
            <a:schemeClr val="accent1"/>
          </a:lnRef>
          <a:fillRef idx="0">
            <a:schemeClr val="accent1"/>
          </a:fillRef>
          <a:effectRef idx="2">
            <a:schemeClr val="accent1"/>
          </a:effectRef>
          <a:fontRef idx="minor">
            <a:schemeClr val="tx1"/>
          </a:fontRef>
        </p:style>
      </p:cxnSp>
      <p:cxnSp>
        <p:nvCxnSpPr>
          <p:cNvPr id="20" name="Straight Arrow Connector 19"/>
          <p:cNvCxnSpPr/>
          <p:nvPr/>
        </p:nvCxnSpPr>
        <p:spPr>
          <a:xfrm flipH="1" flipV="1">
            <a:off x="6687750" y="2345669"/>
            <a:ext cx="24084" cy="2903771"/>
          </a:xfrm>
          <a:prstGeom prst="straightConnector1">
            <a:avLst/>
          </a:prstGeom>
          <a:ln w="3175" cmpd="sng">
            <a:solidFill>
              <a:schemeClr val="bg1">
                <a:lumMod val="50000"/>
              </a:schemeClr>
            </a:solidFill>
            <a:prstDash val="dash"/>
            <a:tailEnd type="arrow"/>
          </a:ln>
        </p:spPr>
        <p:style>
          <a:lnRef idx="3">
            <a:schemeClr val="accent1"/>
          </a:lnRef>
          <a:fillRef idx="0">
            <a:schemeClr val="accent1"/>
          </a:fillRef>
          <a:effectRef idx="2">
            <a:schemeClr val="accent1"/>
          </a:effectRef>
          <a:fontRef idx="minor">
            <a:schemeClr val="tx1"/>
          </a:fontRef>
        </p:style>
      </p:cxnSp>
      <p:sp>
        <p:nvSpPr>
          <p:cNvPr id="24" name="TextBox 23"/>
          <p:cNvSpPr txBox="1"/>
          <p:nvPr/>
        </p:nvSpPr>
        <p:spPr>
          <a:xfrm>
            <a:off x="2359845" y="5627771"/>
            <a:ext cx="3341335" cy="400110"/>
          </a:xfrm>
          <a:prstGeom prst="rect">
            <a:avLst/>
          </a:prstGeom>
          <a:noFill/>
        </p:spPr>
        <p:txBody>
          <a:bodyPr wrap="square" rtlCol="0">
            <a:spAutoFit/>
          </a:bodyPr>
          <a:lstStyle/>
          <a:p>
            <a:pPr algn="ctr"/>
            <a:r>
              <a:rPr lang="en-US" sz="2000" dirty="0"/>
              <a:t>Before normalization</a:t>
            </a:r>
          </a:p>
        </p:txBody>
      </p:sp>
      <p:sp>
        <p:nvSpPr>
          <p:cNvPr id="25" name="TextBox 24"/>
          <p:cNvSpPr txBox="1"/>
          <p:nvPr/>
        </p:nvSpPr>
        <p:spPr>
          <a:xfrm>
            <a:off x="6687751" y="5637698"/>
            <a:ext cx="3341335" cy="400110"/>
          </a:xfrm>
          <a:prstGeom prst="rect">
            <a:avLst/>
          </a:prstGeom>
          <a:noFill/>
        </p:spPr>
        <p:txBody>
          <a:bodyPr wrap="square" rtlCol="0">
            <a:spAutoFit/>
          </a:bodyPr>
          <a:lstStyle/>
          <a:p>
            <a:pPr algn="ctr"/>
            <a:r>
              <a:rPr lang="en-US" sz="2000" dirty="0"/>
              <a:t>After normalization</a:t>
            </a:r>
          </a:p>
        </p:txBody>
      </p:sp>
      <p:graphicFrame>
        <p:nvGraphicFramePr>
          <p:cNvPr id="26" name="Object 25"/>
          <p:cNvGraphicFramePr>
            <a:graphicFrameLocks noChangeAspect="1"/>
          </p:cNvGraphicFramePr>
          <p:nvPr>
            <p:extLst/>
          </p:nvPr>
        </p:nvGraphicFramePr>
        <p:xfrm>
          <a:off x="9267085" y="2327888"/>
          <a:ext cx="762000" cy="488950"/>
        </p:xfrm>
        <a:graphic>
          <a:graphicData uri="http://schemas.openxmlformats.org/presentationml/2006/ole">
            <mc:AlternateContent xmlns:mc="http://schemas.openxmlformats.org/markup-compatibility/2006">
              <mc:Choice xmlns:v="urn:schemas-microsoft-com:vml" Requires="v">
                <p:oleObj spid="_x0000_s21521" name="Equation" r:id="rId4" imgW="317500" imgH="203200" progId="Equation.3">
                  <p:embed/>
                </p:oleObj>
              </mc:Choice>
              <mc:Fallback>
                <p:oleObj name="Equation" r:id="rId4" imgW="317500" imgH="203200" progId="Equation.3">
                  <p:embed/>
                  <p:pic>
                    <p:nvPicPr>
                      <p:cNvPr id="0" name=""/>
                      <p:cNvPicPr/>
                      <p:nvPr/>
                    </p:nvPicPr>
                    <p:blipFill>
                      <a:blip r:embed="rId5"/>
                      <a:stretch>
                        <a:fillRect/>
                      </a:stretch>
                    </p:blipFill>
                    <p:spPr>
                      <a:xfrm>
                        <a:off x="9267085" y="2327888"/>
                        <a:ext cx="762000" cy="488950"/>
                      </a:xfrm>
                      <a:prstGeom prst="rect">
                        <a:avLst/>
                      </a:prstGeom>
                    </p:spPr>
                  </p:pic>
                </p:oleObj>
              </mc:Fallback>
            </mc:AlternateContent>
          </a:graphicData>
        </a:graphic>
      </p:graphicFrame>
    </p:spTree>
    <p:extLst>
      <p:ext uri="{BB962C8B-B14F-4D97-AF65-F5344CB8AC3E}">
        <p14:creationId xmlns:p14="http://schemas.microsoft.com/office/powerpoint/2010/main" val="27525689"/>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Internal Covariance Shift</a:t>
            </a:r>
            <a:endParaRPr lang="en-US" dirty="0"/>
          </a:p>
        </p:txBody>
      </p:sp>
      <p:sp>
        <p:nvSpPr>
          <p:cNvPr id="6" name="Content Placeholder 5"/>
          <p:cNvSpPr>
            <a:spLocks noGrp="1"/>
          </p:cNvSpPr>
          <p:nvPr>
            <p:ph idx="1"/>
          </p:nvPr>
        </p:nvSpPr>
        <p:spPr>
          <a:xfrm>
            <a:off x="2383074" y="1600201"/>
            <a:ext cx="7563584" cy="4898327"/>
          </a:xfrm>
        </p:spPr>
        <p:txBody>
          <a:bodyPr>
            <a:normAutofit/>
          </a:bodyPr>
          <a:lstStyle/>
          <a:p>
            <a:pPr algn="ctr"/>
            <a:r>
              <a:rPr lang="en-US" dirty="0" smtClean="0"/>
              <a:t>Each hidden layer changes distribution of inputs to next layer: </a:t>
            </a:r>
            <a:r>
              <a:rPr lang="en-US" i="1" dirty="0" smtClean="0"/>
              <a:t>slows down learning</a:t>
            </a:r>
            <a:endParaRPr lang="en-US" i="1" dirty="0"/>
          </a:p>
        </p:txBody>
      </p:sp>
      <p:sp>
        <p:nvSpPr>
          <p:cNvPr id="3" name="Slide Number Placeholder 2"/>
          <p:cNvSpPr>
            <a:spLocks noGrp="1"/>
          </p:cNvSpPr>
          <p:nvPr>
            <p:ph type="sldNum" sz="quarter" idx="12"/>
          </p:nvPr>
        </p:nvSpPr>
        <p:spPr/>
        <p:txBody>
          <a:bodyPr/>
          <a:lstStyle/>
          <a:p>
            <a:fld id="{82BAABBF-CE1E-8A4C-92D8-393D0291D808}" type="slidenum">
              <a:rPr lang="en-US" smtClean="0"/>
              <a:t>89</a:t>
            </a:fld>
            <a:endParaRPr lang="en-US"/>
          </a:p>
        </p:txBody>
      </p:sp>
      <p:sp>
        <p:nvSpPr>
          <p:cNvPr id="5" name="Oval Callout 4"/>
          <p:cNvSpPr/>
          <p:nvPr/>
        </p:nvSpPr>
        <p:spPr>
          <a:xfrm>
            <a:off x="2946335" y="6029734"/>
            <a:ext cx="2443497" cy="655532"/>
          </a:xfrm>
          <a:prstGeom prst="wedgeEllipseCallout">
            <a:avLst>
              <a:gd name="adj1" fmla="val 43581"/>
              <a:gd name="adj2" fmla="val -85631"/>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Normalize inputs to layer 2</a:t>
            </a:r>
          </a:p>
        </p:txBody>
      </p:sp>
      <p:sp>
        <p:nvSpPr>
          <p:cNvPr id="8" name="Oval Callout 7"/>
          <p:cNvSpPr/>
          <p:nvPr/>
        </p:nvSpPr>
        <p:spPr>
          <a:xfrm>
            <a:off x="6898396" y="6029734"/>
            <a:ext cx="2424820" cy="655532"/>
          </a:xfrm>
          <a:prstGeom prst="wedgeEllipseCallout">
            <a:avLst>
              <a:gd name="adj1" fmla="val -30107"/>
              <a:gd name="adj2" fmla="val -82782"/>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Normalize inputs to layer </a:t>
            </a:r>
            <a:r>
              <a:rPr lang="en-US" i="1" dirty="0">
                <a:latin typeface="Times"/>
                <a:cs typeface="Times"/>
              </a:rPr>
              <a:t>n</a:t>
            </a:r>
          </a:p>
        </p:txBody>
      </p:sp>
      <p:sp>
        <p:nvSpPr>
          <p:cNvPr id="9" name="TextBox 8"/>
          <p:cNvSpPr txBox="1"/>
          <p:nvPr/>
        </p:nvSpPr>
        <p:spPr>
          <a:xfrm>
            <a:off x="6043475" y="5852197"/>
            <a:ext cx="522915" cy="646331"/>
          </a:xfrm>
          <a:prstGeom prst="rect">
            <a:avLst/>
          </a:prstGeom>
          <a:noFill/>
        </p:spPr>
        <p:txBody>
          <a:bodyPr wrap="square" rtlCol="0">
            <a:spAutoFit/>
          </a:bodyPr>
          <a:lstStyle/>
          <a:p>
            <a:pPr algn="ctr"/>
            <a:r>
              <a:rPr lang="en-US" sz="3600" dirty="0"/>
              <a:t>…</a:t>
            </a:r>
          </a:p>
        </p:txBody>
      </p:sp>
      <p:pic>
        <p:nvPicPr>
          <p:cNvPr id="10" name="Picture 9"/>
          <p:cNvPicPr>
            <a:picLocks noChangeAspect="1"/>
          </p:cNvPicPr>
          <p:nvPr/>
        </p:nvPicPr>
        <p:blipFill>
          <a:blip r:embed="rId3"/>
          <a:stretch>
            <a:fillRect/>
          </a:stretch>
        </p:blipFill>
        <p:spPr>
          <a:xfrm>
            <a:off x="3227966" y="2821708"/>
            <a:ext cx="6095250" cy="3208026"/>
          </a:xfrm>
          <a:prstGeom prst="rect">
            <a:avLst/>
          </a:prstGeom>
        </p:spPr>
      </p:pic>
    </p:spTree>
    <p:extLst>
      <p:ext uri="{BB962C8B-B14F-4D97-AF65-F5344CB8AC3E}">
        <p14:creationId xmlns:p14="http://schemas.microsoft.com/office/powerpoint/2010/main" val="53295536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Content Placeholder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45886" y="600169"/>
            <a:ext cx="5181121" cy="3454081"/>
          </a:xfrm>
          <a:prstGeom prst="rect">
            <a:avLst/>
          </a:prstGeom>
          <a:ln>
            <a:noFill/>
          </a:ln>
        </p:spPr>
      </p:pic>
      <p:sp>
        <p:nvSpPr>
          <p:cNvPr id="2" name="Title 1"/>
          <p:cNvSpPr>
            <a:spLocks noGrp="1"/>
          </p:cNvSpPr>
          <p:nvPr>
            <p:ph type="title"/>
          </p:nvPr>
        </p:nvSpPr>
        <p:spPr/>
        <p:txBody>
          <a:bodyPr/>
          <a:lstStyle/>
          <a:p>
            <a:r>
              <a:rPr lang="en-US" dirty="0"/>
              <a:t>Estimate of the regression coefficients:  </a:t>
            </a:r>
            <a:r>
              <a:rPr lang="en-US" dirty="0" smtClean="0"/>
              <a:t>gradient </a:t>
            </a:r>
            <a:r>
              <a:rPr lang="en-US" dirty="0"/>
              <a:t>d</a:t>
            </a:r>
            <a:r>
              <a:rPr lang="en-US" dirty="0" smtClean="0"/>
              <a:t>escent </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9</a:t>
            </a:fld>
            <a:endParaRPr lang="en-US"/>
          </a:p>
        </p:txBody>
      </p:sp>
      <p:sp>
        <p:nvSpPr>
          <p:cNvPr id="8" name="Rectangle 7"/>
          <p:cNvSpPr/>
          <p:nvPr/>
        </p:nvSpPr>
        <p:spPr>
          <a:xfrm>
            <a:off x="602691" y="3599117"/>
            <a:ext cx="10862299" cy="2431435"/>
          </a:xfrm>
          <a:prstGeom prst="rect">
            <a:avLst/>
          </a:prstGeom>
        </p:spPr>
        <p:txBody>
          <a:bodyPr wrap="square">
            <a:spAutoFit/>
          </a:bodyPr>
          <a:lstStyle/>
          <a:p>
            <a:pPr>
              <a:spcAft>
                <a:spcPts val="600"/>
              </a:spcAft>
            </a:pPr>
            <a:r>
              <a:rPr lang="en-US" sz="2400" dirty="0" smtClean="0">
                <a:solidFill>
                  <a:schemeClr val="tx1">
                    <a:lumMod val="75000"/>
                    <a:lumOff val="25000"/>
                  </a:schemeClr>
                </a:solidFill>
                <a:latin typeface="Karla" charset="0"/>
                <a:ea typeface="Karla" charset="0"/>
                <a:cs typeface="Karla" charset="0"/>
              </a:rPr>
              <a:t>A more flexible method is</a:t>
            </a:r>
          </a:p>
          <a:p>
            <a:pPr marL="342900" indent="-342900">
              <a:spcAft>
                <a:spcPts val="600"/>
              </a:spcAft>
              <a:buFont typeface="Arial" charset="0"/>
              <a:buChar char="•"/>
            </a:pPr>
            <a:r>
              <a:rPr lang="en-US" sz="2400" dirty="0" smtClean="0">
                <a:solidFill>
                  <a:schemeClr val="tx1">
                    <a:lumMod val="75000"/>
                    <a:lumOff val="25000"/>
                  </a:schemeClr>
                </a:solidFill>
                <a:latin typeface="Karla" charset="0"/>
                <a:ea typeface="Karla" charset="0"/>
                <a:cs typeface="Karla" charset="0"/>
              </a:rPr>
              <a:t>Start from a random point</a:t>
            </a:r>
          </a:p>
          <a:p>
            <a:pPr marL="914400" lvl="1" indent="-457200">
              <a:spcAft>
                <a:spcPts val="600"/>
              </a:spcAft>
              <a:buFont typeface="+mj-lt"/>
              <a:buAutoNum type="arabicPeriod"/>
            </a:pPr>
            <a:r>
              <a:rPr lang="en-US" sz="2000" dirty="0" smtClean="0">
                <a:solidFill>
                  <a:schemeClr val="tx1">
                    <a:lumMod val="75000"/>
                    <a:lumOff val="25000"/>
                  </a:schemeClr>
                </a:solidFill>
                <a:latin typeface="Karla" charset="0"/>
                <a:ea typeface="Karla" charset="0"/>
                <a:cs typeface="Karla" charset="0"/>
              </a:rPr>
              <a:t>Determine which direction to go to reduce the loss (left or right)</a:t>
            </a:r>
          </a:p>
          <a:p>
            <a:pPr marL="914400" lvl="1" indent="-457200">
              <a:spcAft>
                <a:spcPts val="600"/>
              </a:spcAft>
              <a:buFont typeface="+mj-lt"/>
              <a:buAutoNum type="arabicPeriod"/>
            </a:pPr>
            <a:r>
              <a:rPr lang="en-US" sz="2000" dirty="0" smtClean="0">
                <a:solidFill>
                  <a:schemeClr val="tx1">
                    <a:lumMod val="75000"/>
                    <a:lumOff val="25000"/>
                  </a:schemeClr>
                </a:solidFill>
                <a:latin typeface="Karla" charset="0"/>
                <a:ea typeface="Karla" charset="0"/>
                <a:cs typeface="Karla" charset="0"/>
              </a:rPr>
              <a:t>Compute the slope of the function at this point and step to the right if slope is negative or step to the left if slope is positive</a:t>
            </a:r>
          </a:p>
          <a:p>
            <a:pPr marL="914400" lvl="1" indent="-457200">
              <a:spcAft>
                <a:spcPts val="600"/>
              </a:spcAft>
              <a:buFont typeface="+mj-lt"/>
              <a:buAutoNum type="arabicPeriod"/>
            </a:pPr>
            <a:r>
              <a:rPr lang="en-US" sz="2000" dirty="0" err="1" smtClean="0">
                <a:solidFill>
                  <a:schemeClr val="tx1">
                    <a:lumMod val="75000"/>
                    <a:lumOff val="25000"/>
                  </a:schemeClr>
                </a:solidFill>
                <a:latin typeface="Karla" charset="0"/>
                <a:ea typeface="Karla" charset="0"/>
                <a:cs typeface="Karla" charset="0"/>
              </a:rPr>
              <a:t>Goto</a:t>
            </a:r>
            <a:r>
              <a:rPr lang="en-US" sz="2000" dirty="0" smtClean="0">
                <a:solidFill>
                  <a:schemeClr val="tx1">
                    <a:lumMod val="75000"/>
                    <a:lumOff val="25000"/>
                  </a:schemeClr>
                </a:solidFill>
                <a:latin typeface="Karla" charset="0"/>
                <a:ea typeface="Karla" charset="0"/>
                <a:cs typeface="Karla" charset="0"/>
              </a:rPr>
              <a:t> to #1 </a:t>
            </a:r>
            <a:endParaRPr lang="en-US" sz="2000" dirty="0">
              <a:solidFill>
                <a:schemeClr val="tx1">
                  <a:lumMod val="75000"/>
                  <a:lumOff val="25000"/>
                </a:schemeClr>
              </a:solidFill>
              <a:latin typeface="Karla" charset="0"/>
              <a:ea typeface="Karla" charset="0"/>
              <a:cs typeface="Karla" charset="0"/>
            </a:endParaRPr>
          </a:p>
        </p:txBody>
      </p:sp>
      <p:sp>
        <p:nvSpPr>
          <p:cNvPr id="3" name="Oval 2"/>
          <p:cNvSpPr/>
          <p:nvPr/>
        </p:nvSpPr>
        <p:spPr>
          <a:xfrm>
            <a:off x="5644896" y="2121408"/>
            <a:ext cx="91440" cy="91440"/>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4" name="Group 13"/>
          <p:cNvGrpSpPr/>
          <p:nvPr/>
        </p:nvGrpSpPr>
        <p:grpSpPr>
          <a:xfrm>
            <a:off x="5378182" y="3355147"/>
            <a:ext cx="663265" cy="12192"/>
            <a:chOff x="5370576" y="2157984"/>
            <a:chExt cx="663265" cy="12192"/>
          </a:xfrm>
        </p:grpSpPr>
        <p:cxnSp>
          <p:nvCxnSpPr>
            <p:cNvPr id="7" name="Straight Arrow Connector 6"/>
            <p:cNvCxnSpPr/>
            <p:nvPr/>
          </p:nvCxnSpPr>
          <p:spPr>
            <a:xfrm flipV="1">
              <a:off x="5759521" y="2157984"/>
              <a:ext cx="274320" cy="1199"/>
            </a:xfrm>
            <a:prstGeom prst="straightConnector1">
              <a:avLst/>
            </a:prstGeom>
            <a:ln w="50800">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flipH="1">
              <a:off x="5370576" y="2170176"/>
              <a:ext cx="274320" cy="0"/>
            </a:xfrm>
            <a:prstGeom prst="straightConnector1">
              <a:avLst/>
            </a:prstGeom>
            <a:ln w="50800">
              <a:tailEnd type="triangle"/>
            </a:ln>
          </p:spPr>
          <p:style>
            <a:lnRef idx="2">
              <a:schemeClr val="accent1"/>
            </a:lnRef>
            <a:fillRef idx="0">
              <a:schemeClr val="accent1"/>
            </a:fillRef>
            <a:effectRef idx="1">
              <a:schemeClr val="accent1"/>
            </a:effectRef>
            <a:fontRef idx="minor">
              <a:schemeClr val="tx1"/>
            </a:fontRef>
          </p:style>
        </p:cxnSp>
      </p:grpSp>
      <p:cxnSp>
        <p:nvCxnSpPr>
          <p:cNvPr id="16" name="Straight Connector 15"/>
          <p:cNvCxnSpPr/>
          <p:nvPr/>
        </p:nvCxnSpPr>
        <p:spPr>
          <a:xfrm flipH="1" flipV="1">
            <a:off x="4986528" y="1048512"/>
            <a:ext cx="1499616" cy="2267712"/>
          </a:xfrm>
          <a:prstGeom prst="line">
            <a:avLst/>
          </a:prstGeom>
          <a:ln>
            <a:solidFill>
              <a:schemeClr val="accent2">
                <a:alpha val="72000"/>
              </a:schemeClr>
            </a:solidFill>
          </a:ln>
        </p:spPr>
        <p:style>
          <a:lnRef idx="2">
            <a:schemeClr val="accent1"/>
          </a:lnRef>
          <a:fillRef idx="0">
            <a:schemeClr val="accent1"/>
          </a:fillRef>
          <a:effectRef idx="1">
            <a:schemeClr val="accent1"/>
          </a:effectRef>
          <a:fontRef idx="minor">
            <a:schemeClr val="tx1"/>
          </a:fontRef>
        </p:style>
      </p:cxnSp>
      <p:sp>
        <p:nvSpPr>
          <p:cNvPr id="5" name="Striped Right Arrow 4"/>
          <p:cNvSpPr/>
          <p:nvPr/>
        </p:nvSpPr>
        <p:spPr>
          <a:xfrm>
            <a:off x="5736336" y="3268742"/>
            <a:ext cx="355854" cy="187452"/>
          </a:xfrm>
          <a:prstGeom prst="stripedRightArrow">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 name="Straight Connector 8"/>
          <p:cNvCxnSpPr/>
          <p:nvPr/>
        </p:nvCxnSpPr>
        <p:spPr>
          <a:xfrm>
            <a:off x="5685862" y="2185598"/>
            <a:ext cx="34290" cy="1146810"/>
          </a:xfrm>
          <a:prstGeom prst="line">
            <a:avLst/>
          </a:prstGeom>
          <a:ln>
            <a:prstDash val="sysDash"/>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61636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50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3" end="3"/>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nodeType="clickEffect">
                                  <p:stCondLst>
                                    <p:cond delay="0"/>
                                  </p:stCondLst>
                                  <p:childTnLst>
                                    <p:set>
                                      <p:cBhvr>
                                        <p:cTn id="28" dur="1" fill="hold">
                                          <p:stCondLst>
                                            <p:cond delay="0"/>
                                          </p:stCondLst>
                                        </p:cTn>
                                        <p:tgtEl>
                                          <p:spTgt spid="16"/>
                                        </p:tgtEl>
                                        <p:attrNameLst>
                                          <p:attrName>style.visibility</p:attrName>
                                        </p:attrNameLst>
                                      </p:cBhvr>
                                      <p:to>
                                        <p:strVal val="hidden"/>
                                      </p:to>
                                    </p:set>
                                  </p:childTnLst>
                                </p:cTn>
                              </p:par>
                              <p:par>
                                <p:cTn id="29" presetID="1" presetClass="exit" presetSubtype="0" fill="hold" nodeType="withEffect">
                                  <p:stCondLst>
                                    <p:cond delay="0"/>
                                  </p:stCondLst>
                                  <p:childTnLst>
                                    <p:set>
                                      <p:cBhvr>
                                        <p:cTn id="30" dur="1" fill="hold">
                                          <p:stCondLst>
                                            <p:cond delay="0"/>
                                          </p:stCondLst>
                                        </p:cTn>
                                        <p:tgtEl>
                                          <p:spTgt spid="14"/>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5"/>
                                        </p:tgtEl>
                                        <p:attrNameLst>
                                          <p:attrName>style.visibility</p:attrName>
                                        </p:attrNameLst>
                                      </p:cBhvr>
                                      <p:to>
                                        <p:strVal val="hidden"/>
                                      </p:to>
                                    </p:set>
                                  </p:childTnLst>
                                </p:cTn>
                              </p:par>
                              <p:par>
                                <p:cTn id="33" presetID="1" presetClass="exit" presetSubtype="0" fill="hold" nodeType="withEffect">
                                  <p:stCondLst>
                                    <p:cond delay="0"/>
                                  </p:stCondLst>
                                  <p:childTnLst>
                                    <p:set>
                                      <p:cBhvr>
                                        <p:cTn id="34" dur="1" fill="hold">
                                          <p:stCondLst>
                                            <p:cond delay="0"/>
                                          </p:stCondLst>
                                        </p:cTn>
                                        <p:tgtEl>
                                          <p:spTgt spid="9"/>
                                        </p:tgtEl>
                                        <p:attrNameLst>
                                          <p:attrName>style.visibility</p:attrName>
                                        </p:attrNameLst>
                                      </p:cBhvr>
                                      <p:to>
                                        <p:strVal val="hidden"/>
                                      </p:to>
                                    </p:set>
                                  </p:childTnLst>
                                </p:cTn>
                              </p:par>
                              <p:par>
                                <p:cTn id="35" presetID="0" presetClass="path" presetSubtype="0" accel="50000" decel="50000" fill="hold" grpId="1" nodeType="withEffect">
                                  <p:stCondLst>
                                    <p:cond delay="500"/>
                                  </p:stCondLst>
                                  <p:childTnLst>
                                    <p:animMotion origin="layout" path="M 3.33333E-6 -2.22222E-6 L 0.03021 0.08496 " pathEditMode="relative" rAng="0" ptsTypes="AA">
                                      <p:cBhvr>
                                        <p:cTn id="36" dur="2000" fill="hold"/>
                                        <p:tgtEl>
                                          <p:spTgt spid="3"/>
                                        </p:tgtEl>
                                        <p:attrNameLst>
                                          <p:attrName>ppt_x</p:attrName>
                                          <p:attrName>ppt_y</p:attrName>
                                        </p:attrNameLst>
                                      </p:cBhvr>
                                      <p:rCtr x="1510" y="4236"/>
                                    </p:animMotion>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0" presetClass="path" presetSubtype="0" accel="50000" decel="50000" fill="hold" grpId="2" nodeType="clickEffect">
                                  <p:stCondLst>
                                    <p:cond delay="0"/>
                                  </p:stCondLst>
                                  <p:childTnLst>
                                    <p:animMotion origin="layout" path="M 0.03021 0.08495 C 0.03034 0.08611 0.0306 0.08912 0.03099 0.09028 L 0.03203 0.09329 C 0.03229 0.09375 0.03242 0.09445 0.03268 0.09468 L 0.03346 0.09583 L 0.03398 0.09884 C 0.03411 0.09931 0.03411 0.09977 0.03424 0.10023 L 0.03593 0.10463 C 0.03619 0.10509 0.03633 0.10579 0.03659 0.10625 L 0.03737 0.10764 C 0.0375 0.10857 0.0375 0.10995 0.03789 0.11065 C 0.03815 0.11111 0.03854 0.11157 0.0388 0.11204 C 0.03893 0.1125 0.03906 0.1132 0.03932 0.11366 C 0.03958 0.11412 0.03984 0.11435 0.0401 0.11458 C 0.04205 0.11991 0.03906 0.11181 0.04153 0.11759 C 0.04192 0.11852 0.04218 0.11968 0.04258 0.1206 C 0.04297 0.12107 0.04323 0.12153 0.04349 0.12199 C 0.04362 0.12245 0.04375 0.12315 0.04401 0.12361 C 0.04427 0.12407 0.04453 0.12454 0.04479 0.125 C 0.04505 0.12546 0.04518 0.12616 0.04544 0.12662 C 0.047 0.12963 0.04557 0.12431 0.04791 0.13056 C 0.04922 0.13403 0.04843 0.13287 0.04987 0.13449 C 0.05 0.13495 0.05013 0.13565 0.05039 0.13588 C 0.05065 0.13634 0.05104 0.13657 0.05117 0.13704 C 0.05143 0.1375 0.0513 0.1382 0.05156 0.13843 C 0.05195 0.13935 0.05312 0.14051 0.05312 0.14074 C 0.05351 0.14236 0.05338 0.14144 0.05338 0.14306 " pathEditMode="relative" rAng="0" ptsTypes="AAAAAAAAAAAAAAAAAAAAAAAAAAA">
                                      <p:cBhvr>
                                        <p:cTn id="44" dur="2000" fill="hold"/>
                                        <p:tgtEl>
                                          <p:spTgt spid="3"/>
                                        </p:tgtEl>
                                        <p:attrNameLst>
                                          <p:attrName>ppt_x</p:attrName>
                                          <p:attrName>ppt_y</p:attrName>
                                        </p:attrNameLst>
                                      </p:cBhvr>
                                      <p:rCtr x="1159" y="2894"/>
                                    </p:animMotion>
                                  </p:childTnLst>
                                </p:cTn>
                              </p:par>
                            </p:childTnLst>
                          </p:cTn>
                        </p:par>
                      </p:childTnLst>
                    </p:cTn>
                  </p:par>
                  <p:par>
                    <p:cTn id="45" fill="hold">
                      <p:stCondLst>
                        <p:cond delay="indefinite"/>
                      </p:stCondLst>
                      <p:childTnLst>
                        <p:par>
                          <p:cTn id="46" fill="hold">
                            <p:stCondLst>
                              <p:cond delay="0"/>
                            </p:stCondLst>
                            <p:childTnLst>
                              <p:par>
                                <p:cTn id="47" presetID="0" presetClass="path" presetSubtype="0" accel="50000" decel="50000" fill="hold" grpId="3" nodeType="clickEffect">
                                  <p:stCondLst>
                                    <p:cond delay="0"/>
                                  </p:stCondLst>
                                  <p:childTnLst>
                                    <p:animMotion origin="layout" path="M 0.05338 0.14306 C 0.05364 0.14352 0.05377 0.14421 0.05416 0.14491 C 0.05469 0.14583 0.05521 0.14606 0.05586 0.1463 C 0.05612 0.14676 0.05638 0.14699 0.05664 0.14745 C 0.0569 0.14769 0.05729 0.14745 0.05755 0.14792 C 0.05781 0.14815 0.05781 0.14884 0.05807 0.14931 C 0.05833 0.14977 0.05859 0.15 0.05885 0.15023 C 0.05976 0.15278 0.05911 0.15139 0.06107 0.1537 C 0.06146 0.15394 0.06159 0.1544 0.06198 0.15463 L 0.06367 0.15579 C 0.06562 0.15556 0.06771 0.15556 0.06979 0.15509 C 0.07096 0.15509 0.07096 0.15347 0.07174 0.15185 C 0.07187 0.15116 0.072 0.15069 0.07226 0.15023 L 0.07305 0.14931 C 0.07344 0.14838 0.0737 0.14699 0.07422 0.1463 C 0.07526 0.14514 0.07487 0.14583 0.07539 0.14444 " pathEditMode="relative" rAng="0" ptsTypes="AAAAAAAAAAAAAAAA">
                                      <p:cBhvr>
                                        <p:cTn id="48" dur="2000" fill="hold"/>
                                        <p:tgtEl>
                                          <p:spTgt spid="3"/>
                                        </p:tgtEl>
                                        <p:attrNameLst>
                                          <p:attrName>ppt_x</p:attrName>
                                          <p:attrName>ppt_y</p:attrName>
                                        </p:attrNameLst>
                                      </p:cBhvr>
                                      <p:rCtr x="1094" y="625"/>
                                    </p:animMotion>
                                  </p:childTnLst>
                                </p:cTn>
                              </p:par>
                            </p:childTnLst>
                          </p:cTn>
                        </p:par>
                      </p:childTnLst>
                    </p:cTn>
                  </p:par>
                  <p:par>
                    <p:cTn id="49" fill="hold">
                      <p:stCondLst>
                        <p:cond delay="indefinite"/>
                      </p:stCondLst>
                      <p:childTnLst>
                        <p:par>
                          <p:cTn id="50" fill="hold">
                            <p:stCondLst>
                              <p:cond delay="0"/>
                            </p:stCondLst>
                            <p:childTnLst>
                              <p:par>
                                <p:cTn id="51" presetID="0" presetClass="path" presetSubtype="0" accel="50000" decel="50000" fill="hold" grpId="4" nodeType="clickEffect">
                                  <p:stCondLst>
                                    <p:cond delay="0"/>
                                  </p:stCondLst>
                                  <p:childTnLst>
                                    <p:animMotion origin="layout" path="M 0.07539 0.14444 C 0.07513 0.14491 0.075 0.14583 0.07474 0.1463 C 0.07435 0.14699 0.0737 0.14768 0.07305 0.14815 L 0.07149 0.15023 C 0.07123 0.15046 0.07097 0.15092 0.07058 0.15116 L 0.06888 0.15208 L 0.06732 0.15301 L 0.06641 0.1537 C 0.0655 0.15347 0.06459 0.15347 0.06368 0.15301 C 0.06302 0.15301 0.0625 0.15255 0.06198 0.15208 L 0.0612 0.15162 C 0.06094 0.15116 0.06068 0.15069 0.06029 0.15023 C 0.06003 0.14977 0.05977 0.14954 0.05951 0.1493 C 0.0586 0.14768 0.05938 0.14768 0.05873 0.14768 " pathEditMode="relative" rAng="0" ptsTypes="AAAAAAAAAAAAAA">
                                      <p:cBhvr>
                                        <p:cTn id="52" dur="2000" fill="hold"/>
                                        <p:tgtEl>
                                          <p:spTgt spid="3"/>
                                        </p:tgtEl>
                                        <p:attrNameLst>
                                          <p:attrName>ppt_x</p:attrName>
                                          <p:attrName>ppt_y</p:attrName>
                                        </p:attrNameLst>
                                      </p:cBhvr>
                                      <p:rCtr x="-833" y="46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3" grpId="2" animBg="1"/>
      <p:bldP spid="3" grpId="3" animBg="1"/>
      <p:bldP spid="3" grpId="4" animBg="1"/>
      <p:bldP spid="5" grpId="0" animBg="1"/>
      <p:bldP spid="5" grpId="1"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 Normalization</a:t>
            </a:r>
            <a:endParaRPr lang="en-US" dirty="0"/>
          </a:p>
        </p:txBody>
      </p:sp>
      <p:sp>
        <p:nvSpPr>
          <p:cNvPr id="3" name="Content Placeholder 2"/>
          <p:cNvSpPr>
            <a:spLocks noGrp="1"/>
          </p:cNvSpPr>
          <p:nvPr>
            <p:ph idx="1"/>
          </p:nvPr>
        </p:nvSpPr>
        <p:spPr/>
        <p:txBody>
          <a:bodyPr/>
          <a:lstStyle/>
          <a:p>
            <a:r>
              <a:rPr lang="en-US" dirty="0" smtClean="0"/>
              <a:t>Training time:</a:t>
            </a:r>
          </a:p>
          <a:p>
            <a:pPr lvl="1"/>
            <a:r>
              <a:rPr lang="en-US" dirty="0" smtClean="0"/>
              <a:t>Mini-batch of activations for layer to normalize</a:t>
            </a:r>
            <a:endParaRPr lang="en-US" dirty="0"/>
          </a:p>
        </p:txBody>
      </p:sp>
      <p:sp>
        <p:nvSpPr>
          <p:cNvPr id="5" name="Slide Number Placeholder 4"/>
          <p:cNvSpPr>
            <a:spLocks noGrp="1"/>
          </p:cNvSpPr>
          <p:nvPr>
            <p:ph type="sldNum" sz="quarter" idx="12"/>
          </p:nvPr>
        </p:nvSpPr>
        <p:spPr/>
        <p:txBody>
          <a:bodyPr/>
          <a:lstStyle/>
          <a:p>
            <a:fld id="{82BAABBF-CE1E-8A4C-92D8-393D0291D808}" type="slidenum">
              <a:rPr lang="en-US" smtClean="0"/>
              <a:t>90</a:t>
            </a:fld>
            <a:endParaRPr lang="en-US"/>
          </a:p>
        </p:txBody>
      </p:sp>
      <p:sp>
        <p:nvSpPr>
          <p:cNvPr id="4" name="Rectangle 3"/>
          <p:cNvSpPr/>
          <p:nvPr/>
        </p:nvSpPr>
        <p:spPr>
          <a:xfrm>
            <a:off x="4586776" y="3305287"/>
            <a:ext cx="2577220" cy="560218"/>
          </a:xfrm>
          <a:prstGeom prst="rect">
            <a:avLst/>
          </a:prstGeom>
          <a:noFill/>
          <a:ln>
            <a:solidFill>
              <a:srgbClr val="FF6600"/>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Rectangle 7"/>
          <p:cNvSpPr/>
          <p:nvPr/>
        </p:nvSpPr>
        <p:spPr>
          <a:xfrm>
            <a:off x="4586776" y="3299829"/>
            <a:ext cx="709132" cy="1779481"/>
          </a:xfrm>
          <a:prstGeom prst="rect">
            <a:avLst/>
          </a:prstGeom>
          <a:noFill/>
          <a:ln>
            <a:solidFill>
              <a:srgbClr val="FF6600"/>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TextBox 8"/>
          <p:cNvSpPr txBox="1"/>
          <p:nvPr/>
        </p:nvSpPr>
        <p:spPr>
          <a:xfrm>
            <a:off x="7555250" y="3299829"/>
            <a:ext cx="2149325" cy="830997"/>
          </a:xfrm>
          <a:prstGeom prst="rect">
            <a:avLst/>
          </a:prstGeom>
          <a:noFill/>
        </p:spPr>
        <p:txBody>
          <a:bodyPr wrap="square" rtlCol="0">
            <a:spAutoFit/>
          </a:bodyPr>
          <a:lstStyle/>
          <a:p>
            <a:r>
              <a:rPr lang="en-US" sz="2400" i="1" dirty="0">
                <a:latin typeface="Times"/>
                <a:cs typeface="Times"/>
              </a:rPr>
              <a:t>K</a:t>
            </a:r>
            <a:r>
              <a:rPr lang="en-US" sz="2400" dirty="0"/>
              <a:t> hidden layer activations</a:t>
            </a:r>
          </a:p>
        </p:txBody>
      </p:sp>
      <p:sp>
        <p:nvSpPr>
          <p:cNvPr id="10" name="TextBox 9"/>
          <p:cNvSpPr txBox="1"/>
          <p:nvPr/>
        </p:nvSpPr>
        <p:spPr>
          <a:xfrm>
            <a:off x="4586777" y="5307139"/>
            <a:ext cx="2149325" cy="830997"/>
          </a:xfrm>
          <a:prstGeom prst="rect">
            <a:avLst/>
          </a:prstGeom>
          <a:noFill/>
        </p:spPr>
        <p:txBody>
          <a:bodyPr wrap="square" rtlCol="0">
            <a:spAutoFit/>
          </a:bodyPr>
          <a:lstStyle/>
          <a:p>
            <a:r>
              <a:rPr lang="en-US" sz="2400" i="1" dirty="0">
                <a:latin typeface="Times"/>
                <a:cs typeface="Times"/>
              </a:rPr>
              <a:t>N</a:t>
            </a:r>
            <a:r>
              <a:rPr lang="en-US" sz="2400" dirty="0"/>
              <a:t> data points in mini-batch</a:t>
            </a:r>
          </a:p>
        </p:txBody>
      </p:sp>
      <p:graphicFrame>
        <p:nvGraphicFramePr>
          <p:cNvPr id="11" name="Object 10"/>
          <p:cNvGraphicFramePr>
            <a:graphicFrameLocks noChangeAspect="1"/>
          </p:cNvGraphicFramePr>
          <p:nvPr>
            <p:extLst/>
          </p:nvPr>
        </p:nvGraphicFramePr>
        <p:xfrm>
          <a:off x="3530937" y="3140200"/>
          <a:ext cx="4024312" cy="2166938"/>
        </p:xfrm>
        <a:graphic>
          <a:graphicData uri="http://schemas.openxmlformats.org/presentationml/2006/ole">
            <mc:AlternateContent xmlns:mc="http://schemas.openxmlformats.org/markup-compatibility/2006">
              <mc:Choice xmlns:v="urn:schemas-microsoft-com:vml" Requires="v">
                <p:oleObj spid="_x0000_s22545" name="Equation" r:id="rId4" imgW="1511300" imgH="812800" progId="Equation.3">
                  <p:embed/>
                </p:oleObj>
              </mc:Choice>
              <mc:Fallback>
                <p:oleObj name="Equation" r:id="rId4" imgW="1511300" imgH="812800" progId="Equation.3">
                  <p:embed/>
                  <p:pic>
                    <p:nvPicPr>
                      <p:cNvPr id="0" name=""/>
                      <p:cNvPicPr/>
                      <p:nvPr/>
                    </p:nvPicPr>
                    <p:blipFill>
                      <a:blip r:embed="rId5"/>
                      <a:stretch>
                        <a:fillRect/>
                      </a:stretch>
                    </p:blipFill>
                    <p:spPr>
                      <a:xfrm>
                        <a:off x="3530937" y="3140200"/>
                        <a:ext cx="4024312" cy="2166938"/>
                      </a:xfrm>
                      <a:prstGeom prst="rect">
                        <a:avLst/>
                      </a:prstGeom>
                    </p:spPr>
                  </p:pic>
                </p:oleObj>
              </mc:Fallback>
            </mc:AlternateContent>
          </a:graphicData>
        </a:graphic>
      </p:graphicFrame>
    </p:spTree>
    <p:extLst>
      <p:ext uri="{BB962C8B-B14F-4D97-AF65-F5344CB8AC3E}">
        <p14:creationId xmlns:p14="http://schemas.microsoft.com/office/powerpoint/2010/main" val="615031875"/>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 Normalization</a:t>
            </a:r>
            <a:endParaRPr lang="en-US" dirty="0"/>
          </a:p>
        </p:txBody>
      </p:sp>
      <p:sp>
        <p:nvSpPr>
          <p:cNvPr id="3" name="Content Placeholder 2"/>
          <p:cNvSpPr>
            <a:spLocks noGrp="1"/>
          </p:cNvSpPr>
          <p:nvPr>
            <p:ph idx="1"/>
          </p:nvPr>
        </p:nvSpPr>
        <p:spPr/>
        <p:txBody>
          <a:bodyPr/>
          <a:lstStyle/>
          <a:p>
            <a:r>
              <a:rPr lang="en-US" dirty="0" smtClean="0"/>
              <a:t>Training time: </a:t>
            </a:r>
          </a:p>
          <a:p>
            <a:pPr lvl="1"/>
            <a:r>
              <a:rPr lang="en-US" dirty="0" smtClean="0"/>
              <a:t>Mini</a:t>
            </a:r>
            <a:r>
              <a:rPr lang="en-US" dirty="0"/>
              <a:t>-batch of activations for layer to </a:t>
            </a:r>
            <a:r>
              <a:rPr lang="en-US" dirty="0" smtClean="0"/>
              <a:t>normalize</a:t>
            </a:r>
          </a:p>
          <a:p>
            <a:pPr lvl="1"/>
            <a:endParaRPr lang="en-US" dirty="0"/>
          </a:p>
          <a:p>
            <a:pPr lvl="1"/>
            <a:endParaRPr lang="en-US" dirty="0" smtClean="0"/>
          </a:p>
          <a:p>
            <a:pPr marL="457200" lvl="1" indent="0">
              <a:buNone/>
            </a:pPr>
            <a:endParaRPr lang="en-US" sz="1050" dirty="0"/>
          </a:p>
          <a:p>
            <a:pPr marL="457200" lvl="1" indent="0">
              <a:buNone/>
            </a:pPr>
            <a:r>
              <a:rPr lang="en-US" dirty="0"/>
              <a:t> </a:t>
            </a:r>
            <a:r>
              <a:rPr lang="en-US" dirty="0" smtClean="0"/>
              <a:t>  where</a:t>
            </a:r>
            <a:endParaRPr lang="en-US" dirty="0"/>
          </a:p>
          <a:p>
            <a:endParaRPr lang="en-US" dirty="0" smtClean="0"/>
          </a:p>
          <a:p>
            <a:endParaRPr lang="en-US" dirty="0"/>
          </a:p>
        </p:txBody>
      </p:sp>
      <p:sp>
        <p:nvSpPr>
          <p:cNvPr id="8" name="Slide Number Placeholder 7"/>
          <p:cNvSpPr>
            <a:spLocks noGrp="1"/>
          </p:cNvSpPr>
          <p:nvPr>
            <p:ph type="sldNum" sz="quarter" idx="12"/>
          </p:nvPr>
        </p:nvSpPr>
        <p:spPr/>
        <p:txBody>
          <a:bodyPr/>
          <a:lstStyle/>
          <a:p>
            <a:fld id="{82BAABBF-CE1E-8A4C-92D8-393D0291D808}" type="slidenum">
              <a:rPr lang="en-US" smtClean="0"/>
              <a:t>91</a:t>
            </a:fld>
            <a:endParaRPr lang="en-US"/>
          </a:p>
        </p:txBody>
      </p:sp>
      <p:cxnSp>
        <p:nvCxnSpPr>
          <p:cNvPr id="6" name="Straight Arrow Connector 5"/>
          <p:cNvCxnSpPr/>
          <p:nvPr/>
        </p:nvCxnSpPr>
        <p:spPr>
          <a:xfrm flipH="1" flipV="1">
            <a:off x="3082730" y="5191354"/>
            <a:ext cx="308820" cy="62876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2392061" y="5820121"/>
            <a:ext cx="3091149" cy="707886"/>
          </a:xfrm>
          <a:prstGeom prst="rect">
            <a:avLst/>
          </a:prstGeom>
          <a:noFill/>
        </p:spPr>
        <p:txBody>
          <a:bodyPr wrap="square" rtlCol="0">
            <a:spAutoFit/>
          </a:bodyPr>
          <a:lstStyle/>
          <a:p>
            <a:r>
              <a:rPr lang="en-US" sz="2000" dirty="0"/>
              <a:t>Vector of mean activations across mini-batch</a:t>
            </a:r>
          </a:p>
        </p:txBody>
      </p:sp>
      <p:cxnSp>
        <p:nvCxnSpPr>
          <p:cNvPr id="13" name="Straight Arrow Connector 12"/>
          <p:cNvCxnSpPr/>
          <p:nvPr/>
        </p:nvCxnSpPr>
        <p:spPr>
          <a:xfrm flipH="1" flipV="1">
            <a:off x="6744918" y="5434114"/>
            <a:ext cx="459319" cy="386009"/>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6204748" y="5820122"/>
            <a:ext cx="3256348" cy="707885"/>
          </a:xfrm>
          <a:prstGeom prst="rect">
            <a:avLst/>
          </a:prstGeom>
          <a:noFill/>
        </p:spPr>
        <p:txBody>
          <a:bodyPr wrap="square" rtlCol="0">
            <a:spAutoFit/>
          </a:bodyPr>
          <a:lstStyle/>
          <a:p>
            <a:r>
              <a:rPr lang="en-US" sz="2000" dirty="0"/>
              <a:t>Vector of SD of each unit across mini-batch</a:t>
            </a:r>
          </a:p>
        </p:txBody>
      </p:sp>
      <p:graphicFrame>
        <p:nvGraphicFramePr>
          <p:cNvPr id="11" name="Object 10"/>
          <p:cNvGraphicFramePr>
            <a:graphicFrameLocks noChangeAspect="1"/>
          </p:cNvGraphicFramePr>
          <p:nvPr>
            <p:extLst/>
          </p:nvPr>
        </p:nvGraphicFramePr>
        <p:xfrm>
          <a:off x="4784157" y="2892940"/>
          <a:ext cx="1960760" cy="1048779"/>
        </p:xfrm>
        <a:graphic>
          <a:graphicData uri="http://schemas.openxmlformats.org/presentationml/2006/ole">
            <mc:AlternateContent xmlns:mc="http://schemas.openxmlformats.org/markup-compatibility/2006">
              <mc:Choice xmlns:v="urn:schemas-microsoft-com:vml" Requires="v">
                <p:oleObj spid="_x0000_s23585" name="Equation" r:id="rId4" imgW="736600" imgH="393700" progId="Equation.3">
                  <p:embed/>
                </p:oleObj>
              </mc:Choice>
              <mc:Fallback>
                <p:oleObj name="Equation" r:id="rId4" imgW="736600" imgH="393700" progId="Equation.3">
                  <p:embed/>
                  <p:pic>
                    <p:nvPicPr>
                      <p:cNvPr id="0" name=""/>
                      <p:cNvPicPr/>
                      <p:nvPr/>
                    </p:nvPicPr>
                    <p:blipFill>
                      <a:blip r:embed="rId5"/>
                      <a:stretch>
                        <a:fillRect/>
                      </a:stretch>
                    </p:blipFill>
                    <p:spPr>
                      <a:xfrm>
                        <a:off x="4784157" y="2892940"/>
                        <a:ext cx="1960760" cy="1048779"/>
                      </a:xfrm>
                      <a:prstGeom prst="rect">
                        <a:avLst/>
                      </a:prstGeom>
                    </p:spPr>
                  </p:pic>
                </p:oleObj>
              </mc:Fallback>
            </mc:AlternateContent>
          </a:graphicData>
        </a:graphic>
      </p:graphicFrame>
      <p:graphicFrame>
        <p:nvGraphicFramePr>
          <p:cNvPr id="12" name="Object 11"/>
          <p:cNvGraphicFramePr>
            <a:graphicFrameLocks noChangeAspect="1"/>
          </p:cNvGraphicFramePr>
          <p:nvPr>
            <p:extLst/>
          </p:nvPr>
        </p:nvGraphicFramePr>
        <p:xfrm>
          <a:off x="2914651" y="4429126"/>
          <a:ext cx="6270625" cy="1141413"/>
        </p:xfrm>
        <a:graphic>
          <a:graphicData uri="http://schemas.openxmlformats.org/presentationml/2006/ole">
            <mc:AlternateContent xmlns:mc="http://schemas.openxmlformats.org/markup-compatibility/2006">
              <mc:Choice xmlns:v="urn:schemas-microsoft-com:vml" Requires="v">
                <p:oleObj spid="_x0000_s23586" name="Equation" r:id="rId6" imgW="2578100" imgH="469900" progId="Equation.3">
                  <p:embed/>
                </p:oleObj>
              </mc:Choice>
              <mc:Fallback>
                <p:oleObj name="Equation" r:id="rId6" imgW="2578100" imgH="469900" progId="Equation.3">
                  <p:embed/>
                  <p:pic>
                    <p:nvPicPr>
                      <p:cNvPr id="0" name=""/>
                      <p:cNvPicPr/>
                      <p:nvPr/>
                    </p:nvPicPr>
                    <p:blipFill>
                      <a:blip r:embed="rId7"/>
                      <a:stretch>
                        <a:fillRect/>
                      </a:stretch>
                    </p:blipFill>
                    <p:spPr>
                      <a:xfrm>
                        <a:off x="2914651" y="4429126"/>
                        <a:ext cx="6270625" cy="1141413"/>
                      </a:xfrm>
                      <a:prstGeom prst="rect">
                        <a:avLst/>
                      </a:prstGeom>
                    </p:spPr>
                  </p:pic>
                </p:oleObj>
              </mc:Fallback>
            </mc:AlternateContent>
          </a:graphicData>
        </a:graphic>
      </p:graphicFrame>
    </p:spTree>
    <p:extLst>
      <p:ext uri="{BB962C8B-B14F-4D97-AF65-F5344CB8AC3E}">
        <p14:creationId xmlns:p14="http://schemas.microsoft.com/office/powerpoint/2010/main" val="1020149871"/>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 Normalization</a:t>
            </a:r>
            <a:endParaRPr lang="en-US" dirty="0"/>
          </a:p>
        </p:txBody>
      </p:sp>
      <p:sp>
        <p:nvSpPr>
          <p:cNvPr id="3" name="Content Placeholder 2"/>
          <p:cNvSpPr>
            <a:spLocks noGrp="1"/>
          </p:cNvSpPr>
          <p:nvPr>
            <p:ph idx="1"/>
          </p:nvPr>
        </p:nvSpPr>
        <p:spPr>
          <a:xfrm>
            <a:off x="1981200" y="1600200"/>
            <a:ext cx="8229600" cy="4692914"/>
          </a:xfrm>
        </p:spPr>
        <p:txBody>
          <a:bodyPr/>
          <a:lstStyle/>
          <a:p>
            <a:r>
              <a:rPr lang="en-US" dirty="0" smtClean="0"/>
              <a:t>Training time: </a:t>
            </a:r>
          </a:p>
          <a:p>
            <a:pPr lvl="1"/>
            <a:r>
              <a:rPr lang="en-US" dirty="0" smtClean="0"/>
              <a:t>Normalization can reduce expressive power</a:t>
            </a:r>
          </a:p>
          <a:p>
            <a:pPr lvl="1"/>
            <a:r>
              <a:rPr lang="en-US" dirty="0" smtClean="0"/>
              <a:t>Instead use:</a:t>
            </a:r>
          </a:p>
          <a:p>
            <a:pPr lvl="1"/>
            <a:endParaRPr lang="en-US" dirty="0"/>
          </a:p>
          <a:p>
            <a:pPr lvl="1"/>
            <a:endParaRPr lang="en-US" sz="3200" dirty="0"/>
          </a:p>
          <a:p>
            <a:pPr lvl="1"/>
            <a:endParaRPr lang="en-US" sz="3600" dirty="0"/>
          </a:p>
          <a:p>
            <a:pPr lvl="1"/>
            <a:endParaRPr lang="en-US" dirty="0" smtClean="0"/>
          </a:p>
          <a:p>
            <a:pPr lvl="1"/>
            <a:r>
              <a:rPr lang="en-US" dirty="0" smtClean="0"/>
              <a:t>Allows network to </a:t>
            </a:r>
            <a:r>
              <a:rPr lang="en-US" dirty="0" smtClean="0">
                <a:solidFill>
                  <a:srgbClr val="0000FF"/>
                </a:solidFill>
              </a:rPr>
              <a:t>control range of normalization</a:t>
            </a:r>
          </a:p>
          <a:p>
            <a:pPr lvl="1"/>
            <a:endParaRPr lang="en-US" dirty="0"/>
          </a:p>
          <a:p>
            <a:pPr lvl="1"/>
            <a:endParaRPr lang="en-US" dirty="0" smtClean="0"/>
          </a:p>
          <a:p>
            <a:pPr lvl="1"/>
            <a:endParaRPr lang="en-US" dirty="0"/>
          </a:p>
          <a:p>
            <a:pPr lvl="1"/>
            <a:endParaRPr lang="en-US" dirty="0" smtClean="0"/>
          </a:p>
          <a:p>
            <a:pPr marL="457200" lvl="1" indent="0">
              <a:buNone/>
            </a:pPr>
            <a:endParaRPr lang="en-US" sz="1050" dirty="0"/>
          </a:p>
          <a:p>
            <a:endParaRPr lang="en-US" dirty="0" smtClean="0"/>
          </a:p>
          <a:p>
            <a:endParaRPr lang="en-US" dirty="0"/>
          </a:p>
        </p:txBody>
      </p:sp>
      <p:sp>
        <p:nvSpPr>
          <p:cNvPr id="4" name="Slide Number Placeholder 3"/>
          <p:cNvSpPr>
            <a:spLocks noGrp="1"/>
          </p:cNvSpPr>
          <p:nvPr>
            <p:ph type="sldNum" sz="quarter" idx="12"/>
          </p:nvPr>
        </p:nvSpPr>
        <p:spPr/>
        <p:txBody>
          <a:bodyPr/>
          <a:lstStyle/>
          <a:p>
            <a:fld id="{82BAABBF-CE1E-8A4C-92D8-393D0291D808}" type="slidenum">
              <a:rPr lang="en-US" smtClean="0"/>
              <a:t>92</a:t>
            </a:fld>
            <a:endParaRPr lang="en-US"/>
          </a:p>
        </p:txBody>
      </p:sp>
      <p:cxnSp>
        <p:nvCxnSpPr>
          <p:cNvPr id="6" name="Straight Arrow Connector 5"/>
          <p:cNvCxnSpPr/>
          <p:nvPr/>
        </p:nvCxnSpPr>
        <p:spPr>
          <a:xfrm flipH="1" flipV="1">
            <a:off x="5464359" y="3734799"/>
            <a:ext cx="336339" cy="62876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flipV="1">
            <a:off x="6204748" y="3734801"/>
            <a:ext cx="310510" cy="628767"/>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4172524" y="4293928"/>
            <a:ext cx="3256348" cy="461665"/>
          </a:xfrm>
          <a:prstGeom prst="rect">
            <a:avLst/>
          </a:prstGeom>
          <a:noFill/>
        </p:spPr>
        <p:txBody>
          <a:bodyPr wrap="square" rtlCol="0">
            <a:spAutoFit/>
          </a:bodyPr>
          <a:lstStyle/>
          <a:p>
            <a:pPr algn="ctr"/>
            <a:r>
              <a:rPr lang="en-US" sz="2400" dirty="0"/>
              <a:t>Learnable parameters</a:t>
            </a:r>
          </a:p>
        </p:txBody>
      </p:sp>
      <p:graphicFrame>
        <p:nvGraphicFramePr>
          <p:cNvPr id="9" name="Object 8"/>
          <p:cNvGraphicFramePr>
            <a:graphicFrameLocks noChangeAspect="1"/>
          </p:cNvGraphicFramePr>
          <p:nvPr>
            <p:extLst/>
          </p:nvPr>
        </p:nvGraphicFramePr>
        <p:xfrm>
          <a:off x="5314950" y="3193921"/>
          <a:ext cx="1449388" cy="596900"/>
        </p:xfrm>
        <a:graphic>
          <a:graphicData uri="http://schemas.openxmlformats.org/presentationml/2006/ole">
            <mc:AlternateContent xmlns:mc="http://schemas.openxmlformats.org/markup-compatibility/2006">
              <mc:Choice xmlns:v="urn:schemas-microsoft-com:vml" Requires="v">
                <p:oleObj spid="_x0000_s24593" name="Equation" r:id="rId4" imgW="495300" imgH="203200" progId="Equation.3">
                  <p:embed/>
                </p:oleObj>
              </mc:Choice>
              <mc:Fallback>
                <p:oleObj name="Equation" r:id="rId4" imgW="495300" imgH="203200" progId="Equation.3">
                  <p:embed/>
                  <p:pic>
                    <p:nvPicPr>
                      <p:cNvPr id="0" name=""/>
                      <p:cNvPicPr/>
                      <p:nvPr/>
                    </p:nvPicPr>
                    <p:blipFill>
                      <a:blip r:embed="rId5"/>
                      <a:stretch>
                        <a:fillRect/>
                      </a:stretch>
                    </p:blipFill>
                    <p:spPr>
                      <a:xfrm>
                        <a:off x="5314950" y="3193921"/>
                        <a:ext cx="1449388" cy="596900"/>
                      </a:xfrm>
                      <a:prstGeom prst="rect">
                        <a:avLst/>
                      </a:prstGeom>
                    </p:spPr>
                  </p:pic>
                </p:oleObj>
              </mc:Fallback>
            </mc:AlternateContent>
          </a:graphicData>
        </a:graphic>
      </p:graphicFrame>
    </p:spTree>
    <p:extLst>
      <p:ext uri="{BB962C8B-B14F-4D97-AF65-F5344CB8AC3E}">
        <p14:creationId xmlns:p14="http://schemas.microsoft.com/office/powerpoint/2010/main" val="1301109600"/>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p:cNvPicPr>
            <a:picLocks noChangeAspect="1"/>
          </p:cNvPicPr>
          <p:nvPr/>
        </p:nvPicPr>
        <p:blipFill>
          <a:blip r:embed="rId4"/>
          <a:stretch>
            <a:fillRect/>
          </a:stretch>
        </p:blipFill>
        <p:spPr>
          <a:xfrm>
            <a:off x="3321332" y="1940511"/>
            <a:ext cx="3863675" cy="2033513"/>
          </a:xfrm>
          <a:prstGeom prst="rect">
            <a:avLst/>
          </a:prstGeom>
        </p:spPr>
      </p:pic>
      <p:pic>
        <p:nvPicPr>
          <p:cNvPr id="21" name="Picture 20"/>
          <p:cNvPicPr>
            <a:picLocks noChangeAspect="1"/>
          </p:cNvPicPr>
          <p:nvPr/>
        </p:nvPicPr>
        <p:blipFill>
          <a:blip r:embed="rId4"/>
          <a:stretch>
            <a:fillRect/>
          </a:stretch>
        </p:blipFill>
        <p:spPr>
          <a:xfrm>
            <a:off x="3321332" y="4557868"/>
            <a:ext cx="3863675" cy="2033513"/>
          </a:xfrm>
          <a:prstGeom prst="rect">
            <a:avLst/>
          </a:prstGeom>
        </p:spPr>
      </p:pic>
      <p:sp>
        <p:nvSpPr>
          <p:cNvPr id="27" name="Rectangle 26"/>
          <p:cNvSpPr/>
          <p:nvPr/>
        </p:nvSpPr>
        <p:spPr>
          <a:xfrm>
            <a:off x="7203683" y="1716423"/>
            <a:ext cx="2758155" cy="1747571"/>
          </a:xfrm>
          <a:prstGeom prst="rect">
            <a:avLst/>
          </a:prstGeom>
          <a:noFill/>
          <a:ln>
            <a:solidFill>
              <a:srgbClr val="8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p:txBody>
          <a:bodyPr/>
          <a:lstStyle/>
          <a:p>
            <a:r>
              <a:rPr lang="en-US" dirty="0" smtClean="0"/>
              <a:t>Batch Normalization</a:t>
            </a:r>
            <a:endParaRPr lang="en-US" dirty="0"/>
          </a:p>
        </p:txBody>
      </p:sp>
      <p:sp>
        <p:nvSpPr>
          <p:cNvPr id="3" name="Slide Number Placeholder 2"/>
          <p:cNvSpPr>
            <a:spLocks noGrp="1"/>
          </p:cNvSpPr>
          <p:nvPr>
            <p:ph type="sldNum" sz="quarter" idx="12"/>
          </p:nvPr>
        </p:nvSpPr>
        <p:spPr/>
        <p:txBody>
          <a:bodyPr/>
          <a:lstStyle/>
          <a:p>
            <a:fld id="{82BAABBF-CE1E-8A4C-92D8-393D0291D808}" type="slidenum">
              <a:rPr lang="en-US" smtClean="0"/>
              <a:t>93</a:t>
            </a:fld>
            <a:endParaRPr lang="en-US"/>
          </a:p>
        </p:txBody>
      </p:sp>
      <p:sp>
        <p:nvSpPr>
          <p:cNvPr id="7" name="TextBox 6"/>
          <p:cNvSpPr txBox="1"/>
          <p:nvPr/>
        </p:nvSpPr>
        <p:spPr>
          <a:xfrm rot="5400000">
            <a:off x="3936339" y="4070998"/>
            <a:ext cx="726281" cy="369332"/>
          </a:xfrm>
          <a:prstGeom prst="rect">
            <a:avLst/>
          </a:prstGeom>
          <a:noFill/>
        </p:spPr>
        <p:txBody>
          <a:bodyPr wrap="square" rtlCol="0">
            <a:spAutoFit/>
          </a:bodyPr>
          <a:lstStyle/>
          <a:p>
            <a:pPr algn="ctr"/>
            <a:r>
              <a:rPr lang="en-US" b="1" dirty="0"/>
              <a:t>…..</a:t>
            </a:r>
          </a:p>
        </p:txBody>
      </p:sp>
      <p:sp>
        <p:nvSpPr>
          <p:cNvPr id="8" name="TextBox 7"/>
          <p:cNvSpPr txBox="1"/>
          <p:nvPr/>
        </p:nvSpPr>
        <p:spPr>
          <a:xfrm>
            <a:off x="1972199" y="2620747"/>
            <a:ext cx="1120018" cy="461665"/>
          </a:xfrm>
          <a:prstGeom prst="rect">
            <a:avLst/>
          </a:prstGeom>
          <a:noFill/>
        </p:spPr>
        <p:txBody>
          <a:bodyPr wrap="none" rtlCol="0">
            <a:spAutoFit/>
          </a:bodyPr>
          <a:lstStyle/>
          <a:p>
            <a:r>
              <a:rPr lang="en-US" sz="2400" dirty="0"/>
              <a:t>Batch 1</a:t>
            </a:r>
          </a:p>
        </p:txBody>
      </p:sp>
      <p:sp>
        <p:nvSpPr>
          <p:cNvPr id="9" name="TextBox 8"/>
          <p:cNvSpPr txBox="1"/>
          <p:nvPr/>
        </p:nvSpPr>
        <p:spPr>
          <a:xfrm>
            <a:off x="1972200" y="5151365"/>
            <a:ext cx="1154419" cy="461665"/>
          </a:xfrm>
          <a:prstGeom prst="rect">
            <a:avLst/>
          </a:prstGeom>
          <a:noFill/>
        </p:spPr>
        <p:txBody>
          <a:bodyPr wrap="none" rtlCol="0">
            <a:spAutoFit/>
          </a:bodyPr>
          <a:lstStyle/>
          <a:p>
            <a:r>
              <a:rPr lang="en-US" sz="2400" dirty="0"/>
              <a:t>Batch </a:t>
            </a:r>
            <a:r>
              <a:rPr lang="en-US" sz="2400" i="1" dirty="0"/>
              <a:t>N</a:t>
            </a:r>
          </a:p>
        </p:txBody>
      </p:sp>
      <p:sp>
        <p:nvSpPr>
          <p:cNvPr id="10" name="Rectangle 9"/>
          <p:cNvSpPr/>
          <p:nvPr/>
        </p:nvSpPr>
        <p:spPr>
          <a:xfrm>
            <a:off x="4063857" y="1940511"/>
            <a:ext cx="466888" cy="2011485"/>
          </a:xfrm>
          <a:prstGeom prst="rect">
            <a:avLst/>
          </a:prstGeom>
          <a:no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Rectangle 12"/>
          <p:cNvSpPr/>
          <p:nvPr/>
        </p:nvSpPr>
        <p:spPr>
          <a:xfrm>
            <a:off x="4063857" y="4557868"/>
            <a:ext cx="466888" cy="2011485"/>
          </a:xfrm>
          <a:prstGeom prst="rect">
            <a:avLst/>
          </a:prstGeom>
          <a:no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4" name="Curved Connector 3"/>
          <p:cNvCxnSpPr>
            <a:stCxn id="10" idx="0"/>
          </p:cNvCxnSpPr>
          <p:nvPr/>
        </p:nvCxnSpPr>
        <p:spPr>
          <a:xfrm rot="16200000" flipH="1">
            <a:off x="5656333" y="581479"/>
            <a:ext cx="169643" cy="2887707"/>
          </a:xfrm>
          <a:prstGeom prst="curvedConnector4">
            <a:avLst>
              <a:gd name="adj1" fmla="val -376926"/>
              <a:gd name="adj2" fmla="val 65037"/>
            </a:avLst>
          </a:prstGeom>
          <a:ln w="38100" cmpd="sng">
            <a:solidFill>
              <a:srgbClr val="800000"/>
            </a:solidFill>
            <a:prstDash val="dash"/>
            <a:tailEnd type="arrow"/>
          </a:ln>
        </p:spPr>
        <p:style>
          <a:lnRef idx="2">
            <a:schemeClr val="accent1"/>
          </a:lnRef>
          <a:fillRef idx="0">
            <a:schemeClr val="accent1"/>
          </a:fillRef>
          <a:effectRef idx="1">
            <a:schemeClr val="accent1"/>
          </a:effectRef>
          <a:fontRef idx="minor">
            <a:schemeClr val="tx1"/>
          </a:fontRef>
        </p:style>
      </p:cxnSp>
      <p:cxnSp>
        <p:nvCxnSpPr>
          <p:cNvPr id="18" name="Curved Connector 17"/>
          <p:cNvCxnSpPr/>
          <p:nvPr/>
        </p:nvCxnSpPr>
        <p:spPr>
          <a:xfrm rot="5400000" flipH="1" flipV="1">
            <a:off x="5986272" y="1868201"/>
            <a:ext cx="1093874" cy="4285458"/>
          </a:xfrm>
          <a:prstGeom prst="curvedConnector3">
            <a:avLst>
              <a:gd name="adj1" fmla="val 32929"/>
            </a:avLst>
          </a:prstGeom>
          <a:ln w="38100" cmpd="sng">
            <a:solidFill>
              <a:srgbClr val="800000"/>
            </a:solidFill>
            <a:prstDash val="dash"/>
            <a:tailEnd type="arrow" w="lg" len="lg"/>
          </a:ln>
        </p:spPr>
        <p:style>
          <a:lnRef idx="2">
            <a:schemeClr val="accent1"/>
          </a:lnRef>
          <a:fillRef idx="0">
            <a:schemeClr val="accent1"/>
          </a:fillRef>
          <a:effectRef idx="1">
            <a:schemeClr val="accent1"/>
          </a:effectRef>
          <a:fontRef idx="minor">
            <a:schemeClr val="tx1"/>
          </a:fontRef>
        </p:style>
      </p:cxnSp>
      <p:cxnSp>
        <p:nvCxnSpPr>
          <p:cNvPr id="35" name="Curved Connector 34"/>
          <p:cNvCxnSpPr>
            <a:cxnSpLocks noChangeAspect="1"/>
          </p:cNvCxnSpPr>
          <p:nvPr/>
        </p:nvCxnSpPr>
        <p:spPr>
          <a:xfrm rot="5400000" flipH="1" flipV="1">
            <a:off x="6299707" y="1801535"/>
            <a:ext cx="1148569" cy="4499731"/>
          </a:xfrm>
          <a:prstGeom prst="curvedConnector3">
            <a:avLst>
              <a:gd name="adj1" fmla="val 13419"/>
            </a:avLst>
          </a:prstGeom>
          <a:ln w="38100" cmpd="sng">
            <a:solidFill>
              <a:srgbClr val="800000"/>
            </a:solidFill>
            <a:prstDash val="dash"/>
            <a:headEnd type="arrow" w="lg" len="lg"/>
            <a:tailEnd type="none"/>
          </a:ln>
        </p:spPr>
        <p:style>
          <a:lnRef idx="2">
            <a:schemeClr val="accent1"/>
          </a:lnRef>
          <a:fillRef idx="0">
            <a:schemeClr val="accent1"/>
          </a:fillRef>
          <a:effectRef idx="1">
            <a:schemeClr val="accent1"/>
          </a:effectRef>
          <a:fontRef idx="minor">
            <a:schemeClr val="tx1"/>
          </a:fontRef>
        </p:style>
      </p:cxnSp>
      <p:cxnSp>
        <p:nvCxnSpPr>
          <p:cNvPr id="39" name="Curved Connector 38"/>
          <p:cNvCxnSpPr/>
          <p:nvPr/>
        </p:nvCxnSpPr>
        <p:spPr>
          <a:xfrm rot="16200000" flipH="1">
            <a:off x="5658512" y="803458"/>
            <a:ext cx="169643" cy="2887707"/>
          </a:xfrm>
          <a:prstGeom prst="curvedConnector4">
            <a:avLst>
              <a:gd name="adj1" fmla="val -376925"/>
              <a:gd name="adj2" fmla="val 65037"/>
            </a:avLst>
          </a:prstGeom>
          <a:ln w="38100" cmpd="sng">
            <a:solidFill>
              <a:srgbClr val="800000"/>
            </a:solidFill>
            <a:prstDash val="dash"/>
            <a:headEnd type="arrow" w="lg" len="lg"/>
            <a:tailEnd type="none"/>
          </a:ln>
        </p:spPr>
        <p:style>
          <a:lnRef idx="2">
            <a:schemeClr val="accent1"/>
          </a:lnRef>
          <a:fillRef idx="0">
            <a:schemeClr val="accent1"/>
          </a:fillRef>
          <a:effectRef idx="1">
            <a:schemeClr val="accent1"/>
          </a:effectRef>
          <a:fontRef idx="minor">
            <a:schemeClr val="tx1"/>
          </a:fontRef>
        </p:style>
      </p:cxnSp>
      <p:sp>
        <p:nvSpPr>
          <p:cNvPr id="51" name="TextBox 50"/>
          <p:cNvSpPr txBox="1"/>
          <p:nvPr/>
        </p:nvSpPr>
        <p:spPr>
          <a:xfrm>
            <a:off x="7203682" y="4892570"/>
            <a:ext cx="3464318" cy="954107"/>
          </a:xfrm>
          <a:prstGeom prst="rect">
            <a:avLst/>
          </a:prstGeom>
          <a:noFill/>
        </p:spPr>
        <p:txBody>
          <a:bodyPr wrap="square" rtlCol="0">
            <a:spAutoFit/>
          </a:bodyPr>
          <a:lstStyle/>
          <a:p>
            <a:r>
              <a:rPr lang="en-US" sz="2700" dirty="0">
                <a:solidFill>
                  <a:srgbClr val="0000FF"/>
                </a:solidFill>
              </a:rPr>
              <a:t>Add normalization operations for layer 1</a:t>
            </a:r>
          </a:p>
        </p:txBody>
      </p:sp>
      <p:graphicFrame>
        <p:nvGraphicFramePr>
          <p:cNvPr id="22" name="Object 21"/>
          <p:cNvGraphicFramePr>
            <a:graphicFrameLocks noChangeAspect="1"/>
          </p:cNvGraphicFramePr>
          <p:nvPr>
            <p:extLst/>
          </p:nvPr>
        </p:nvGraphicFramePr>
        <p:xfrm>
          <a:off x="7168510" y="1716423"/>
          <a:ext cx="2830512" cy="1747837"/>
        </p:xfrm>
        <a:graphic>
          <a:graphicData uri="http://schemas.openxmlformats.org/presentationml/2006/ole">
            <mc:AlternateContent xmlns:mc="http://schemas.openxmlformats.org/markup-compatibility/2006">
              <mc:Choice xmlns:v="urn:schemas-microsoft-com:vml" Requires="v">
                <p:oleObj spid="_x0000_s25617" name="Equation" r:id="rId5" imgW="1498600" imgH="927100" progId="Equation.3">
                  <p:embed/>
                </p:oleObj>
              </mc:Choice>
              <mc:Fallback>
                <p:oleObj name="Equation" r:id="rId5" imgW="1498600" imgH="927100" progId="Equation.3">
                  <p:embed/>
                  <p:pic>
                    <p:nvPicPr>
                      <p:cNvPr id="0" name=""/>
                      <p:cNvPicPr/>
                      <p:nvPr/>
                    </p:nvPicPr>
                    <p:blipFill>
                      <a:blip r:embed="rId6"/>
                      <a:stretch>
                        <a:fillRect/>
                      </a:stretch>
                    </p:blipFill>
                    <p:spPr>
                      <a:xfrm>
                        <a:off x="7168510" y="1716423"/>
                        <a:ext cx="2830512" cy="1747837"/>
                      </a:xfrm>
                      <a:prstGeom prst="rect">
                        <a:avLst/>
                      </a:prstGeom>
                    </p:spPr>
                  </p:pic>
                </p:oleObj>
              </mc:Fallback>
            </mc:AlternateContent>
          </a:graphicData>
        </a:graphic>
      </p:graphicFrame>
    </p:spTree>
    <p:extLst>
      <p:ext uri="{BB962C8B-B14F-4D97-AF65-F5344CB8AC3E}">
        <p14:creationId xmlns:p14="http://schemas.microsoft.com/office/powerpoint/2010/main" val="1966750934"/>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p:cNvPicPr>
            <a:picLocks noChangeAspect="1"/>
          </p:cNvPicPr>
          <p:nvPr/>
        </p:nvPicPr>
        <p:blipFill>
          <a:blip r:embed="rId4"/>
          <a:stretch>
            <a:fillRect/>
          </a:stretch>
        </p:blipFill>
        <p:spPr>
          <a:xfrm>
            <a:off x="3321332" y="1940511"/>
            <a:ext cx="3863675" cy="2033513"/>
          </a:xfrm>
          <a:prstGeom prst="rect">
            <a:avLst/>
          </a:prstGeom>
        </p:spPr>
      </p:pic>
      <p:graphicFrame>
        <p:nvGraphicFramePr>
          <p:cNvPr id="20" name="Object 19"/>
          <p:cNvGraphicFramePr>
            <a:graphicFrameLocks noChangeAspect="1"/>
          </p:cNvGraphicFramePr>
          <p:nvPr>
            <p:extLst/>
          </p:nvPr>
        </p:nvGraphicFramePr>
        <p:xfrm>
          <a:off x="7145339" y="1716089"/>
          <a:ext cx="2878137" cy="1747837"/>
        </p:xfrm>
        <a:graphic>
          <a:graphicData uri="http://schemas.openxmlformats.org/presentationml/2006/ole">
            <mc:AlternateContent xmlns:mc="http://schemas.openxmlformats.org/markup-compatibility/2006">
              <mc:Choice xmlns:v="urn:schemas-microsoft-com:vml" Requires="v">
                <p:oleObj spid="_x0000_s26641" name="Equation" r:id="rId5" imgW="1524000" imgH="927100" progId="Equation.3">
                  <p:embed/>
                </p:oleObj>
              </mc:Choice>
              <mc:Fallback>
                <p:oleObj name="Equation" r:id="rId5" imgW="1524000" imgH="927100" progId="Equation.3">
                  <p:embed/>
                  <p:pic>
                    <p:nvPicPr>
                      <p:cNvPr id="0" name=""/>
                      <p:cNvPicPr/>
                      <p:nvPr/>
                    </p:nvPicPr>
                    <p:blipFill>
                      <a:blip r:embed="rId6"/>
                      <a:stretch>
                        <a:fillRect/>
                      </a:stretch>
                    </p:blipFill>
                    <p:spPr>
                      <a:xfrm>
                        <a:off x="7145339" y="1716089"/>
                        <a:ext cx="2878137" cy="1747837"/>
                      </a:xfrm>
                      <a:prstGeom prst="rect">
                        <a:avLst/>
                      </a:prstGeom>
                    </p:spPr>
                  </p:pic>
                </p:oleObj>
              </mc:Fallback>
            </mc:AlternateContent>
          </a:graphicData>
        </a:graphic>
      </p:graphicFrame>
      <p:pic>
        <p:nvPicPr>
          <p:cNvPr id="21" name="Picture 20"/>
          <p:cNvPicPr>
            <a:picLocks noChangeAspect="1"/>
          </p:cNvPicPr>
          <p:nvPr/>
        </p:nvPicPr>
        <p:blipFill>
          <a:blip r:embed="rId4"/>
          <a:stretch>
            <a:fillRect/>
          </a:stretch>
        </p:blipFill>
        <p:spPr>
          <a:xfrm>
            <a:off x="3321332" y="4557868"/>
            <a:ext cx="3863675" cy="2033513"/>
          </a:xfrm>
          <a:prstGeom prst="rect">
            <a:avLst/>
          </a:prstGeom>
        </p:spPr>
      </p:pic>
      <p:sp>
        <p:nvSpPr>
          <p:cNvPr id="27" name="Rectangle 26"/>
          <p:cNvSpPr/>
          <p:nvPr/>
        </p:nvSpPr>
        <p:spPr>
          <a:xfrm>
            <a:off x="7203683" y="1716423"/>
            <a:ext cx="2758155" cy="1747571"/>
          </a:xfrm>
          <a:prstGeom prst="rect">
            <a:avLst/>
          </a:prstGeom>
          <a:noFill/>
          <a:ln>
            <a:solidFill>
              <a:srgbClr val="8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p:txBody>
          <a:bodyPr/>
          <a:lstStyle/>
          <a:p>
            <a:r>
              <a:rPr lang="en-US" dirty="0" smtClean="0"/>
              <a:t>Batch Normalization</a:t>
            </a:r>
            <a:endParaRPr lang="en-US" dirty="0"/>
          </a:p>
        </p:txBody>
      </p:sp>
      <p:sp>
        <p:nvSpPr>
          <p:cNvPr id="3" name="Slide Number Placeholder 2"/>
          <p:cNvSpPr>
            <a:spLocks noGrp="1"/>
          </p:cNvSpPr>
          <p:nvPr>
            <p:ph type="sldNum" sz="quarter" idx="12"/>
          </p:nvPr>
        </p:nvSpPr>
        <p:spPr/>
        <p:txBody>
          <a:bodyPr/>
          <a:lstStyle/>
          <a:p>
            <a:fld id="{82BAABBF-CE1E-8A4C-92D8-393D0291D808}" type="slidenum">
              <a:rPr lang="en-US" smtClean="0"/>
              <a:t>94</a:t>
            </a:fld>
            <a:endParaRPr lang="en-US"/>
          </a:p>
        </p:txBody>
      </p:sp>
      <p:sp>
        <p:nvSpPr>
          <p:cNvPr id="8" name="TextBox 7"/>
          <p:cNvSpPr txBox="1"/>
          <p:nvPr/>
        </p:nvSpPr>
        <p:spPr>
          <a:xfrm>
            <a:off x="1972199" y="2620747"/>
            <a:ext cx="1120018" cy="461665"/>
          </a:xfrm>
          <a:prstGeom prst="rect">
            <a:avLst/>
          </a:prstGeom>
          <a:noFill/>
        </p:spPr>
        <p:txBody>
          <a:bodyPr wrap="none" rtlCol="0">
            <a:spAutoFit/>
          </a:bodyPr>
          <a:lstStyle/>
          <a:p>
            <a:r>
              <a:rPr lang="en-US" sz="2400" dirty="0"/>
              <a:t>Batch 1</a:t>
            </a:r>
          </a:p>
        </p:txBody>
      </p:sp>
      <p:sp>
        <p:nvSpPr>
          <p:cNvPr id="9" name="TextBox 8"/>
          <p:cNvSpPr txBox="1"/>
          <p:nvPr/>
        </p:nvSpPr>
        <p:spPr>
          <a:xfrm>
            <a:off x="1972200" y="5151365"/>
            <a:ext cx="1154419" cy="461665"/>
          </a:xfrm>
          <a:prstGeom prst="rect">
            <a:avLst/>
          </a:prstGeom>
          <a:noFill/>
        </p:spPr>
        <p:txBody>
          <a:bodyPr wrap="none" rtlCol="0">
            <a:spAutoFit/>
          </a:bodyPr>
          <a:lstStyle/>
          <a:p>
            <a:r>
              <a:rPr lang="en-US" sz="2400" dirty="0"/>
              <a:t>Batch </a:t>
            </a:r>
            <a:r>
              <a:rPr lang="en-US" sz="2400" i="1" dirty="0"/>
              <a:t>N</a:t>
            </a:r>
          </a:p>
        </p:txBody>
      </p:sp>
      <p:grpSp>
        <p:nvGrpSpPr>
          <p:cNvPr id="12" name="Group 11"/>
          <p:cNvGrpSpPr/>
          <p:nvPr/>
        </p:nvGrpSpPr>
        <p:grpSpPr>
          <a:xfrm>
            <a:off x="4586786" y="1940510"/>
            <a:ext cx="4164641" cy="4628843"/>
            <a:chOff x="2444729" y="1940509"/>
            <a:chExt cx="5155127" cy="4628843"/>
          </a:xfrm>
        </p:grpSpPr>
        <p:sp>
          <p:nvSpPr>
            <p:cNvPr id="13" name="Rectangle 12"/>
            <p:cNvSpPr/>
            <p:nvPr/>
          </p:nvSpPr>
          <p:spPr>
            <a:xfrm>
              <a:off x="2444729" y="4557867"/>
              <a:ext cx="655394" cy="2011485"/>
            </a:xfrm>
            <a:prstGeom prst="rect">
              <a:avLst/>
            </a:prstGeom>
            <a:no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TextBox 6"/>
            <p:cNvSpPr txBox="1"/>
            <p:nvPr/>
          </p:nvSpPr>
          <p:spPr>
            <a:xfrm rot="5400000">
              <a:off x="2412338" y="4027078"/>
              <a:ext cx="726281" cy="457171"/>
            </a:xfrm>
            <a:prstGeom prst="rect">
              <a:avLst/>
            </a:prstGeom>
            <a:noFill/>
          </p:spPr>
          <p:txBody>
            <a:bodyPr wrap="square" rtlCol="0">
              <a:spAutoFit/>
            </a:bodyPr>
            <a:lstStyle/>
            <a:p>
              <a:pPr algn="ctr"/>
              <a:r>
                <a:rPr lang="en-US" b="1" dirty="0"/>
                <a:t>…..</a:t>
              </a:r>
            </a:p>
          </p:txBody>
        </p:sp>
        <p:sp>
          <p:nvSpPr>
            <p:cNvPr id="10" name="Rectangle 9"/>
            <p:cNvSpPr/>
            <p:nvPr/>
          </p:nvSpPr>
          <p:spPr>
            <a:xfrm>
              <a:off x="2444730" y="1940510"/>
              <a:ext cx="631369" cy="2011485"/>
            </a:xfrm>
            <a:prstGeom prst="rect">
              <a:avLst/>
            </a:prstGeom>
            <a:no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4" name="Curved Connector 3"/>
            <p:cNvCxnSpPr>
              <a:stCxn id="10" idx="0"/>
            </p:cNvCxnSpPr>
            <p:nvPr/>
          </p:nvCxnSpPr>
          <p:spPr>
            <a:xfrm rot="16200000" flipH="1">
              <a:off x="4160564" y="540358"/>
              <a:ext cx="169643" cy="2969946"/>
            </a:xfrm>
            <a:prstGeom prst="curvedConnector4">
              <a:avLst>
                <a:gd name="adj1" fmla="val -134754"/>
                <a:gd name="adj2" fmla="val 55315"/>
              </a:avLst>
            </a:prstGeom>
            <a:ln w="38100" cmpd="sng">
              <a:solidFill>
                <a:srgbClr val="800000"/>
              </a:solidFill>
              <a:prstDash val="dash"/>
              <a:tailEnd type="arrow"/>
            </a:ln>
          </p:spPr>
          <p:style>
            <a:lnRef idx="2">
              <a:schemeClr val="accent1"/>
            </a:lnRef>
            <a:fillRef idx="0">
              <a:schemeClr val="accent1"/>
            </a:fillRef>
            <a:effectRef idx="1">
              <a:schemeClr val="accent1"/>
            </a:effectRef>
            <a:fontRef idx="minor">
              <a:schemeClr val="tx1"/>
            </a:fontRef>
          </p:style>
        </p:cxnSp>
        <p:cxnSp>
          <p:nvCxnSpPr>
            <p:cNvPr id="18" name="Curved Connector 17"/>
            <p:cNvCxnSpPr/>
            <p:nvPr/>
          </p:nvCxnSpPr>
          <p:spPr>
            <a:xfrm rot="5400000" flipH="1" flipV="1">
              <a:off x="4462272" y="1868201"/>
              <a:ext cx="1093874" cy="4285458"/>
            </a:xfrm>
            <a:prstGeom prst="curvedConnector3">
              <a:avLst>
                <a:gd name="adj1" fmla="val 32929"/>
              </a:avLst>
            </a:prstGeom>
            <a:ln w="38100" cmpd="sng">
              <a:solidFill>
                <a:srgbClr val="800000"/>
              </a:solidFill>
              <a:prstDash val="dash"/>
              <a:tailEnd type="arrow" w="lg" len="lg"/>
            </a:ln>
          </p:spPr>
          <p:style>
            <a:lnRef idx="2">
              <a:schemeClr val="accent1"/>
            </a:lnRef>
            <a:fillRef idx="0">
              <a:schemeClr val="accent1"/>
            </a:fillRef>
            <a:effectRef idx="1">
              <a:schemeClr val="accent1"/>
            </a:effectRef>
            <a:fontRef idx="minor">
              <a:schemeClr val="tx1"/>
            </a:fontRef>
          </p:style>
        </p:cxnSp>
        <p:cxnSp>
          <p:nvCxnSpPr>
            <p:cNvPr id="35" name="Curved Connector 34"/>
            <p:cNvCxnSpPr>
              <a:cxnSpLocks noChangeAspect="1"/>
            </p:cNvCxnSpPr>
            <p:nvPr/>
          </p:nvCxnSpPr>
          <p:spPr>
            <a:xfrm rot="5400000" flipH="1" flipV="1">
              <a:off x="4775706" y="1801534"/>
              <a:ext cx="1148569" cy="4499731"/>
            </a:xfrm>
            <a:prstGeom prst="curvedConnector3">
              <a:avLst>
                <a:gd name="adj1" fmla="val 13419"/>
              </a:avLst>
            </a:prstGeom>
            <a:ln w="38100" cmpd="sng">
              <a:solidFill>
                <a:srgbClr val="800000"/>
              </a:solidFill>
              <a:prstDash val="dash"/>
              <a:headEnd type="arrow" w="lg" len="lg"/>
              <a:tailEnd type="none"/>
            </a:ln>
          </p:spPr>
          <p:style>
            <a:lnRef idx="2">
              <a:schemeClr val="accent1"/>
            </a:lnRef>
            <a:fillRef idx="0">
              <a:schemeClr val="accent1"/>
            </a:fillRef>
            <a:effectRef idx="1">
              <a:schemeClr val="accent1"/>
            </a:effectRef>
            <a:fontRef idx="minor">
              <a:schemeClr val="tx1"/>
            </a:fontRef>
          </p:style>
        </p:cxnSp>
        <p:cxnSp>
          <p:nvCxnSpPr>
            <p:cNvPr id="39" name="Curved Connector 38"/>
            <p:cNvCxnSpPr/>
            <p:nvPr/>
          </p:nvCxnSpPr>
          <p:spPr>
            <a:xfrm rot="16200000" flipH="1">
              <a:off x="4134511" y="803457"/>
              <a:ext cx="169643" cy="2887707"/>
            </a:xfrm>
            <a:prstGeom prst="curvedConnector4">
              <a:avLst>
                <a:gd name="adj1" fmla="val -376925"/>
                <a:gd name="adj2" fmla="val 65037"/>
              </a:avLst>
            </a:prstGeom>
            <a:ln w="38100" cmpd="sng">
              <a:solidFill>
                <a:srgbClr val="800000"/>
              </a:solidFill>
              <a:prstDash val="dash"/>
              <a:headEnd type="arrow" w="lg" len="lg"/>
              <a:tailEnd type="none"/>
            </a:ln>
          </p:spPr>
          <p:style>
            <a:lnRef idx="2">
              <a:schemeClr val="accent1"/>
            </a:lnRef>
            <a:fillRef idx="0">
              <a:schemeClr val="accent1"/>
            </a:fillRef>
            <a:effectRef idx="1">
              <a:schemeClr val="accent1"/>
            </a:effectRef>
            <a:fontRef idx="minor">
              <a:schemeClr val="tx1"/>
            </a:fontRef>
          </p:style>
        </p:cxnSp>
      </p:grpSp>
      <p:sp>
        <p:nvSpPr>
          <p:cNvPr id="16" name="TextBox 15"/>
          <p:cNvSpPr txBox="1"/>
          <p:nvPr/>
        </p:nvSpPr>
        <p:spPr>
          <a:xfrm>
            <a:off x="7203682" y="4892569"/>
            <a:ext cx="3464318" cy="1338828"/>
          </a:xfrm>
          <a:prstGeom prst="rect">
            <a:avLst/>
          </a:prstGeom>
          <a:noFill/>
        </p:spPr>
        <p:txBody>
          <a:bodyPr wrap="square" rtlCol="0">
            <a:spAutoFit/>
          </a:bodyPr>
          <a:lstStyle/>
          <a:p>
            <a:r>
              <a:rPr lang="en-US" sz="2700" dirty="0">
                <a:solidFill>
                  <a:srgbClr val="0000FF"/>
                </a:solidFill>
              </a:rPr>
              <a:t>Add normalization operations for layer 2 and so on … </a:t>
            </a:r>
          </a:p>
        </p:txBody>
      </p:sp>
    </p:spTree>
    <p:extLst>
      <p:ext uri="{BB962C8B-B14F-4D97-AF65-F5344CB8AC3E}">
        <p14:creationId xmlns:p14="http://schemas.microsoft.com/office/powerpoint/2010/main" val="1475034217"/>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 Normalization</a:t>
            </a:r>
            <a:endParaRPr lang="en-US" dirty="0"/>
          </a:p>
        </p:txBody>
      </p:sp>
      <p:sp>
        <p:nvSpPr>
          <p:cNvPr id="3" name="Content Placeholder 2"/>
          <p:cNvSpPr>
            <a:spLocks noGrp="1"/>
          </p:cNvSpPr>
          <p:nvPr>
            <p:ph idx="1"/>
          </p:nvPr>
        </p:nvSpPr>
        <p:spPr/>
        <p:txBody>
          <a:bodyPr/>
          <a:lstStyle/>
          <a:p>
            <a:r>
              <a:rPr lang="en-US" dirty="0" smtClean="0"/>
              <a:t>Differentiate the </a:t>
            </a:r>
            <a:r>
              <a:rPr lang="en-US" dirty="0" smtClean="0">
                <a:solidFill>
                  <a:srgbClr val="0000FF"/>
                </a:solidFill>
              </a:rPr>
              <a:t>joint loss </a:t>
            </a:r>
            <a:r>
              <a:rPr lang="en-US" dirty="0" smtClean="0"/>
              <a:t>for </a:t>
            </a:r>
            <a:r>
              <a:rPr lang="en-US" i="1" dirty="0" smtClean="0"/>
              <a:t>N</a:t>
            </a:r>
            <a:r>
              <a:rPr lang="en-US" dirty="0" smtClean="0"/>
              <a:t> mini-batches</a:t>
            </a:r>
            <a:endParaRPr lang="en-US" dirty="0" smtClean="0">
              <a:solidFill>
                <a:srgbClr val="0000FF"/>
              </a:solidFill>
            </a:endParaRPr>
          </a:p>
          <a:p>
            <a:r>
              <a:rPr lang="en-US" u="sng" dirty="0" smtClean="0">
                <a:solidFill>
                  <a:srgbClr val="0000FF"/>
                </a:solidFill>
              </a:rPr>
              <a:t>Back-propagate </a:t>
            </a:r>
            <a:r>
              <a:rPr lang="en-US" i="1" u="sng" dirty="0" smtClean="0">
                <a:solidFill>
                  <a:srgbClr val="0000FF"/>
                </a:solidFill>
              </a:rPr>
              <a:t>through</a:t>
            </a:r>
            <a:r>
              <a:rPr lang="en-US" u="sng" dirty="0" smtClean="0">
                <a:solidFill>
                  <a:srgbClr val="0000FF"/>
                </a:solidFill>
              </a:rPr>
              <a:t> the norm operations</a:t>
            </a:r>
          </a:p>
          <a:p>
            <a:endParaRPr lang="en-US" sz="2000" dirty="0"/>
          </a:p>
          <a:p>
            <a:r>
              <a:rPr lang="en-US" dirty="0" smtClean="0"/>
              <a:t>Test time:</a:t>
            </a:r>
          </a:p>
          <a:p>
            <a:pPr lvl="1"/>
            <a:r>
              <a:rPr lang="en-US" dirty="0"/>
              <a:t>Model </a:t>
            </a:r>
            <a:r>
              <a:rPr lang="en-US" dirty="0" smtClean="0"/>
              <a:t>needs to be </a:t>
            </a:r>
            <a:r>
              <a:rPr lang="en-US" dirty="0"/>
              <a:t>evaluated on a </a:t>
            </a:r>
            <a:r>
              <a:rPr lang="en-US" i="1" dirty="0"/>
              <a:t>single example</a:t>
            </a:r>
          </a:p>
          <a:p>
            <a:pPr lvl="1"/>
            <a:r>
              <a:rPr lang="en-US" dirty="0" smtClean="0"/>
              <a:t>Replace </a:t>
            </a:r>
            <a:r>
              <a:rPr lang="en-US" i="1" dirty="0" smtClean="0"/>
              <a:t>μ</a:t>
            </a:r>
            <a:r>
              <a:rPr lang="en-US" dirty="0" smtClean="0"/>
              <a:t> and </a:t>
            </a:r>
            <a:r>
              <a:rPr lang="en-US" i="1" dirty="0" err="1" smtClean="0"/>
              <a:t>σ</a:t>
            </a:r>
            <a:r>
              <a:rPr lang="en-US" dirty="0" smtClean="0"/>
              <a:t> with </a:t>
            </a:r>
            <a:r>
              <a:rPr lang="en-US" dirty="0" smtClean="0">
                <a:solidFill>
                  <a:srgbClr val="0000FF"/>
                </a:solidFill>
              </a:rPr>
              <a:t>running</a:t>
            </a:r>
            <a:r>
              <a:rPr lang="en-US" dirty="0">
                <a:solidFill>
                  <a:srgbClr val="0000FF"/>
                </a:solidFill>
              </a:rPr>
              <a:t> </a:t>
            </a:r>
            <a:r>
              <a:rPr lang="en-US" dirty="0" smtClean="0">
                <a:solidFill>
                  <a:srgbClr val="0000FF"/>
                </a:solidFill>
              </a:rPr>
              <a:t>averages </a:t>
            </a:r>
            <a:r>
              <a:rPr lang="en-US" dirty="0" smtClean="0"/>
              <a:t>collected during training</a:t>
            </a:r>
          </a:p>
        </p:txBody>
      </p:sp>
      <p:sp>
        <p:nvSpPr>
          <p:cNvPr id="4" name="Slide Number Placeholder 3"/>
          <p:cNvSpPr>
            <a:spLocks noGrp="1"/>
          </p:cNvSpPr>
          <p:nvPr>
            <p:ph type="sldNum" sz="quarter" idx="12"/>
          </p:nvPr>
        </p:nvSpPr>
        <p:spPr/>
        <p:txBody>
          <a:bodyPr/>
          <a:lstStyle/>
          <a:p>
            <a:fld id="{82BAABBF-CE1E-8A4C-92D8-393D0291D808}" type="slidenum">
              <a:rPr lang="en-US" smtClean="0"/>
              <a:t>95</a:t>
            </a:fld>
            <a:endParaRPr lang="en-US"/>
          </a:p>
        </p:txBody>
      </p:sp>
    </p:spTree>
    <p:extLst>
      <p:ext uri="{BB962C8B-B14F-4D97-AF65-F5344CB8AC3E}">
        <p14:creationId xmlns:p14="http://schemas.microsoft.com/office/powerpoint/2010/main" val="469551000"/>
      </p:ext>
    </p:extLst>
  </p:cSld>
  <p:clrMapOvr>
    <a:masterClrMapping/>
  </p:clrMapOvr>
  <p:timing>
    <p:tnLst>
      <p:par>
        <p:cTn id="1" dur="indefinite" restart="never" nodeType="tmRoot"/>
      </p:par>
    </p:tnLst>
  </p:timing>
</p:sld>
</file>

<file path=ppt/theme/theme1.xml><?xml version="1.0" encoding="utf-8"?>
<a:theme xmlns:a="http://schemas.openxmlformats.org/drawingml/2006/main" name="GEC_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2" id="{EE3F4256-57BA-4E45-A16C-7FF03EA64AD5}" vid="{8FDA9A5F-BD2F-2E4D-B6B1-DDFA3E9D3C6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Lecture19_NN_Design</Template>
  <TotalTime>24116</TotalTime>
  <Words>7074</Words>
  <Application>Microsoft Macintosh PowerPoint</Application>
  <PresentationFormat>Widescreen</PresentationFormat>
  <Paragraphs>1000</Paragraphs>
  <Slides>95</Slides>
  <Notes>43</Notes>
  <HiddenSlides>2</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1</vt:i4>
      </vt:variant>
      <vt:variant>
        <vt:lpstr>Slide Titles</vt:lpstr>
      </vt:variant>
      <vt:variant>
        <vt:i4>95</vt:i4>
      </vt:variant>
    </vt:vector>
  </HeadingPairs>
  <TitlesOfParts>
    <vt:vector size="106" baseType="lpstr">
      <vt:lpstr>Calibri</vt:lpstr>
      <vt:lpstr>Cambria Math</vt:lpstr>
      <vt:lpstr>Courier New</vt:lpstr>
      <vt:lpstr>Karla</vt:lpstr>
      <vt:lpstr>Mangal</vt:lpstr>
      <vt:lpstr>Open Sans</vt:lpstr>
      <vt:lpstr>Times</vt:lpstr>
      <vt:lpstr>Wingdings</vt:lpstr>
      <vt:lpstr>Arial</vt:lpstr>
      <vt:lpstr>GEC_template</vt:lpstr>
      <vt:lpstr>Equation</vt:lpstr>
      <vt:lpstr>Lecture 20:  Back Propagation</vt:lpstr>
      <vt:lpstr>Outline</vt:lpstr>
      <vt:lpstr>Outline</vt:lpstr>
      <vt:lpstr>Learning the coefficients</vt:lpstr>
      <vt:lpstr>But what is the idea? </vt:lpstr>
      <vt:lpstr>But what is the idea? </vt:lpstr>
      <vt:lpstr>But what is the idea? </vt:lpstr>
      <vt:lpstr>Minimizing the Loss function</vt:lpstr>
      <vt:lpstr>Estimate of the regression coefficients:  gradient descent </vt:lpstr>
      <vt:lpstr>Gradient Descent (cont.)</vt:lpstr>
      <vt:lpstr>Minimization of the Loss Function </vt:lpstr>
      <vt:lpstr>Let’s play the Pavlos game</vt:lpstr>
      <vt:lpstr>Gradient Descent </vt:lpstr>
      <vt:lpstr>Considerations </vt:lpstr>
      <vt:lpstr>Considerations </vt:lpstr>
      <vt:lpstr>Calculate the Derivatives</vt:lpstr>
      <vt:lpstr>Chain Rule</vt:lpstr>
      <vt:lpstr>Logistic Regression derivatives</vt:lpstr>
      <vt:lpstr>PowerPoint Presentation</vt:lpstr>
      <vt:lpstr>PowerPoint Presentation</vt:lpstr>
      <vt:lpstr>Considerations </vt:lpstr>
      <vt:lpstr>Learning Rate</vt:lpstr>
      <vt:lpstr>Considerations </vt:lpstr>
      <vt:lpstr>Local vs Global Minima</vt:lpstr>
      <vt:lpstr>Local vs Global Minima</vt:lpstr>
      <vt:lpstr>Local vs Global Minima</vt:lpstr>
      <vt:lpstr>Considerations </vt:lpstr>
      <vt:lpstr>Batch and Stochastic Gradient Descent</vt:lpstr>
      <vt:lpstr>Batch and Stochastic Gradient Descent</vt:lpstr>
      <vt:lpstr>Batch and Stochastic Gradient Descent</vt:lpstr>
      <vt:lpstr>Batch and Stochastic Gradient Descent</vt:lpstr>
      <vt:lpstr>Batch and Stochastic Gradient Descent</vt:lpstr>
      <vt:lpstr>Batch and Stochastic Gradient Descent</vt:lpstr>
      <vt:lpstr>Batch and Stochastic Gradient Descent</vt:lpstr>
      <vt:lpstr>Batch and Stochastic Gradient Descent</vt:lpstr>
      <vt:lpstr>Batch and Stochastic Gradient Descent</vt:lpstr>
      <vt:lpstr>Batch and Stochastic Gradient Descent</vt:lpstr>
      <vt:lpstr>Backpropagation</vt:lpstr>
      <vt:lpstr>Backpropagation: Logistic Regression Revisited</vt:lpstr>
      <vt:lpstr>Backpropagation</vt:lpstr>
      <vt:lpstr>Backpropagation</vt:lpstr>
      <vt:lpstr>Backpropagation. Pavlos game #456 </vt:lpstr>
      <vt:lpstr>Idea 1: Evaluate the derivative at: X={3}, y=1, W=3  </vt:lpstr>
      <vt:lpstr>Basic functions</vt:lpstr>
      <vt:lpstr>Basic functions</vt:lpstr>
      <vt:lpstr>Putting it altogether </vt:lpstr>
      <vt:lpstr>PowerPoint Presentation</vt:lpstr>
      <vt:lpstr>Putting it altogether </vt:lpstr>
      <vt:lpstr>Forward mode: Evaluate the derivative at: X={3}, y=1, W=3  </vt:lpstr>
      <vt:lpstr>Backward mode: Evaluate the derivative at: X={3}, y=1, W=3  </vt:lpstr>
      <vt:lpstr>Optimizers</vt:lpstr>
      <vt:lpstr>Learning vs. Optimization</vt:lpstr>
      <vt:lpstr>Critical Points</vt:lpstr>
      <vt:lpstr>Outline</vt:lpstr>
      <vt:lpstr>Local Minima</vt:lpstr>
      <vt:lpstr>Local Minima</vt:lpstr>
      <vt:lpstr>Saddle Points</vt:lpstr>
      <vt:lpstr>No Critical Points</vt:lpstr>
      <vt:lpstr>Saddle Points</vt:lpstr>
      <vt:lpstr>Poor Conditioning</vt:lpstr>
      <vt:lpstr>No Critical Points</vt:lpstr>
      <vt:lpstr>Exploding and Vanishing Gradients</vt:lpstr>
      <vt:lpstr>Exploding and Vanishing Gradients</vt:lpstr>
      <vt:lpstr>Exploding and Vanishing Gradients</vt:lpstr>
      <vt:lpstr>Exploding and Vanishing Gradients</vt:lpstr>
      <vt:lpstr>Outline</vt:lpstr>
      <vt:lpstr>Stochastic Gradient Descent</vt:lpstr>
      <vt:lpstr>Momentum</vt:lpstr>
      <vt:lpstr>Momentum</vt:lpstr>
      <vt:lpstr>Momentum</vt:lpstr>
      <vt:lpstr>Momentum</vt:lpstr>
      <vt:lpstr>Nesterov Momentum</vt:lpstr>
      <vt:lpstr>PowerPoint Presentation</vt:lpstr>
      <vt:lpstr>Outline</vt:lpstr>
      <vt:lpstr>Adaptive Learning Rates</vt:lpstr>
      <vt:lpstr>AdaGrad</vt:lpstr>
      <vt:lpstr>RMSProp</vt:lpstr>
      <vt:lpstr>Adam</vt:lpstr>
      <vt:lpstr>Outline</vt:lpstr>
      <vt:lpstr>PowerPoint Presentation</vt:lpstr>
      <vt:lpstr>Parameter Initialization</vt:lpstr>
      <vt:lpstr>Xavier Initialization</vt:lpstr>
      <vt:lpstr>Normalized Initialization</vt:lpstr>
      <vt:lpstr>Bias Initialization</vt:lpstr>
      <vt:lpstr>PowerPoint Presentation</vt:lpstr>
      <vt:lpstr>Outline</vt:lpstr>
      <vt:lpstr>Feature Normalization</vt:lpstr>
      <vt:lpstr>Feature Normalization</vt:lpstr>
      <vt:lpstr>Internal Covariance Shift</vt:lpstr>
      <vt:lpstr>Batch Normalization</vt:lpstr>
      <vt:lpstr>Batch Normalization</vt:lpstr>
      <vt:lpstr>Batch Normalization</vt:lpstr>
      <vt:lpstr>Batch Normalization</vt:lpstr>
      <vt:lpstr>Batch Normalization</vt:lpstr>
      <vt:lpstr>Batch Normalization</vt:lpstr>
    </vt:vector>
  </TitlesOfParts>
  <Company/>
  <LinksUpToDate>false</LinksUpToDate>
  <SharedDoc>false</SharedDoc>
  <HyperlinksChanged>false</HyperlinksChanged>
  <AppVersion>15.0036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#7: Perceptron and Back Propagation</dc:title>
  <dc:creator>Microsoft Office User</dc:creator>
  <cp:lastModifiedBy>Microsoft Office User</cp:lastModifiedBy>
  <cp:revision>247</cp:revision>
  <cp:lastPrinted>2019-10-19T11:34:02Z</cp:lastPrinted>
  <dcterms:created xsi:type="dcterms:W3CDTF">2018-07-15T23:20:29Z</dcterms:created>
  <dcterms:modified xsi:type="dcterms:W3CDTF">2019-11-13T06:14:31Z</dcterms:modified>
</cp:coreProperties>
</file>